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72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4" r:id="rId19"/>
    <p:sldId id="276" r:id="rId20"/>
  </p:sldIdLst>
  <p:sldSz cx="9144000" cy="6858000" type="screen4x3"/>
  <p:notesSz cx="6858000" cy="9144000"/>
  <p:defaultTextStyle>
    <a:defPPr>
      <a:defRPr lang="hr-H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074" autoAdjust="0"/>
    <p:restoredTop sz="33766" autoAdjust="0"/>
  </p:normalViewPr>
  <p:slideViewPr>
    <p:cSldViewPr>
      <p:cViewPr varScale="1">
        <p:scale>
          <a:sx n="72" d="100"/>
          <a:sy n="72" d="100"/>
        </p:scale>
        <p:origin x="170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2880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E59CC0-A9DE-4DE7-8F3F-16910C229572}" type="datetimeFigureOut">
              <a:rPr lang="hr-HR" smtClean="0"/>
              <a:t>3.11.2020.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ACEC55-1499-4108-AD52-E9D0C90FFEA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79975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ACEC55-1499-4108-AD52-E9D0C90FFEA4}" type="slidenum">
              <a:rPr lang="hr-HR" smtClean="0"/>
              <a:t>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279087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8465C7-BE0D-45AD-BB3E-ADFF1E23FE40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97FD33-3350-4200-AF32-2F26C7D07547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4ED6B9-5D83-4C1A-B0C2-610181503C0D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A50C43-A259-411F-BB9E-0FB9A1BDCCF5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CCF7B6-3EA1-43D1-87AE-7747D29DF0FD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DFF21A-686F-4ECA-8C04-1704D54F6A7F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9E7269-9E0F-414D-9B7A-34BE2BFBC759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8C401C-8423-47FA-9B57-3AC0838C8351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D12414-8071-4EDE-A22F-C6B1F66D48CC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02D5E8-EC8C-4AB3-AC82-D82AE799BD33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AF668D-A285-4DF1-A35A-20745FB66DE6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/>
              <a:t>Kliknite da biste uredili stil naslova matrice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9900CFA4-2829-4049-84D3-CCB9C353E41A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3.jpeg"/><Relationship Id="rId7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4.jpeg"/><Relationship Id="rId4" Type="http://schemas.openxmlformats.org/officeDocument/2006/relationships/image" Target="../media/image7.jpeg"/><Relationship Id="rId9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paukova mreža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2893" y="2288912"/>
            <a:ext cx="4013200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5130" y="575522"/>
            <a:ext cx="7748726" cy="875190"/>
          </a:xfrm>
        </p:spPr>
        <p:txBody>
          <a:bodyPr/>
          <a:lstStyle/>
          <a:p>
            <a:pPr eaLnBrk="1" hangingPunct="1">
              <a:defRPr/>
            </a:pPr>
            <a:r>
              <a:rPr lang="hr-HR" sz="3200" dirty="0">
                <a:solidFill>
                  <a:schemeClr val="tx1"/>
                </a:solidFill>
              </a:rPr>
              <a:t>Crta, točka, skupljeno, raspršeno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92893" y="1453671"/>
            <a:ext cx="3886200" cy="838200"/>
          </a:xfrm>
        </p:spPr>
        <p:txBody>
          <a:bodyPr/>
          <a:lstStyle/>
          <a:p>
            <a:pPr eaLnBrk="1" hangingPunct="1">
              <a:defRPr/>
            </a:pPr>
            <a:r>
              <a:rPr lang="hr-HR" dirty="0"/>
              <a:t>Paukova mreža</a:t>
            </a:r>
          </a:p>
        </p:txBody>
      </p:sp>
      <p:sp>
        <p:nvSpPr>
          <p:cNvPr id="6" name="TekstniOkvir 4"/>
          <p:cNvSpPr txBox="1">
            <a:spLocks noChangeArrowheads="1"/>
          </p:cNvSpPr>
          <p:nvPr/>
        </p:nvSpPr>
        <p:spPr bwMode="auto">
          <a:xfrm>
            <a:off x="4842519" y="6137012"/>
            <a:ext cx="38785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hr-H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hr-HR" dirty="0">
                <a:latin typeface="Calibri" panose="020F0502020204030204" pitchFamily="34" charset="0"/>
              </a:rPr>
              <a:t>Mario Gavran, OŠ Julija </a:t>
            </a:r>
            <a:r>
              <a:rPr lang="hr-HR" dirty="0" err="1">
                <a:latin typeface="Calibri" panose="020F0502020204030204" pitchFamily="34" charset="0"/>
              </a:rPr>
              <a:t>Kempfa</a:t>
            </a:r>
            <a:r>
              <a:rPr lang="hr-HR" dirty="0">
                <a:latin typeface="Calibri" panose="020F0502020204030204" pitchFamily="34" charset="0"/>
              </a:rPr>
              <a:t>, Požega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paukova mreža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219200"/>
            <a:ext cx="3541395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Text Box 5"/>
          <p:cNvSpPr txBox="1">
            <a:spLocks noChangeArrowheads="1"/>
          </p:cNvSpPr>
          <p:nvPr/>
        </p:nvSpPr>
        <p:spPr bwMode="auto">
          <a:xfrm>
            <a:off x="4724400" y="1219200"/>
            <a:ext cx="29527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4000" dirty="0"/>
              <a:t>Ima li ritma?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paukova mreža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1371600"/>
            <a:ext cx="5888051" cy="397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paukova mreža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1447800"/>
            <a:ext cx="5410200" cy="3604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paukova mreža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1295400"/>
            <a:ext cx="563880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paukova mreža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1219200"/>
            <a:ext cx="5410200" cy="4053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paukova mreža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1371600"/>
            <a:ext cx="529148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paukova mreža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1524000"/>
            <a:ext cx="5715000" cy="3802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paukova mreža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1828800"/>
            <a:ext cx="5556391" cy="346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4"/>
          <p:cNvSpPr txBox="1">
            <a:spLocks noChangeArrowheads="1"/>
          </p:cNvSpPr>
          <p:nvPr/>
        </p:nvSpPr>
        <p:spPr bwMode="auto">
          <a:xfrm>
            <a:off x="381000" y="2438400"/>
            <a:ext cx="82931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4400" b="1"/>
              <a:t>Kako pauk gradi svoju mrežu?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4"/>
          <p:cNvSpPr txBox="1">
            <a:spLocks noChangeArrowheads="1"/>
          </p:cNvSpPr>
          <p:nvPr/>
        </p:nvSpPr>
        <p:spPr bwMode="auto">
          <a:xfrm>
            <a:off x="457200" y="1600200"/>
            <a:ext cx="89916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r-HR" sz="3200" dirty="0"/>
              <a:t>Danas ćemo crtati paukovu mrežu koju ćemo </a:t>
            </a:r>
          </a:p>
          <a:p>
            <a:r>
              <a:rPr lang="hr-HR" sz="3200" dirty="0"/>
              <a:t>graditi različitim crtama. Crte ćemo nizati i skupljati.</a:t>
            </a:r>
          </a:p>
          <a:p>
            <a:r>
              <a:rPr lang="hr-HR" sz="3200" dirty="0"/>
              <a:t>Zato će na nekim mjestima crte biti gušće.</a:t>
            </a:r>
          </a:p>
          <a:p>
            <a:r>
              <a:rPr lang="hr-HR" sz="3200" dirty="0"/>
              <a:t>Crte ćemo </a:t>
            </a:r>
            <a:r>
              <a:rPr lang="hr-HR" sz="3200"/>
              <a:t>i raspršivati </a:t>
            </a:r>
            <a:r>
              <a:rPr lang="hr-HR" sz="3200" dirty="0"/>
              <a:t>pa će one na nekim mjestima biti rjeđe.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838200" y="2438400"/>
            <a:ext cx="7691438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4000" b="1"/>
              <a:t>Ponovimo što znamo o crtama.</a:t>
            </a:r>
          </a:p>
          <a:p>
            <a:r>
              <a:rPr lang="hr-HR" sz="4000" b="1"/>
              <a:t>Kakve crte poznajemo?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zakrivljena crt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352800"/>
            <a:ext cx="50292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1279525" y="244475"/>
            <a:ext cx="30702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3200" b="1"/>
              <a:t>Crte mogu biti:</a:t>
            </a:r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838200" y="1828800"/>
            <a:ext cx="2895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4101" name="Line 5"/>
          <p:cNvSpPr>
            <a:spLocks noChangeShapeType="1"/>
          </p:cNvSpPr>
          <p:nvPr/>
        </p:nvSpPr>
        <p:spPr bwMode="auto">
          <a:xfrm flipV="1">
            <a:off x="609600" y="2590800"/>
            <a:ext cx="609600" cy="9144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4102" name="Line 6"/>
          <p:cNvSpPr>
            <a:spLocks noChangeShapeType="1"/>
          </p:cNvSpPr>
          <p:nvPr/>
        </p:nvSpPr>
        <p:spPr bwMode="auto">
          <a:xfrm>
            <a:off x="1219200" y="25908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auto">
          <a:xfrm>
            <a:off x="1219200" y="2590800"/>
            <a:ext cx="1066800" cy="9906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4104" name="Line 8"/>
          <p:cNvSpPr>
            <a:spLocks noChangeShapeType="1"/>
          </p:cNvSpPr>
          <p:nvPr/>
        </p:nvSpPr>
        <p:spPr bwMode="auto">
          <a:xfrm>
            <a:off x="3200400" y="3962400"/>
            <a:ext cx="1905000" cy="3810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4105" name="Line 9"/>
          <p:cNvSpPr>
            <a:spLocks noChangeShapeType="1"/>
          </p:cNvSpPr>
          <p:nvPr/>
        </p:nvSpPr>
        <p:spPr bwMode="auto">
          <a:xfrm>
            <a:off x="2895600" y="2667000"/>
            <a:ext cx="914400" cy="3810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4106" name="Line 10"/>
          <p:cNvSpPr>
            <a:spLocks noChangeShapeType="1"/>
          </p:cNvSpPr>
          <p:nvPr/>
        </p:nvSpPr>
        <p:spPr bwMode="auto">
          <a:xfrm flipV="1">
            <a:off x="3200400" y="3048000"/>
            <a:ext cx="609600" cy="9144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4107" name="Line 11"/>
          <p:cNvSpPr>
            <a:spLocks noChangeShapeType="1"/>
          </p:cNvSpPr>
          <p:nvPr/>
        </p:nvSpPr>
        <p:spPr bwMode="auto">
          <a:xfrm flipV="1">
            <a:off x="2286000" y="2667000"/>
            <a:ext cx="609600" cy="9144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7180" name="Text Box 12"/>
          <p:cNvSpPr txBox="1">
            <a:spLocks noChangeArrowheads="1"/>
          </p:cNvSpPr>
          <p:nvPr/>
        </p:nvSpPr>
        <p:spPr bwMode="auto">
          <a:xfrm>
            <a:off x="6232525" y="1311275"/>
            <a:ext cx="15859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3200"/>
              <a:t>RAVNE</a:t>
            </a:r>
          </a:p>
        </p:txBody>
      </p:sp>
      <p:sp>
        <p:nvSpPr>
          <p:cNvPr id="7181" name="Text Box 13"/>
          <p:cNvSpPr txBox="1">
            <a:spLocks noChangeArrowheads="1"/>
          </p:cNvSpPr>
          <p:nvPr/>
        </p:nvSpPr>
        <p:spPr bwMode="auto">
          <a:xfrm>
            <a:off x="5486400" y="2971800"/>
            <a:ext cx="26892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3200"/>
              <a:t>IZLOMLJENE</a:t>
            </a:r>
          </a:p>
        </p:txBody>
      </p:sp>
      <p:sp>
        <p:nvSpPr>
          <p:cNvPr id="7182" name="Text Box 14"/>
          <p:cNvSpPr txBox="1">
            <a:spLocks noChangeArrowheads="1"/>
          </p:cNvSpPr>
          <p:nvPr/>
        </p:nvSpPr>
        <p:spPr bwMode="auto">
          <a:xfrm>
            <a:off x="5257800" y="5410200"/>
            <a:ext cx="29178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3200"/>
              <a:t>ZAKRIVLJENE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0" grpId="0"/>
      <p:bldP spid="7181" grpId="0"/>
      <p:bldP spid="718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zatvorena crt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838200"/>
            <a:ext cx="2943225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 descr="otvorena crt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304800"/>
            <a:ext cx="2943225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990600" y="4572000"/>
            <a:ext cx="26908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3200" b="1"/>
              <a:t>ZATVORENE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5410200" y="4419600"/>
            <a:ext cx="24653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3200" b="1"/>
              <a:t>OTVORENE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/>
      <p:bldP spid="819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ebela i tank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524000"/>
            <a:ext cx="2943225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5486400" y="2133600"/>
            <a:ext cx="18557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3200" b="1"/>
              <a:t>DEBELA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5257800" y="3276600"/>
            <a:ext cx="16065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3200" b="1"/>
              <a:t>TANKA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/>
      <p:bldP spid="92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zakrivljena crt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457200"/>
            <a:ext cx="30480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 descr="zakrivljena crt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5029200"/>
            <a:ext cx="30480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Line 4"/>
          <p:cNvSpPr>
            <a:spLocks noChangeShapeType="1"/>
          </p:cNvSpPr>
          <p:nvPr/>
        </p:nvSpPr>
        <p:spPr bwMode="auto">
          <a:xfrm>
            <a:off x="533400" y="2133600"/>
            <a:ext cx="2895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pic>
        <p:nvPicPr>
          <p:cNvPr id="10245" name="Picture 5" descr="izlomljena crt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2667000"/>
            <a:ext cx="2057400" cy="177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6" descr="zatvorena crt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228600"/>
            <a:ext cx="1538288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7" descr="otvorena crt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5943600"/>
            <a:ext cx="1885950" cy="140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8" descr="isprekidana crt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90600" y="3429000"/>
            <a:ext cx="114935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9" name="Picture 9" descr="tanka crta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10400" y="3810000"/>
            <a:ext cx="1763713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0" name="Picture 10" descr="debela crta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8600" y="4191000"/>
            <a:ext cx="125095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4191000" y="838200"/>
            <a:ext cx="24717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2400" b="1"/>
              <a:t>Kako teku crte?</a:t>
            </a:r>
          </a:p>
        </p:txBody>
      </p:sp>
      <p:sp>
        <p:nvSpPr>
          <p:cNvPr id="10252" name="Text Box 12"/>
          <p:cNvSpPr txBox="1">
            <a:spLocks noChangeArrowheads="1"/>
          </p:cNvSpPr>
          <p:nvPr/>
        </p:nvSpPr>
        <p:spPr bwMode="auto">
          <a:xfrm>
            <a:off x="5105400" y="3962400"/>
            <a:ext cx="3608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2400" b="1"/>
              <a:t>A kakvog su karaktera?</a:t>
            </a:r>
          </a:p>
        </p:txBody>
      </p:sp>
      <p:sp>
        <p:nvSpPr>
          <p:cNvPr id="10253" name="Line 13"/>
          <p:cNvSpPr>
            <a:spLocks noChangeShapeType="1"/>
          </p:cNvSpPr>
          <p:nvPr/>
        </p:nvSpPr>
        <p:spPr bwMode="auto">
          <a:xfrm>
            <a:off x="4800600" y="1447800"/>
            <a:ext cx="2895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pic>
        <p:nvPicPr>
          <p:cNvPr id="10254" name="Picture 14" descr="otvorena crt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34200" y="2286000"/>
            <a:ext cx="1885950" cy="140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5" name="Picture 15" descr="zatvorena crt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57800" y="2286000"/>
            <a:ext cx="1538288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6" name="Picture 16" descr="debela crta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181600" y="4343400"/>
            <a:ext cx="125095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7" name="Picture 17" descr="izlomljena crt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5715000"/>
            <a:ext cx="2057400" cy="177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8" name="Picture 18" descr="isprekidana crt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43800" y="5505450"/>
            <a:ext cx="114935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9" name="Picture 19" descr="tanka crta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62200" y="3810000"/>
            <a:ext cx="1763713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animBg="1"/>
      <p:bldP spid="10251" grpId="0"/>
      <p:bldP spid="10252" grpId="0"/>
      <p:bldP spid="1025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838200" y="1641475"/>
            <a:ext cx="2333625" cy="521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2800" dirty="0"/>
              <a:t>debele</a:t>
            </a:r>
          </a:p>
          <a:p>
            <a:endParaRPr lang="hr-HR" sz="2800" dirty="0"/>
          </a:p>
          <a:p>
            <a:r>
              <a:rPr lang="hr-HR" sz="2800" dirty="0"/>
              <a:t> tanke </a:t>
            </a:r>
          </a:p>
          <a:p>
            <a:endParaRPr lang="hr-HR" sz="2800" dirty="0"/>
          </a:p>
          <a:p>
            <a:r>
              <a:rPr lang="hr-HR" sz="2800" dirty="0"/>
              <a:t>dugačke</a:t>
            </a:r>
          </a:p>
          <a:p>
            <a:endParaRPr lang="hr-HR" sz="2800" dirty="0"/>
          </a:p>
          <a:p>
            <a:r>
              <a:rPr lang="hr-HR" sz="2800" dirty="0"/>
              <a:t>kratke</a:t>
            </a:r>
          </a:p>
          <a:p>
            <a:endParaRPr lang="hr-HR" sz="2800" dirty="0"/>
          </a:p>
          <a:p>
            <a:r>
              <a:rPr lang="hr-HR" sz="2800" dirty="0"/>
              <a:t>isprekidane</a:t>
            </a:r>
          </a:p>
          <a:p>
            <a:endParaRPr lang="hr-HR" sz="2800" dirty="0"/>
          </a:p>
          <a:p>
            <a:r>
              <a:rPr lang="hr-HR" sz="2800" dirty="0"/>
              <a:t>izlomljene</a:t>
            </a:r>
          </a:p>
          <a:p>
            <a:endParaRPr lang="hr-HR" sz="2800" dirty="0"/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457200" y="609600"/>
            <a:ext cx="30654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4000"/>
              <a:t>Po karakteru</a:t>
            </a: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5638800" y="2057400"/>
            <a:ext cx="3222625" cy="308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2800"/>
              <a:t>ravne</a:t>
            </a:r>
          </a:p>
          <a:p>
            <a:endParaRPr lang="hr-HR" sz="2800"/>
          </a:p>
          <a:p>
            <a:r>
              <a:rPr lang="hr-HR" sz="2800"/>
              <a:t>zakrivljene</a:t>
            </a:r>
          </a:p>
          <a:p>
            <a:endParaRPr lang="hr-HR" sz="2800"/>
          </a:p>
          <a:p>
            <a:r>
              <a:rPr lang="hr-HR" sz="2800"/>
              <a:t>otvorene </a:t>
            </a:r>
          </a:p>
          <a:p>
            <a:endParaRPr lang="hr-HR" sz="2800"/>
          </a:p>
          <a:p>
            <a:r>
              <a:rPr lang="hr-HR" sz="2800"/>
              <a:t>zatvorene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5867400" y="609600"/>
            <a:ext cx="19065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4000"/>
              <a:t>Po toku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2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2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26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26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2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2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Oval 4"/>
          <p:cNvSpPr>
            <a:spLocks noChangeArrowheads="1"/>
          </p:cNvSpPr>
          <p:nvPr/>
        </p:nvSpPr>
        <p:spPr bwMode="auto">
          <a:xfrm>
            <a:off x="3505200" y="3352800"/>
            <a:ext cx="1143000" cy="914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sr-Latn-CS">
              <a:solidFill>
                <a:schemeClr val="bg1"/>
              </a:solidFill>
            </a:endParaRPr>
          </a:p>
        </p:txBody>
      </p:sp>
      <p:sp>
        <p:nvSpPr>
          <p:cNvPr id="12293" name="Oval 5"/>
          <p:cNvSpPr>
            <a:spLocks noChangeArrowheads="1"/>
          </p:cNvSpPr>
          <p:nvPr/>
        </p:nvSpPr>
        <p:spPr bwMode="auto">
          <a:xfrm>
            <a:off x="4495800" y="3505200"/>
            <a:ext cx="457200" cy="381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sr-Latn-CS">
              <a:solidFill>
                <a:schemeClr val="bg1"/>
              </a:solidFill>
            </a:endParaRPr>
          </a:p>
        </p:txBody>
      </p:sp>
      <p:sp>
        <p:nvSpPr>
          <p:cNvPr id="12294" name="Line 6"/>
          <p:cNvSpPr>
            <a:spLocks noChangeShapeType="1"/>
          </p:cNvSpPr>
          <p:nvPr/>
        </p:nvSpPr>
        <p:spPr bwMode="auto">
          <a:xfrm>
            <a:off x="3810000" y="4191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12295" name="Line 7"/>
          <p:cNvSpPr>
            <a:spLocks noChangeShapeType="1"/>
          </p:cNvSpPr>
          <p:nvPr/>
        </p:nvSpPr>
        <p:spPr bwMode="auto">
          <a:xfrm>
            <a:off x="3962400" y="4114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12296" name="Line 8"/>
          <p:cNvSpPr>
            <a:spLocks noChangeShapeType="1"/>
          </p:cNvSpPr>
          <p:nvPr/>
        </p:nvSpPr>
        <p:spPr bwMode="auto">
          <a:xfrm>
            <a:off x="4191000" y="4191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12297" name="Line 9"/>
          <p:cNvSpPr>
            <a:spLocks noChangeShapeType="1"/>
          </p:cNvSpPr>
          <p:nvPr/>
        </p:nvSpPr>
        <p:spPr bwMode="auto">
          <a:xfrm>
            <a:off x="4343400" y="4114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12298" name="Line 10"/>
          <p:cNvSpPr>
            <a:spLocks noChangeShapeType="1"/>
          </p:cNvSpPr>
          <p:nvPr/>
        </p:nvSpPr>
        <p:spPr bwMode="auto">
          <a:xfrm>
            <a:off x="3048000" y="3810000"/>
            <a:ext cx="7620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12299" name="Line 11"/>
          <p:cNvSpPr>
            <a:spLocks noChangeShapeType="1"/>
          </p:cNvSpPr>
          <p:nvPr/>
        </p:nvSpPr>
        <p:spPr bwMode="auto">
          <a:xfrm>
            <a:off x="3048000" y="3505200"/>
            <a:ext cx="838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12300" name="Line 12"/>
          <p:cNvSpPr>
            <a:spLocks noChangeShapeType="1"/>
          </p:cNvSpPr>
          <p:nvPr/>
        </p:nvSpPr>
        <p:spPr bwMode="auto">
          <a:xfrm>
            <a:off x="3048000" y="3429000"/>
            <a:ext cx="838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12301" name="Line 13"/>
          <p:cNvSpPr>
            <a:spLocks noChangeShapeType="1"/>
          </p:cNvSpPr>
          <p:nvPr/>
        </p:nvSpPr>
        <p:spPr bwMode="auto">
          <a:xfrm>
            <a:off x="3124200" y="3200400"/>
            <a:ext cx="685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12302" name="Line 14"/>
          <p:cNvSpPr>
            <a:spLocks noChangeShapeType="1"/>
          </p:cNvSpPr>
          <p:nvPr/>
        </p:nvSpPr>
        <p:spPr bwMode="auto">
          <a:xfrm>
            <a:off x="3505200" y="3048000"/>
            <a:ext cx="3810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12303" name="Line 15"/>
          <p:cNvSpPr>
            <a:spLocks noChangeShapeType="1"/>
          </p:cNvSpPr>
          <p:nvPr/>
        </p:nvSpPr>
        <p:spPr bwMode="auto">
          <a:xfrm>
            <a:off x="3581400" y="2971800"/>
            <a:ext cx="4572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12304" name="Line 16"/>
          <p:cNvSpPr>
            <a:spLocks noChangeShapeType="1"/>
          </p:cNvSpPr>
          <p:nvPr/>
        </p:nvSpPr>
        <p:spPr bwMode="auto">
          <a:xfrm>
            <a:off x="3810000" y="2895600"/>
            <a:ext cx="152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12305" name="Line 17"/>
          <p:cNvSpPr>
            <a:spLocks noChangeShapeType="1"/>
          </p:cNvSpPr>
          <p:nvPr/>
        </p:nvSpPr>
        <p:spPr bwMode="auto">
          <a:xfrm flipH="1">
            <a:off x="4038600" y="2819400"/>
            <a:ext cx="152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12310" name="Line 22"/>
          <p:cNvSpPr>
            <a:spLocks noChangeShapeType="1"/>
          </p:cNvSpPr>
          <p:nvPr/>
        </p:nvSpPr>
        <p:spPr bwMode="auto">
          <a:xfrm flipH="1">
            <a:off x="4114800" y="2895600"/>
            <a:ext cx="2286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12311" name="Line 23"/>
          <p:cNvSpPr>
            <a:spLocks noChangeShapeType="1"/>
          </p:cNvSpPr>
          <p:nvPr/>
        </p:nvSpPr>
        <p:spPr bwMode="auto">
          <a:xfrm flipH="1">
            <a:off x="4191000" y="2971800"/>
            <a:ext cx="3810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12312" name="Line 24"/>
          <p:cNvSpPr>
            <a:spLocks noChangeShapeType="1"/>
          </p:cNvSpPr>
          <p:nvPr/>
        </p:nvSpPr>
        <p:spPr bwMode="auto">
          <a:xfrm flipH="1">
            <a:off x="4267200" y="3124200"/>
            <a:ext cx="4572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12313" name="Line 25"/>
          <p:cNvSpPr>
            <a:spLocks noChangeShapeType="1"/>
          </p:cNvSpPr>
          <p:nvPr/>
        </p:nvSpPr>
        <p:spPr bwMode="auto">
          <a:xfrm flipH="1">
            <a:off x="4267200" y="3200400"/>
            <a:ext cx="533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9236" name="Text Box 26"/>
          <p:cNvSpPr txBox="1">
            <a:spLocks noChangeArrowheads="1"/>
          </p:cNvSpPr>
          <p:nvPr/>
        </p:nvSpPr>
        <p:spPr bwMode="auto">
          <a:xfrm>
            <a:off x="1752600" y="560388"/>
            <a:ext cx="50958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4400"/>
              <a:t>Kako nastaje crtež?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2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2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2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2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2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2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2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2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 animBg="1"/>
      <p:bldP spid="12293" grpId="0" animBg="1"/>
      <p:bldP spid="12294" grpId="0" animBg="1"/>
      <p:bldP spid="12295" grpId="0" animBg="1"/>
      <p:bldP spid="12296" grpId="0" animBg="1"/>
      <p:bldP spid="12297" grpId="0" animBg="1"/>
      <p:bldP spid="12298" grpId="0" animBg="1"/>
      <p:bldP spid="12299" grpId="0" animBg="1"/>
      <p:bldP spid="12300" grpId="0" animBg="1"/>
      <p:bldP spid="12301" grpId="0" animBg="1"/>
      <p:bldP spid="12302" grpId="0" animBg="1"/>
      <p:bldP spid="12303" grpId="0" animBg="1"/>
      <p:bldP spid="12304" grpId="0" animBg="1"/>
      <p:bldP spid="12305" grpId="0" animBg="1"/>
      <p:bldP spid="12305" grpId="1" animBg="1"/>
      <p:bldP spid="12310" grpId="0" animBg="1"/>
      <p:bldP spid="12311" grpId="0" animBg="1"/>
      <p:bldP spid="12312" grpId="0" animBg="1"/>
      <p:bldP spid="123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 descr="paukova mreža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838200"/>
            <a:ext cx="5486400" cy="365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6934200" y="914400"/>
            <a:ext cx="4937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4000" b="1"/>
              <a:t>?</a:t>
            </a: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6096000" y="1752600"/>
            <a:ext cx="26590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2800"/>
              <a:t>Paukova mreža</a:t>
            </a:r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5943600" y="2514600"/>
            <a:ext cx="3033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2400"/>
              <a:t>Od čega je građena?</a:t>
            </a:r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6172200" y="3327400"/>
            <a:ext cx="2200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2400"/>
              <a:t>Kakve su crte?</a:t>
            </a:r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685800" y="4879975"/>
            <a:ext cx="4187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2400"/>
              <a:t>Jesu li crte negdje skupljene?</a:t>
            </a:r>
          </a:p>
        </p:txBody>
      </p:sp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715347" y="5491162"/>
            <a:ext cx="4254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2400" dirty="0"/>
              <a:t>Jesu li crte negdje raspršene?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8" grpId="0"/>
      <p:bldP spid="13319" grpId="0"/>
      <p:bldP spid="13320" grpId="0"/>
      <p:bldP spid="13321" grpId="0"/>
      <p:bldP spid="13322" grpId="0"/>
      <p:bldP spid="13323" grpId="0"/>
    </p:bldLst>
  </p:timing>
</p:sld>
</file>

<file path=ppt/theme/theme1.xml><?xml version="1.0" encoding="utf-8"?>
<a:theme xmlns:a="http://schemas.openxmlformats.org/drawingml/2006/main" name="Zadani dizajn">
  <a:themeElements>
    <a:clrScheme name="Zadani dizaj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Zadani dizaj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Zadani dizaj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dani dizaj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dani dizaj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dani dizaj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dani dizaj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dani dizaj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dani dizaj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dani dizaj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dani dizaj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dani dizaj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dani dizaj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dani dizaj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</TotalTime>
  <Words>140</Words>
  <Application>Microsoft Office PowerPoint</Application>
  <PresentationFormat>Prikaz na zaslonu (4:3)</PresentationFormat>
  <Paragraphs>49</Paragraphs>
  <Slides>19</Slides>
  <Notes>1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19</vt:i4>
      </vt:variant>
    </vt:vector>
  </HeadingPairs>
  <TitlesOfParts>
    <vt:vector size="22" baseType="lpstr">
      <vt:lpstr>Arial</vt:lpstr>
      <vt:lpstr>Calibri</vt:lpstr>
      <vt:lpstr>Zadani dizajn</vt:lpstr>
      <vt:lpstr>Crta, točka, skupljeno, raspršeno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Gordana Ivančić</dc:creator>
  <cp:lastModifiedBy>antonija</cp:lastModifiedBy>
  <cp:revision>5</cp:revision>
  <cp:lastPrinted>1601-01-01T00:00:00Z</cp:lastPrinted>
  <dcterms:created xsi:type="dcterms:W3CDTF">1601-01-01T00:00:00Z</dcterms:created>
  <dcterms:modified xsi:type="dcterms:W3CDTF">2020-11-03T17:53:14Z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