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257" r:id="rId3"/>
    <p:sldId id="266" r:id="rId4"/>
    <p:sldId id="267" r:id="rId5"/>
    <p:sldId id="268" r:id="rId6"/>
    <p:sldId id="273" r:id="rId7"/>
    <p:sldId id="269" r:id="rId8"/>
    <p:sldId id="270" r:id="rId9"/>
    <p:sldId id="271" r:id="rId10"/>
    <p:sldId id="272" r:id="rId11"/>
    <p:sldId id="258" r:id="rId12"/>
    <p:sldId id="274" r:id="rId13"/>
    <p:sldId id="259" r:id="rId14"/>
    <p:sldId id="275" r:id="rId15"/>
    <p:sldId id="260" r:id="rId16"/>
    <p:sldId id="276" r:id="rId17"/>
    <p:sldId id="261" r:id="rId18"/>
    <p:sldId id="265" r:id="rId19"/>
  </p:sldIdLst>
  <p:sldSz cx="12192000" cy="6858000"/>
  <p:notesSz cx="6858000" cy="9144000"/>
  <p:embeddedFontLst>
    <p:embeddedFont>
      <p:font typeface="Agency FB" panose="020B0503020202020204" pitchFamily="34" charset="0"/>
      <p:regular r:id="rId21"/>
      <p:bold r:id="rId22"/>
    </p:embeddedFont>
    <p:embeddedFont>
      <p:font typeface="Barlow" panose="020B0604020202020204" charset="-18"/>
      <p:regular r:id="rId23"/>
      <p:bold r:id="rId24"/>
      <p:italic r:id="rId25"/>
      <p:boldItalic r:id="rId26"/>
    </p:embeddedFont>
    <p:embeddedFont>
      <p:font typeface="Barlow Black" panose="020B0604020202020204" charset="-18"/>
      <p:bold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ontserrat" panose="020B0604020202020204" charset="-18"/>
      <p:regular r:id="rId33"/>
      <p:bold r:id="rId34"/>
      <p:italic r:id="rId35"/>
      <p:boldItalic r:id="rId36"/>
    </p:embeddedFont>
    <p:embeddedFont>
      <p:font typeface="Playfair Display" panose="020B0604020202020204" charset="-18"/>
      <p:regular r:id="rId37"/>
      <p:bold r:id="rId38"/>
      <p:italic r:id="rId39"/>
      <p:boldItalic r:id="rId40"/>
    </p:embeddedFont>
    <p:embeddedFont>
      <p:font typeface="Ubuntu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4157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6069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6616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79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162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613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2407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9654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4460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9296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216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3_Green_template_SlidesMania_1">
  <p:cSld name="0053_Green_template_SlidesMania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6920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989082" y="6858000"/>
                </a:lnTo>
                <a:lnTo>
                  <a:pt x="0" y="6858000"/>
                </a:lnTo>
                <a:lnTo>
                  <a:pt x="5657273" y="2983346"/>
                </a:lnTo>
                <a:lnTo>
                  <a:pt x="7191337" y="4034023"/>
                </a:lnTo>
                <a:close/>
              </a:path>
            </a:pathLst>
          </a:custGeom>
          <a:solidFill>
            <a:schemeClr val="lt1"/>
          </a:solidFill>
          <a:ln w="209550" cap="flat" cmpd="sng">
            <a:solidFill>
              <a:srgbClr val="7E9F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3_Green_template_SlidesMania_5">
  <p:cSld name="0053_Green_template_SlidesMania_5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3"/>
          <p:cNvGrpSpPr/>
          <p:nvPr/>
        </p:nvGrpSpPr>
        <p:grpSpPr>
          <a:xfrm rot="10800000">
            <a:off x="8042786" y="68826"/>
            <a:ext cx="4149214" cy="1616427"/>
            <a:chOff x="-1" y="1"/>
            <a:chExt cx="4149214" cy="1616427"/>
          </a:xfrm>
        </p:grpSpPr>
        <p:sp>
          <p:nvSpPr>
            <p:cNvPr id="10" name="Google Shape;10;p3"/>
            <p:cNvSpPr/>
            <p:nvPr/>
          </p:nvSpPr>
          <p:spPr>
            <a:xfrm>
              <a:off x="0" y="1"/>
              <a:ext cx="4149213" cy="1021575"/>
            </a:xfrm>
            <a:custGeom>
              <a:avLst/>
              <a:gdLst/>
              <a:ahLst/>
              <a:cxnLst/>
              <a:rect l="l" t="t" r="r" b="b"/>
              <a:pathLst>
                <a:path w="4149213" h="1021575" extrusionOk="0">
                  <a:moveTo>
                    <a:pt x="4003387" y="0"/>
                  </a:moveTo>
                  <a:lnTo>
                    <a:pt x="4149213" y="95987"/>
                  </a:lnTo>
                  <a:lnTo>
                    <a:pt x="2627146" y="1021575"/>
                  </a:lnTo>
                  <a:lnTo>
                    <a:pt x="1205336" y="294817"/>
                  </a:lnTo>
                  <a:lnTo>
                    <a:pt x="0" y="913467"/>
                  </a:lnTo>
                  <a:lnTo>
                    <a:pt x="0" y="729322"/>
                  </a:lnTo>
                  <a:lnTo>
                    <a:pt x="1196221" y="116555"/>
                  </a:lnTo>
                  <a:lnTo>
                    <a:pt x="2627146" y="836458"/>
                  </a:lnTo>
                  <a:close/>
                </a:path>
              </a:pathLst>
            </a:custGeom>
            <a:solidFill>
              <a:srgbClr val="7E9F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3"/>
            <p:cNvSpPr/>
            <p:nvPr/>
          </p:nvSpPr>
          <p:spPr>
            <a:xfrm>
              <a:off x="-1" y="594853"/>
              <a:ext cx="4149213" cy="1021575"/>
            </a:xfrm>
            <a:custGeom>
              <a:avLst/>
              <a:gdLst/>
              <a:ahLst/>
              <a:cxnLst/>
              <a:rect l="l" t="t" r="r" b="b"/>
              <a:pathLst>
                <a:path w="4149213" h="1021575" extrusionOk="0">
                  <a:moveTo>
                    <a:pt x="4003387" y="0"/>
                  </a:moveTo>
                  <a:lnTo>
                    <a:pt x="4149213" y="95987"/>
                  </a:lnTo>
                  <a:lnTo>
                    <a:pt x="2627146" y="1021575"/>
                  </a:lnTo>
                  <a:lnTo>
                    <a:pt x="1205336" y="294817"/>
                  </a:lnTo>
                  <a:lnTo>
                    <a:pt x="0" y="913467"/>
                  </a:lnTo>
                  <a:lnTo>
                    <a:pt x="0" y="729322"/>
                  </a:lnTo>
                  <a:lnTo>
                    <a:pt x="1196221" y="116555"/>
                  </a:lnTo>
                  <a:lnTo>
                    <a:pt x="2627146" y="836458"/>
                  </a:lnTo>
                  <a:close/>
                </a:path>
              </a:pathLst>
            </a:custGeom>
            <a:solidFill>
              <a:srgbClr val="B9D2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3_Green_template_SlidesMania_4">
  <p:cSld name="0053_Green_template_SlidesMania_4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/>
          <p:nvPr/>
        </p:nvSpPr>
        <p:spPr>
          <a:xfrm>
            <a:off x="0" y="1"/>
            <a:ext cx="4149213" cy="1021575"/>
          </a:xfrm>
          <a:custGeom>
            <a:avLst/>
            <a:gdLst/>
            <a:ahLst/>
            <a:cxnLst/>
            <a:rect l="l" t="t" r="r" b="b"/>
            <a:pathLst>
              <a:path w="4149213" h="1021575" extrusionOk="0">
                <a:moveTo>
                  <a:pt x="4003387" y="0"/>
                </a:moveTo>
                <a:lnTo>
                  <a:pt x="4149213" y="95987"/>
                </a:lnTo>
                <a:lnTo>
                  <a:pt x="2627146" y="1021575"/>
                </a:lnTo>
                <a:lnTo>
                  <a:pt x="1205336" y="294817"/>
                </a:lnTo>
                <a:lnTo>
                  <a:pt x="0" y="913467"/>
                </a:lnTo>
                <a:lnTo>
                  <a:pt x="0" y="729322"/>
                </a:lnTo>
                <a:lnTo>
                  <a:pt x="1196221" y="116555"/>
                </a:lnTo>
                <a:lnTo>
                  <a:pt x="2627146" y="836458"/>
                </a:lnTo>
                <a:close/>
              </a:path>
            </a:pathLst>
          </a:custGeom>
          <a:solidFill>
            <a:srgbClr val="7E9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4"/>
          <p:cNvSpPr/>
          <p:nvPr/>
        </p:nvSpPr>
        <p:spPr>
          <a:xfrm>
            <a:off x="-1" y="594853"/>
            <a:ext cx="4149213" cy="1021575"/>
          </a:xfrm>
          <a:custGeom>
            <a:avLst/>
            <a:gdLst/>
            <a:ahLst/>
            <a:cxnLst/>
            <a:rect l="l" t="t" r="r" b="b"/>
            <a:pathLst>
              <a:path w="4149213" h="1021575" extrusionOk="0">
                <a:moveTo>
                  <a:pt x="4003387" y="0"/>
                </a:moveTo>
                <a:lnTo>
                  <a:pt x="4149213" y="95987"/>
                </a:lnTo>
                <a:lnTo>
                  <a:pt x="2627146" y="1021575"/>
                </a:lnTo>
                <a:lnTo>
                  <a:pt x="1205336" y="294817"/>
                </a:lnTo>
                <a:lnTo>
                  <a:pt x="0" y="913467"/>
                </a:lnTo>
                <a:lnTo>
                  <a:pt x="0" y="729322"/>
                </a:lnTo>
                <a:lnTo>
                  <a:pt x="1196221" y="116555"/>
                </a:lnTo>
                <a:lnTo>
                  <a:pt x="2627146" y="836458"/>
                </a:lnTo>
                <a:close/>
              </a:path>
            </a:pathLst>
          </a:custGeom>
          <a:solidFill>
            <a:srgbClr val="B9D2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3_Green_template_SlidesMania_2">
  <p:cSld name="0053_Green_template_SlidesMania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9240315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182409"/>
                </a:lnTo>
                <a:lnTo>
                  <a:pt x="4221523" y="969468"/>
                </a:lnTo>
                <a:lnTo>
                  <a:pt x="6358077" y="25955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3_Green_template_SlidesMania_6">
  <p:cSld name="0053_Green_template_SlidesMania_6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/>
          <p:nvPr/>
        </p:nvSpPr>
        <p:spPr>
          <a:xfrm>
            <a:off x="39770" y="3962400"/>
            <a:ext cx="12152230" cy="2895600"/>
          </a:xfrm>
          <a:custGeom>
            <a:avLst/>
            <a:gdLst/>
            <a:ahLst/>
            <a:cxnLst/>
            <a:rect l="l" t="t" r="r" b="b"/>
            <a:pathLst>
              <a:path w="12152230" h="2895600" extrusionOk="0">
                <a:moveTo>
                  <a:pt x="12124160" y="0"/>
                </a:moveTo>
                <a:lnTo>
                  <a:pt x="12152230" y="0"/>
                </a:lnTo>
                <a:lnTo>
                  <a:pt x="12152230" y="2895600"/>
                </a:lnTo>
                <a:lnTo>
                  <a:pt x="0" y="2895600"/>
                </a:lnTo>
                <a:lnTo>
                  <a:pt x="4105031" y="1640305"/>
                </a:lnTo>
                <a:lnTo>
                  <a:pt x="5994156" y="2217989"/>
                </a:lnTo>
                <a:close/>
              </a:path>
            </a:pathLst>
          </a:custGeom>
          <a:solidFill>
            <a:srgbClr val="7E9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6"/>
          <p:cNvSpPr/>
          <p:nvPr/>
        </p:nvSpPr>
        <p:spPr>
          <a:xfrm>
            <a:off x="0" y="1"/>
            <a:ext cx="4149213" cy="1021575"/>
          </a:xfrm>
          <a:custGeom>
            <a:avLst/>
            <a:gdLst/>
            <a:ahLst/>
            <a:cxnLst/>
            <a:rect l="l" t="t" r="r" b="b"/>
            <a:pathLst>
              <a:path w="4149213" h="1021575" extrusionOk="0">
                <a:moveTo>
                  <a:pt x="4003387" y="0"/>
                </a:moveTo>
                <a:lnTo>
                  <a:pt x="4149213" y="95987"/>
                </a:lnTo>
                <a:lnTo>
                  <a:pt x="2627146" y="1021575"/>
                </a:lnTo>
                <a:lnTo>
                  <a:pt x="1205336" y="294817"/>
                </a:lnTo>
                <a:lnTo>
                  <a:pt x="0" y="913467"/>
                </a:lnTo>
                <a:lnTo>
                  <a:pt x="0" y="729322"/>
                </a:lnTo>
                <a:lnTo>
                  <a:pt x="1196221" y="116555"/>
                </a:lnTo>
                <a:lnTo>
                  <a:pt x="2627146" y="836458"/>
                </a:lnTo>
                <a:close/>
              </a:path>
            </a:pathLst>
          </a:custGeom>
          <a:solidFill>
            <a:srgbClr val="7E9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6"/>
          <p:cNvSpPr/>
          <p:nvPr/>
        </p:nvSpPr>
        <p:spPr>
          <a:xfrm>
            <a:off x="-1" y="594853"/>
            <a:ext cx="4149213" cy="1021575"/>
          </a:xfrm>
          <a:custGeom>
            <a:avLst/>
            <a:gdLst/>
            <a:ahLst/>
            <a:cxnLst/>
            <a:rect l="l" t="t" r="r" b="b"/>
            <a:pathLst>
              <a:path w="4149213" h="1021575" extrusionOk="0">
                <a:moveTo>
                  <a:pt x="4003387" y="0"/>
                </a:moveTo>
                <a:lnTo>
                  <a:pt x="4149213" y="95987"/>
                </a:lnTo>
                <a:lnTo>
                  <a:pt x="2627146" y="1021575"/>
                </a:lnTo>
                <a:lnTo>
                  <a:pt x="1205336" y="294817"/>
                </a:lnTo>
                <a:lnTo>
                  <a:pt x="0" y="913467"/>
                </a:lnTo>
                <a:lnTo>
                  <a:pt x="0" y="729322"/>
                </a:lnTo>
                <a:lnTo>
                  <a:pt x="1196221" y="116555"/>
                </a:lnTo>
                <a:lnTo>
                  <a:pt x="2627146" y="836458"/>
                </a:lnTo>
                <a:close/>
              </a:path>
            </a:pathLst>
          </a:custGeom>
          <a:solidFill>
            <a:srgbClr val="B9D2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3_Green_template_SlidesMania_3">
  <p:cSld name="0053_Green_template_SlidesMania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/>
          <p:nvPr/>
        </p:nvSpPr>
        <p:spPr>
          <a:xfrm rot="10800000" flipH="1"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6920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989082" y="6858000"/>
                </a:lnTo>
                <a:lnTo>
                  <a:pt x="0" y="6858000"/>
                </a:lnTo>
                <a:lnTo>
                  <a:pt x="5657273" y="2983346"/>
                </a:lnTo>
                <a:lnTo>
                  <a:pt x="7191337" y="403402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3_Green_template_SlidesMania_9">
  <p:cSld name="0053_Green_template_SlidesMania_9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036648/hrvatski-jezik/veliko-slovo-izaberi-to%c4%8dno-napisan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hyperlink" Target="https://wordwall.net/resource/789537/hrvatski-jezik/re%c4%8denica" TargetMode="External"/><Relationship Id="rId4" Type="http://schemas.openxmlformats.org/officeDocument/2006/relationships/hyperlink" Target="https://wordwall.net/resource/563684/hrvatski-jezik/veliko-slovo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hrcak555.blog.h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vi-svijet.org/resursi/video-materija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vimeo.com/972679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/>
        </p:nvSpPr>
        <p:spPr>
          <a:xfrm>
            <a:off x="5456903" y="4886633"/>
            <a:ext cx="609333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b="0" i="0" u="none" strike="noStrike" cap="none" dirty="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rPr>
              <a:t>Petak 22.5.2020.</a:t>
            </a:r>
            <a:endParaRPr dirty="0"/>
          </a:p>
        </p:txBody>
      </p:sp>
      <p:sp>
        <p:nvSpPr>
          <p:cNvPr id="36" name="Google Shape;36;p11"/>
          <p:cNvSpPr txBox="1"/>
          <p:nvPr/>
        </p:nvSpPr>
        <p:spPr>
          <a:xfrm>
            <a:off x="7771639" y="5569975"/>
            <a:ext cx="37785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4.a</a:t>
            </a:r>
            <a:endParaRPr sz="3600" b="1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7" name="Google Shape;37;p11"/>
          <p:cNvSpPr/>
          <p:nvPr/>
        </p:nvSpPr>
        <p:spPr>
          <a:xfrm>
            <a:off x="10916700" y="4038600"/>
            <a:ext cx="720009" cy="687263"/>
          </a:xfrm>
          <a:custGeom>
            <a:avLst/>
            <a:gdLst/>
            <a:ahLst/>
            <a:cxnLst/>
            <a:rect l="l" t="t" r="r" b="b"/>
            <a:pathLst>
              <a:path w="9457" h="9065" extrusionOk="0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B9D2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11"/>
          <p:cNvSpPr/>
          <p:nvPr/>
        </p:nvSpPr>
        <p:spPr>
          <a:xfrm rot="-594463" flipH="1">
            <a:off x="10176772" y="4282001"/>
            <a:ext cx="720013" cy="687269"/>
          </a:xfrm>
          <a:custGeom>
            <a:avLst/>
            <a:gdLst/>
            <a:ahLst/>
            <a:cxnLst/>
            <a:rect l="l" t="t" r="r" b="b"/>
            <a:pathLst>
              <a:path w="9457" h="9065" extrusionOk="0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7E9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/>
          <p:nvPr/>
        </p:nvSpPr>
        <p:spPr>
          <a:xfrm>
            <a:off x="367707" y="1354028"/>
            <a:ext cx="5728293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sym typeface="Barlow"/>
            </a:endParaRPr>
          </a:p>
        </p:txBody>
      </p:sp>
      <p:sp>
        <p:nvSpPr>
          <p:cNvPr id="44" name="Google Shape;44;p12"/>
          <p:cNvSpPr txBox="1"/>
          <p:nvPr/>
        </p:nvSpPr>
        <p:spPr>
          <a:xfrm>
            <a:off x="731600" y="482859"/>
            <a:ext cx="53111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Priroda i društvo - prilagodba</a:t>
            </a:r>
            <a:endParaRPr sz="4000" b="1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DCD3E35-F34D-4BB8-A99E-B0201C3D9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734" y="324880"/>
            <a:ext cx="1719666" cy="1923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ADF88B1-07CD-473F-8276-A20E889B7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275" y="1977678"/>
            <a:ext cx="2649041" cy="2138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DC51A85-AD77-4555-A9B7-0FF6435AE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275" y="4366458"/>
            <a:ext cx="2649042" cy="138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BEE77FA-809D-4669-8BE7-02A395F7A9A8}"/>
              </a:ext>
            </a:extLst>
          </p:cNvPr>
          <p:cNvSpPr txBox="1"/>
          <p:nvPr/>
        </p:nvSpPr>
        <p:spPr>
          <a:xfrm>
            <a:off x="153103" y="1967936"/>
            <a:ext cx="97691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Luka, pročitaj tekstove o moru u udžbeniku Volim zavičaj 4, </a:t>
            </a:r>
          </a:p>
          <a:p>
            <a:r>
              <a:rPr lang="hr-HR" dirty="0"/>
              <a:t>na 68., 69. i 70, stranici i riješi zadatke na te tri stranice.</a:t>
            </a:r>
          </a:p>
          <a:p>
            <a:endParaRPr lang="hr-HR" dirty="0"/>
          </a:p>
          <a:p>
            <a:r>
              <a:rPr lang="hr-HR" dirty="0"/>
              <a:t>U bilježnicu napiši: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Pogledaj dokumentarni film Otvoreno more  i u bilježnicu nacrtaj što ti je u filmu bilo zanimljivo i lijepo.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227CA389-901D-46F9-B9D6-C8787F0A5E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160" y="2651667"/>
            <a:ext cx="4146324" cy="329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702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7964" y="1332926"/>
            <a:ext cx="5299800" cy="53668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50" name="Google Shape;50;p13"/>
          <p:cNvGrpSpPr/>
          <p:nvPr/>
        </p:nvGrpSpPr>
        <p:grpSpPr>
          <a:xfrm>
            <a:off x="4682582" y="712280"/>
            <a:ext cx="5970422" cy="3829145"/>
            <a:chOff x="125577" y="117427"/>
            <a:chExt cx="5970422" cy="3829145"/>
          </a:xfrm>
        </p:grpSpPr>
        <p:sp>
          <p:nvSpPr>
            <p:cNvPr id="51" name="Google Shape;51;p13"/>
            <p:cNvSpPr/>
            <p:nvPr/>
          </p:nvSpPr>
          <p:spPr>
            <a:xfrm>
              <a:off x="1147760" y="189070"/>
              <a:ext cx="3277819" cy="3277748"/>
            </a:xfrm>
            <a:prstGeom prst="ellipse">
              <a:avLst/>
            </a:prstGeom>
            <a:solidFill>
              <a:srgbClr val="7E9F3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3019958" y="117427"/>
              <a:ext cx="364540" cy="364534"/>
            </a:xfrm>
            <a:prstGeom prst="ellipse">
              <a:avLst/>
            </a:prstGeom>
            <a:solidFill>
              <a:srgbClr val="B9D23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2156764" y="3300978"/>
              <a:ext cx="263956" cy="264211"/>
            </a:xfrm>
            <a:prstGeom prst="ellipse">
              <a:avLst/>
            </a:prstGeom>
            <a:solidFill>
              <a:srgbClr val="B9D23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4638446" y="1597009"/>
              <a:ext cx="263956" cy="264211"/>
            </a:xfrm>
            <a:prstGeom prst="ellipse">
              <a:avLst/>
            </a:prstGeom>
            <a:solidFill>
              <a:srgbClr val="B9D23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3375355" y="3582038"/>
              <a:ext cx="364540" cy="364534"/>
            </a:xfrm>
            <a:prstGeom prst="ellipse">
              <a:avLst/>
            </a:prstGeom>
            <a:solidFill>
              <a:srgbClr val="B9D23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2231745" y="635510"/>
              <a:ext cx="263956" cy="264211"/>
            </a:xfrm>
            <a:prstGeom prst="ellipse">
              <a:avLst/>
            </a:prstGeom>
            <a:solidFill>
              <a:srgbClr val="B9D23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399641" y="2146874"/>
              <a:ext cx="263956" cy="264211"/>
            </a:xfrm>
            <a:prstGeom prst="ellipse">
              <a:avLst/>
            </a:prstGeom>
            <a:solidFill>
              <a:srgbClr val="B9D23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125577" y="858366"/>
              <a:ext cx="1332585" cy="1332159"/>
            </a:xfrm>
            <a:prstGeom prst="ellipse">
              <a:avLst/>
            </a:prstGeom>
            <a:solidFill>
              <a:srgbClr val="B9D23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651150" y="646997"/>
              <a:ext cx="364540" cy="364534"/>
            </a:xfrm>
            <a:prstGeom prst="ellipse">
              <a:avLst/>
            </a:prstGeom>
            <a:solidFill>
              <a:srgbClr val="B9D23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5437022" y="2226361"/>
              <a:ext cx="658977" cy="658995"/>
            </a:xfrm>
            <a:prstGeom prst="ellipse">
              <a:avLst/>
            </a:prstGeom>
            <a:solidFill>
              <a:srgbClr val="B9D23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4763414" y="231535"/>
              <a:ext cx="1332585" cy="1332159"/>
            </a:xfrm>
            <a:prstGeom prst="ellipse">
              <a:avLst/>
            </a:prstGeom>
            <a:solidFill>
              <a:srgbClr val="B9D2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4169054" y="1151296"/>
              <a:ext cx="364540" cy="364534"/>
            </a:xfrm>
            <a:prstGeom prst="ellipse">
              <a:avLst/>
            </a:prstGeom>
            <a:solidFill>
              <a:srgbClr val="B9D23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5228984" y="2937048"/>
              <a:ext cx="263956" cy="264211"/>
            </a:xfrm>
            <a:prstGeom prst="ellipse">
              <a:avLst/>
            </a:prstGeom>
            <a:solidFill>
              <a:srgbClr val="B9D23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2632252" y="2989286"/>
              <a:ext cx="263956" cy="264211"/>
            </a:xfrm>
            <a:prstGeom prst="ellipse">
              <a:avLst/>
            </a:prstGeom>
            <a:solidFill>
              <a:srgbClr val="B9D23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13"/>
          <p:cNvSpPr/>
          <p:nvPr/>
        </p:nvSpPr>
        <p:spPr>
          <a:xfrm>
            <a:off x="8185246" y="2806876"/>
            <a:ext cx="658977" cy="658995"/>
          </a:xfrm>
          <a:prstGeom prst="ellipse">
            <a:avLst/>
          </a:prstGeom>
          <a:solidFill>
            <a:srgbClr val="B9D23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11112920" y="4301032"/>
            <a:ext cx="263956" cy="264211"/>
          </a:xfrm>
          <a:prstGeom prst="ellipse">
            <a:avLst/>
          </a:prstGeom>
          <a:solidFill>
            <a:srgbClr val="B9D23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9605988" y="2794263"/>
            <a:ext cx="360000" cy="360000"/>
          </a:xfrm>
          <a:prstGeom prst="ellipse">
            <a:avLst/>
          </a:prstGeom>
          <a:solidFill>
            <a:srgbClr val="7E9F37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9965988" y="2337063"/>
            <a:ext cx="360000" cy="360000"/>
          </a:xfrm>
          <a:prstGeom prst="ellipse">
            <a:avLst/>
          </a:prstGeom>
          <a:solidFill>
            <a:srgbClr val="7E9F37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9167864" y="1564519"/>
            <a:ext cx="360000" cy="360000"/>
          </a:xfrm>
          <a:prstGeom prst="ellipse">
            <a:avLst/>
          </a:prstGeom>
          <a:solidFill>
            <a:srgbClr val="7E9F37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9627779" y="1924519"/>
            <a:ext cx="360000" cy="360000"/>
          </a:xfrm>
          <a:prstGeom prst="ellipse">
            <a:avLst/>
          </a:prstGeom>
          <a:solidFill>
            <a:srgbClr val="7E9F37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10392920" y="1692926"/>
            <a:ext cx="720000" cy="720000"/>
          </a:xfrm>
          <a:prstGeom prst="ellipse">
            <a:avLst/>
          </a:prstGeom>
          <a:solidFill>
            <a:srgbClr val="7E9F37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303819" y="2886366"/>
            <a:ext cx="53111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Hrvatski jezik</a:t>
            </a:r>
            <a:endParaRPr sz="4000" b="1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303819" y="3796112"/>
            <a:ext cx="538196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  <a:sym typeface="Barlow"/>
              </a:rPr>
              <a:t>Danas ćeš ponoviti primjenu osnovnih pravila hrvatskoga jezika u pisanju.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  <a:sym typeface="Barlow"/>
              </a:rPr>
              <a:t>U bilježnicu napiši naslov Vježba.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  <a:sym typeface="Barlow"/>
              </a:rPr>
              <a:t>Pitanja ne moraš prepisivati.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  <a:sym typeface="Barlow"/>
              </a:rPr>
              <a:t>Zapiši redni broj svakog zadatka, a zatim ga riješi.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  <a:sym typeface="Barlow"/>
              </a:rPr>
              <a:t>Piši uredno i na kraju provjeri točnost.</a:t>
            </a:r>
            <a:endParaRPr sz="2400" dirty="0"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26262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C8725E5-4DAF-4809-9C6C-8356A160C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351" y="1748633"/>
            <a:ext cx="1895387" cy="113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832306" y="3674508"/>
            <a:ext cx="449928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  <a:sym typeface="Barlow"/>
              </a:rPr>
              <a:t>1.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  <a:sym typeface="Barlow"/>
              </a:rPr>
              <a:t>2</a:t>
            </a:r>
            <a:r>
              <a:rPr lang="hr-HR" sz="1800" dirty="0">
                <a:solidFill>
                  <a:srgbClr val="262626"/>
                </a:solidFill>
                <a:latin typeface="Barlow"/>
                <a:ea typeface="Barlow"/>
                <a:cs typeface="Barlow"/>
                <a:sym typeface="Barlow"/>
              </a:rPr>
              <a:t>.  </a:t>
            </a:r>
            <a:endParaRPr lang="es-ES" dirty="0"/>
          </a:p>
        </p:txBody>
      </p:sp>
      <p:sp>
        <p:nvSpPr>
          <p:cNvPr id="82" name="Google Shape;82;p14"/>
          <p:cNvSpPr txBox="1"/>
          <p:nvPr/>
        </p:nvSpPr>
        <p:spPr>
          <a:xfrm>
            <a:off x="2209137" y="2578632"/>
            <a:ext cx="38868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Hrvatski jezik</a:t>
            </a:r>
            <a:endParaRPr sz="4000" b="1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B97FD9E-FAD5-423E-ADEF-B9AD68D69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621" y="3571483"/>
            <a:ext cx="5378974" cy="200644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A8FC446-9DE7-4052-A2DE-B3BE60FA0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621" y="5622516"/>
            <a:ext cx="5535159" cy="720631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3C94144C-B2CD-4DB4-A671-6217294120FE}"/>
              </a:ext>
            </a:extLst>
          </p:cNvPr>
          <p:cNvSpPr txBox="1"/>
          <p:nvPr/>
        </p:nvSpPr>
        <p:spPr>
          <a:xfrm>
            <a:off x="6515680" y="3198167"/>
            <a:ext cx="503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3.</a:t>
            </a:r>
            <a:r>
              <a:rPr lang="hr-HR" dirty="0"/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BAEFFEE-4D03-47BE-B321-7A8641F8C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834" y="3125712"/>
            <a:ext cx="4812462" cy="294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1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337783" y="3920729"/>
            <a:ext cx="449928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  <a:sym typeface="Barlow"/>
              </a:rPr>
              <a:t>4.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rgbClr val="262626"/>
                </a:solidFill>
                <a:latin typeface="Barlow"/>
                <a:ea typeface="Barlow"/>
                <a:cs typeface="Barlow"/>
                <a:sym typeface="Barlow"/>
              </a:rPr>
              <a:t>  </a:t>
            </a:r>
            <a:endParaRPr lang="es-ES" dirty="0"/>
          </a:p>
        </p:txBody>
      </p:sp>
      <p:sp>
        <p:nvSpPr>
          <p:cNvPr id="82" name="Google Shape;82;p14"/>
          <p:cNvSpPr txBox="1"/>
          <p:nvPr/>
        </p:nvSpPr>
        <p:spPr>
          <a:xfrm>
            <a:off x="2209137" y="2578632"/>
            <a:ext cx="38868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Hrvatski jezik</a:t>
            </a:r>
            <a:endParaRPr sz="4000" b="1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C94144C-B2CD-4DB4-A671-6217294120FE}"/>
              </a:ext>
            </a:extLst>
          </p:cNvPr>
          <p:cNvSpPr txBox="1"/>
          <p:nvPr/>
        </p:nvSpPr>
        <p:spPr>
          <a:xfrm>
            <a:off x="6522098" y="2701742"/>
            <a:ext cx="503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5.</a:t>
            </a:r>
            <a:r>
              <a:rPr lang="hr-HR" dirty="0"/>
              <a:t>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1AFE074-933C-4583-9EB1-A732D473B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70" y="3920729"/>
            <a:ext cx="5946410" cy="245570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CE7C568-8B8B-450D-B336-142B4A7C2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686" y="2578632"/>
            <a:ext cx="5376314" cy="3420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337783" y="3920729"/>
            <a:ext cx="449928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  <a:sym typeface="Barlow"/>
              </a:rPr>
              <a:t>6.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rgbClr val="262626"/>
                </a:solidFill>
                <a:latin typeface="Barlow"/>
                <a:ea typeface="Barlow"/>
                <a:cs typeface="Barlow"/>
                <a:sym typeface="Barlow"/>
              </a:rPr>
              <a:t>  </a:t>
            </a:r>
            <a:endParaRPr lang="es-ES" dirty="0"/>
          </a:p>
        </p:txBody>
      </p:sp>
      <p:sp>
        <p:nvSpPr>
          <p:cNvPr id="82" name="Google Shape;82;p14"/>
          <p:cNvSpPr txBox="1"/>
          <p:nvPr/>
        </p:nvSpPr>
        <p:spPr>
          <a:xfrm>
            <a:off x="2209137" y="2578632"/>
            <a:ext cx="38868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Hrvatski jezik</a:t>
            </a:r>
            <a:endParaRPr sz="4000" b="1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C94144C-B2CD-4DB4-A671-6217294120FE}"/>
              </a:ext>
            </a:extLst>
          </p:cNvPr>
          <p:cNvSpPr txBox="1"/>
          <p:nvPr/>
        </p:nvSpPr>
        <p:spPr>
          <a:xfrm>
            <a:off x="5840964" y="2932575"/>
            <a:ext cx="503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7. </a:t>
            </a:r>
            <a:endParaRPr lang="hr-HR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476AB19-1AF9-482D-98F1-927169FA0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71" y="3843943"/>
            <a:ext cx="5243593" cy="284941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5205DC9-76BC-4CEB-89B0-2975B88E9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862" y="2811277"/>
            <a:ext cx="5779651" cy="36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79B49B4-E52D-44A8-9A20-CECD31846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37" y="2956927"/>
            <a:ext cx="5374043" cy="3302735"/>
          </a:xfrm>
          <a:prstGeom prst="rect">
            <a:avLst/>
          </a:prstGeom>
        </p:spPr>
      </p:pic>
      <p:sp>
        <p:nvSpPr>
          <p:cNvPr id="88" name="Google Shape;88;p15"/>
          <p:cNvSpPr txBox="1"/>
          <p:nvPr/>
        </p:nvSpPr>
        <p:spPr>
          <a:xfrm>
            <a:off x="6381341" y="462852"/>
            <a:ext cx="53111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Hrvatski jezik - prilagodba</a:t>
            </a:r>
            <a:endParaRPr sz="4000" b="1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155008" y="1705639"/>
            <a:ext cx="5518005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  <a:sym typeface="Barlow"/>
              </a:rPr>
              <a:t>Luka, u bilježnicu iz hrvatskoga jezika napiši naslov </a:t>
            </a:r>
            <a:r>
              <a:rPr lang="hr-HR" sz="2400" b="1" dirty="0">
                <a:latin typeface="Agency FB" panose="020B0503020202020204" pitchFamily="34" charset="0"/>
                <a:cs typeface="Aharoni" panose="020B0604020202020204" pitchFamily="2" charset="-79"/>
                <a:sym typeface="Barlow"/>
              </a:rPr>
              <a:t>Vježba</a:t>
            </a: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  <a:sym typeface="Barlow"/>
              </a:rPr>
              <a:t> i riješi sljedeće zadatke. Nemoj prepisivati pitanja.</a:t>
            </a:r>
            <a:endParaRPr sz="2400" dirty="0"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  <a:sym typeface="Barlow"/>
              </a:rPr>
              <a:t>1</a:t>
            </a:r>
            <a:r>
              <a:rPr lang="hr-HR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endParaRPr sz="18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5337110" y="1838714"/>
            <a:ext cx="43856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  <a:sym typeface="Barlow"/>
              </a:rPr>
              <a:t>2.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  <a:sym typeface="Barlow"/>
              </a:rPr>
              <a:t>3.  </a:t>
            </a:r>
            <a:endParaRPr sz="2400" dirty="0">
              <a:latin typeface="Agency FB" panose="020B0503020202020204" pitchFamily="34" charset="0"/>
              <a:cs typeface="Aharoni" panose="020B0604020202020204" pitchFamily="2" charset="-79"/>
              <a:sym typeface="Barlow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D2FEEF0-C080-4EBC-A765-348871E1B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013" y="1838714"/>
            <a:ext cx="6406452" cy="206148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15D2DE6-252E-4D68-BE53-6801D5E3E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407" y="4033270"/>
            <a:ext cx="6443920" cy="1238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6381341" y="462852"/>
            <a:ext cx="53111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Hrvatski jezik - prilagodba</a:t>
            </a:r>
            <a:endParaRPr sz="4000" b="1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155008" y="1705639"/>
            <a:ext cx="5518005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  <a:sym typeface="Barlow"/>
              </a:rPr>
              <a:t>Luka, riješi kvizove na poveznicama, zabavi se i ponovi gradivo hrvatskoga jezika.</a:t>
            </a:r>
            <a:endParaRPr sz="2400" dirty="0"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b="1" dirty="0">
                <a:solidFill>
                  <a:schemeClr val="dk1"/>
                </a:solidFill>
                <a:latin typeface="Agency FB" panose="020B0503020202020204" pitchFamily="34" charset="0"/>
                <a:ea typeface="Barlow"/>
                <a:cs typeface="Aharoni" panose="020B0604020202020204" pitchFamily="2" charset="-79"/>
                <a:sym typeface="Barlow"/>
                <a:hlinkClick r:id="rId3"/>
              </a:rPr>
              <a:t>Veliko početno slovo</a:t>
            </a:r>
            <a:endParaRPr lang="hr-HR" sz="3600" b="1" dirty="0">
              <a:solidFill>
                <a:schemeClr val="dk1"/>
              </a:solidFill>
              <a:latin typeface="Agency FB" panose="020B0503020202020204" pitchFamily="34" charset="0"/>
              <a:ea typeface="Barlow"/>
              <a:cs typeface="Aharoni" panose="020B0604020202020204" pitchFamily="2" charset="-79"/>
              <a:sym typeface="Barl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3600" b="1" dirty="0">
              <a:solidFill>
                <a:schemeClr val="dk1"/>
              </a:solidFill>
              <a:latin typeface="Agency FB" panose="020B0503020202020204" pitchFamily="34" charset="0"/>
              <a:ea typeface="Barlow"/>
              <a:cs typeface="Aharoni" panose="020B0604020202020204" pitchFamily="2" charset="-79"/>
              <a:sym typeface="Barl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b="1" dirty="0">
                <a:latin typeface="Agency FB" panose="020B0503020202020204" pitchFamily="34" charset="0"/>
                <a:cs typeface="Aharoni" panose="020B0604020202020204" pitchFamily="2" charset="-79"/>
                <a:sym typeface="Barlow"/>
                <a:hlinkClick r:id="rId4"/>
              </a:rPr>
              <a:t>Veliko početno slovo – krtice</a:t>
            </a:r>
            <a:endParaRPr lang="hr-HR" sz="3600" b="1" dirty="0">
              <a:latin typeface="Agency FB" panose="020B0503020202020204" pitchFamily="34" charset="0"/>
              <a:cs typeface="Aharoni" panose="020B0604020202020204" pitchFamily="2" charset="-79"/>
              <a:sym typeface="Barl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3600" b="1" dirty="0">
              <a:latin typeface="Agency FB" panose="020B0503020202020204" pitchFamily="34" charset="0"/>
              <a:cs typeface="Aharoni" panose="020B0604020202020204" pitchFamily="2" charset="-79"/>
              <a:sym typeface="Barl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b="1" dirty="0">
                <a:latin typeface="Agency FB" panose="020B0503020202020204" pitchFamily="34" charset="0"/>
                <a:cs typeface="Aharoni" panose="020B0604020202020204" pitchFamily="2" charset="-79"/>
                <a:sym typeface="Barlow"/>
                <a:hlinkClick r:id="rId5"/>
              </a:rPr>
              <a:t>Rečenica</a:t>
            </a:r>
            <a:endParaRPr sz="4400" b="1" dirty="0">
              <a:latin typeface="Agency FB" panose="020B0503020202020204" pitchFamily="34" charset="0"/>
              <a:cs typeface="Aharoni" panose="020B0604020202020204" pitchFamily="2" charset="-79"/>
              <a:sym typeface="Barlow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1525C18-D432-4B22-92DF-06B69836C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492" y="2213980"/>
            <a:ext cx="5671212" cy="3710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736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109122" y="1334288"/>
            <a:ext cx="3193914" cy="1147655"/>
          </a:xfrm>
          <a:prstGeom prst="rect">
            <a:avLst/>
          </a:prstGeom>
          <a:solidFill>
            <a:srgbClr val="38562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3467154" y="1337729"/>
            <a:ext cx="3556448" cy="1147656"/>
          </a:xfrm>
          <a:prstGeom prst="rect">
            <a:avLst/>
          </a:prstGeom>
          <a:solidFill>
            <a:srgbClr val="7E9F37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8575822" y="1334287"/>
            <a:ext cx="2098398" cy="586406"/>
          </a:xfrm>
          <a:prstGeom prst="rect">
            <a:avLst/>
          </a:prstGeom>
          <a:solidFill>
            <a:srgbClr val="B9D235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31388" y="189893"/>
            <a:ext cx="92347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Sat razrednika – upute za ponedjeljak</a:t>
            </a:r>
            <a:endParaRPr sz="4000" b="1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6A29433-CE70-4A93-8003-AEE265FA4D38}"/>
              </a:ext>
            </a:extLst>
          </p:cNvPr>
          <p:cNvSpPr txBox="1"/>
          <p:nvPr/>
        </p:nvSpPr>
        <p:spPr>
          <a:xfrm>
            <a:off x="118453" y="1558213"/>
            <a:ext cx="3153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atin typeface="Agency FB" panose="020B0503020202020204" pitchFamily="34" charset="0"/>
                <a:cs typeface="Aharoni" panose="020B0604020202020204" pitchFamily="2" charset="-79"/>
              </a:rPr>
              <a:t>Raspored sati za ponedjeljak 25.5.2020. (B tjedan)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95BDA4E-C2F6-4829-B3D8-E456657A2307}"/>
              </a:ext>
            </a:extLst>
          </p:cNvPr>
          <p:cNvSpPr txBox="1"/>
          <p:nvPr/>
        </p:nvSpPr>
        <p:spPr>
          <a:xfrm>
            <a:off x="998377" y="2711429"/>
            <a:ext cx="148356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sz="2000" dirty="0"/>
              <a:t>HJ</a:t>
            </a:r>
          </a:p>
          <a:p>
            <a:pPr marL="342900" indent="-342900">
              <a:buAutoNum type="arabicPeriod"/>
            </a:pPr>
            <a:r>
              <a:rPr lang="hr-HR" sz="2000" dirty="0"/>
              <a:t>MAT</a:t>
            </a:r>
          </a:p>
          <a:p>
            <a:pPr marL="342900" indent="-342900">
              <a:buAutoNum type="arabicPeriod"/>
            </a:pPr>
            <a:r>
              <a:rPr lang="hr-HR" sz="2000" dirty="0"/>
              <a:t>GK</a:t>
            </a:r>
          </a:p>
          <a:p>
            <a:pPr marL="342900" indent="-342900">
              <a:buAutoNum type="arabicPeriod"/>
            </a:pPr>
            <a:r>
              <a:rPr lang="hr-HR" sz="2000" dirty="0"/>
              <a:t>MAT</a:t>
            </a:r>
          </a:p>
          <a:p>
            <a:pPr marL="342900" indent="-342900">
              <a:buAutoNum type="arabicPeriod"/>
            </a:pPr>
            <a:r>
              <a:rPr lang="hr-HR" sz="2000" dirty="0"/>
              <a:t>EJ</a:t>
            </a:r>
          </a:p>
          <a:p>
            <a:pPr marL="342900" indent="-342900">
              <a:buAutoNum type="arabicPeriod"/>
            </a:pPr>
            <a:r>
              <a:rPr lang="hr-HR" sz="2000" dirty="0"/>
              <a:t>NJ</a:t>
            </a:r>
          </a:p>
          <a:p>
            <a:pPr marL="342900" indent="-342900">
              <a:buAutoNum type="arabicPeriod"/>
            </a:pPr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C9407F7-17EC-48CB-A2E4-DB9F1E980683}"/>
              </a:ext>
            </a:extLst>
          </p:cNvPr>
          <p:cNvSpPr txBox="1"/>
          <p:nvPr/>
        </p:nvSpPr>
        <p:spPr>
          <a:xfrm>
            <a:off x="3564295" y="1677282"/>
            <a:ext cx="315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atin typeface="Agency FB" panose="020B0503020202020204" pitchFamily="34" charset="0"/>
                <a:cs typeface="Aharoni" panose="020B0604020202020204" pitchFamily="2" charset="-79"/>
              </a:rPr>
              <a:t>Upute  - dolazak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BEDF2EB-2D9A-4609-AF14-18A363E095D0}"/>
              </a:ext>
            </a:extLst>
          </p:cNvPr>
          <p:cNvSpPr txBox="1"/>
          <p:nvPr/>
        </p:nvSpPr>
        <p:spPr>
          <a:xfrm>
            <a:off x="3386520" y="2641439"/>
            <a:ext cx="40686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Kod kuće izmjeriti temperaturu.</a:t>
            </a:r>
          </a:p>
          <a:p>
            <a:r>
              <a:rPr lang="hr-HR" sz="1600" dirty="0"/>
              <a:t>Dolazak pred školu u 8:30 sati, ne ranije.</a:t>
            </a:r>
          </a:p>
          <a:p>
            <a:r>
              <a:rPr lang="hr-HR" sz="1600" dirty="0"/>
              <a:t>Bez grupnog okupljanja  s ostalom djecom ili odraslima.</a:t>
            </a:r>
          </a:p>
          <a:p>
            <a:r>
              <a:rPr lang="hr-HR" sz="1600" dirty="0"/>
              <a:t>Odrasli ne ulaze u školu (osim djelatnika škole).</a:t>
            </a:r>
          </a:p>
          <a:p>
            <a:r>
              <a:rPr lang="hr-HR" sz="1600" dirty="0"/>
              <a:t>Dolazim po vas pred školu u 8,30.</a:t>
            </a:r>
          </a:p>
          <a:p>
            <a:r>
              <a:rPr lang="hr-HR" sz="1600" b="1" dirty="0"/>
              <a:t>OBAVEZNO PONIJETI PAPUČE!</a:t>
            </a:r>
          </a:p>
          <a:p>
            <a:r>
              <a:rPr lang="hr-HR" sz="1600" dirty="0"/>
              <a:t>Po ulasku u školu, dezinfekcija. </a:t>
            </a:r>
          </a:p>
          <a:p>
            <a:r>
              <a:rPr lang="hr-HR" sz="1600" dirty="0"/>
              <a:t>Prije ulaska u učionicu, </a:t>
            </a:r>
            <a:r>
              <a:rPr lang="hr-HR" sz="1600" dirty="0" err="1"/>
              <a:t>preobuvanje</a:t>
            </a:r>
            <a:r>
              <a:rPr lang="hr-HR" sz="1600" dirty="0"/>
              <a:t> u papuče.</a:t>
            </a:r>
          </a:p>
          <a:p>
            <a:r>
              <a:rPr lang="hr-HR" sz="1600" dirty="0"/>
              <a:t>Cipele ostaju pred učionicom.</a:t>
            </a:r>
          </a:p>
          <a:p>
            <a:r>
              <a:rPr lang="hr-HR" sz="1600" dirty="0"/>
              <a:t>Odlazak na pranje ruku, zatim ulazak u učionicu.</a:t>
            </a:r>
          </a:p>
          <a:p>
            <a:r>
              <a:rPr lang="hr-HR" sz="1600" dirty="0"/>
              <a:t>Ostavljanje garderobe na vješalici.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5111AA9-D8AE-46F0-97AE-9A46380BBAC7}"/>
              </a:ext>
            </a:extLst>
          </p:cNvPr>
          <p:cNvSpPr txBox="1"/>
          <p:nvPr/>
        </p:nvSpPr>
        <p:spPr>
          <a:xfrm>
            <a:off x="8673299" y="1412580"/>
            <a:ext cx="190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Agency FB" panose="020B0503020202020204" pitchFamily="34" charset="0"/>
                <a:cs typeface="Aharoni" panose="020B0604020202020204" pitchFamily="2" charset="-79"/>
              </a:rPr>
              <a:t>Upute - učionica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69DA3B8-165A-45BC-9B62-29DC89790CCA}"/>
              </a:ext>
            </a:extLst>
          </p:cNvPr>
          <p:cNvSpPr txBox="1"/>
          <p:nvPr/>
        </p:nvSpPr>
        <p:spPr>
          <a:xfrm>
            <a:off x="7441657" y="2138947"/>
            <a:ext cx="4631889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/>
              <a:t>Nastava svakoga dana počinje u 8:30, a završava u 11:30 ili 12:15.</a:t>
            </a:r>
          </a:p>
          <a:p>
            <a:r>
              <a:rPr lang="hr-HR" sz="1500" dirty="0"/>
              <a:t>Sjedenje samo za jednim stolom, do kraja školske godine.</a:t>
            </a:r>
          </a:p>
          <a:p>
            <a:r>
              <a:rPr lang="hr-HR" sz="1500" dirty="0"/>
              <a:t>Izbjegavati dodirivanje svih dijelova lica, rukama.</a:t>
            </a:r>
          </a:p>
          <a:p>
            <a:r>
              <a:rPr lang="hr-HR" sz="1500" dirty="0"/>
              <a:t>Doručak će biti u učionici.</a:t>
            </a:r>
          </a:p>
          <a:p>
            <a:r>
              <a:rPr lang="hr-HR" sz="1500" dirty="0"/>
              <a:t>Možete ponijeti svoju, dobro zapakiranu hranu i bočicu s tekućinom.</a:t>
            </a:r>
          </a:p>
          <a:p>
            <a:r>
              <a:rPr lang="hr-HR" sz="1500" dirty="0"/>
              <a:t>Često i detaljno prati ruke vodom i sapunom!</a:t>
            </a:r>
          </a:p>
          <a:p>
            <a:r>
              <a:rPr lang="hr-HR" sz="1500" dirty="0"/>
              <a:t>Nakon pranja ruku, detaljno ih obrisati papirnatim ručnikom kojega odmah treba baciti u koš.</a:t>
            </a:r>
          </a:p>
          <a:p>
            <a:r>
              <a:rPr lang="hr-HR" sz="1500" dirty="0"/>
              <a:t>Održavati međusobni razmak</a:t>
            </a:r>
          </a:p>
          <a:p>
            <a:r>
              <a:rPr lang="hr-HR" sz="1500" b="1" dirty="0"/>
              <a:t>OBAVEZNO UVIJEK IMATI PAPIRNATE MARAMICE!</a:t>
            </a:r>
          </a:p>
          <a:p>
            <a:r>
              <a:rPr lang="hr-HR" sz="1500" dirty="0"/>
              <a:t>Kihati i kašljati u unutrašnju stranu lakta.</a:t>
            </a:r>
          </a:p>
          <a:p>
            <a:r>
              <a:rPr lang="hr-HR" sz="1500" dirty="0"/>
              <a:t>Međusobno ne posuđivati stvari (nositi dovoljan broj olovaka).</a:t>
            </a:r>
          </a:p>
          <a:p>
            <a:r>
              <a:rPr lang="hr-HR" sz="1500" dirty="0"/>
              <a:t>Nositi u torbi samo osnovno za nastavu.</a:t>
            </a:r>
          </a:p>
          <a:p>
            <a:r>
              <a:rPr lang="hr-HR" sz="1500" dirty="0"/>
              <a:t>Ne ulaziti u druge učionice.  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/>
        </p:nvSpPr>
        <p:spPr>
          <a:xfrm>
            <a:off x="3001368" y="541217"/>
            <a:ext cx="744779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>
                <a:solidFill>
                  <a:schemeClr val="dk1"/>
                </a:solidFill>
                <a:latin typeface="Barlow"/>
                <a:sym typeface="Playfair Display"/>
              </a:rPr>
              <a:t>Vidimo se u ponedjeljak! </a:t>
            </a:r>
            <a:endParaRPr sz="4800" dirty="0">
              <a:solidFill>
                <a:schemeClr val="dk1"/>
              </a:solidFill>
              <a:latin typeface="Barlow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6426686" y="1810752"/>
            <a:ext cx="5215070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Vaša učiteljica Dubravka</a:t>
            </a:r>
            <a:endParaRPr dirty="0"/>
          </a:p>
        </p:txBody>
      </p:sp>
      <p:pic>
        <p:nvPicPr>
          <p:cNvPr id="3" name="Slika 2" descr="Slika na kojoj se prikazuje na otvorenom, životinja, trava, sjedenje&#10;&#10;Opis je automatski generiran">
            <a:extLst>
              <a:ext uri="{FF2B5EF4-FFF2-40B4-BE49-F238E27FC236}">
                <a16:creationId xmlns:a16="http://schemas.microsoft.com/office/drawing/2014/main" id="{6668C7F1-0D77-478E-B9F0-4FA6116C0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76318" y="2685101"/>
            <a:ext cx="2277447" cy="1708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/>
          <p:nvPr/>
        </p:nvSpPr>
        <p:spPr>
          <a:xfrm>
            <a:off x="479674" y="1525399"/>
            <a:ext cx="663958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latin typeface="Agency FB" panose="020B0503020202020204" pitchFamily="34" charset="0"/>
                <a:cs typeface="Aharoni" panose="020B0604020202020204" pitchFamily="2" charset="-79"/>
                <a:sym typeface="Barlow"/>
              </a:rPr>
              <a:t>More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sym typeface="Barlow"/>
            </a:endParaRPr>
          </a:p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Pogledaj  uvodnu ilustraciju u udžbeniku,  na 90. stranici.</a:t>
            </a:r>
          </a:p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Ona je dio velike ilustracije na 92. i 93. stranici. </a:t>
            </a:r>
          </a:p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Na ilustraciji na 90. stranici naglas imenuj biljne i životinjske vrste. </a:t>
            </a:r>
          </a:p>
          <a:p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Prisjeti se i naglas odgovori na sljedeća pitanja:</a:t>
            </a:r>
          </a:p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Gdje se nalaze biljke i životinje koje promatramo na uvodnoj ilustraciji?</a:t>
            </a:r>
          </a:p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Jesi li neke od njih vidjela/vidio?</a:t>
            </a:r>
          </a:p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Kada?</a:t>
            </a:r>
          </a:p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Gdje? </a:t>
            </a:r>
            <a:endParaRPr sz="240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44" name="Google Shape;44;p12"/>
          <p:cNvSpPr txBox="1"/>
          <p:nvPr/>
        </p:nvSpPr>
        <p:spPr>
          <a:xfrm>
            <a:off x="731600" y="482859"/>
            <a:ext cx="53111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Priroda i društvo</a:t>
            </a:r>
            <a:endParaRPr sz="4000" b="1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07C727D-8344-4432-887A-C73A1D97F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28" y="4309478"/>
            <a:ext cx="5440719" cy="2299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7F1EC16-8DF6-41A1-9A30-097163F5B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88" y="1749363"/>
            <a:ext cx="3403959" cy="2414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21CAEA9-7B78-4C17-8760-A15AE1230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979" y="403564"/>
            <a:ext cx="2594897" cy="157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/>
          <p:nvPr/>
        </p:nvSpPr>
        <p:spPr>
          <a:xfrm>
            <a:off x="330384" y="2235774"/>
            <a:ext cx="653694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Pročitaj prvu rečenicu teksta u udžbeniku na 90. stranici.</a:t>
            </a:r>
          </a:p>
          <a:p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r>
              <a:rPr lang="hr-HR" sz="2400" b="1" dirty="0">
                <a:latin typeface="Agency FB" panose="020B0503020202020204" pitchFamily="34" charset="0"/>
                <a:cs typeface="Aharoni" panose="020B0604020202020204" pitchFamily="2" charset="-79"/>
              </a:rPr>
              <a:t>Pokušaj uočiti kakvi su životni uvjeti u moru.</a:t>
            </a:r>
          </a:p>
          <a:p>
            <a:r>
              <a:rPr lang="hr-HR" sz="2400" b="1" dirty="0">
                <a:latin typeface="Agency FB" panose="020B0503020202020204" pitchFamily="34" charset="0"/>
                <a:cs typeface="Aharoni" panose="020B0604020202020204" pitchFamily="2" charset="-79"/>
              </a:rPr>
              <a:t>Usmeno odgovori na sljedeća pitanja:</a:t>
            </a:r>
          </a:p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Po čemu je Jadransko more mjesto posebnih životnih uvjeta?</a:t>
            </a:r>
          </a:p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Koja je glavna posebnost mora u odnosu na životne zajednice šume i travnjaka? </a:t>
            </a:r>
          </a:p>
          <a:p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Naglas pročitaj prvi odlomak do kraja. </a:t>
            </a:r>
          </a:p>
          <a:p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endParaRPr sz="240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44" name="Google Shape;44;p12"/>
          <p:cNvSpPr txBox="1"/>
          <p:nvPr/>
        </p:nvSpPr>
        <p:spPr>
          <a:xfrm>
            <a:off x="731600" y="482859"/>
            <a:ext cx="53111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Priroda i društvo</a:t>
            </a:r>
            <a:endParaRPr sz="4000" b="1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C7B7CD6-ECE8-47D2-AA6A-C83F2C208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461" y="2875287"/>
            <a:ext cx="5401155" cy="3318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D95DC1B-9804-4115-8DD8-F1F2D02F7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319" y="370332"/>
            <a:ext cx="2792283" cy="1640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13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/>
          <p:nvPr/>
        </p:nvSpPr>
        <p:spPr>
          <a:xfrm>
            <a:off x="479674" y="1997839"/>
            <a:ext cx="506271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latin typeface="Agency FB" panose="020B0503020202020204" pitchFamily="34" charset="0"/>
                <a:cs typeface="Aharoni" panose="020B0604020202020204" pitchFamily="2" charset="-79"/>
              </a:rPr>
              <a:t>Pažljivo dalje čitaj tekst </a:t>
            </a: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i </a:t>
            </a:r>
            <a:r>
              <a:rPr lang="hr-HR" sz="2400" b="1" dirty="0">
                <a:latin typeface="Agency FB" panose="020B0503020202020204" pitchFamily="34" charset="0"/>
                <a:cs typeface="Aharoni" panose="020B0604020202020204" pitchFamily="2" charset="-79"/>
              </a:rPr>
              <a:t>potraži</a:t>
            </a: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 sve spomenute biljne i životinjske vrste, u udžbeniku na 92. i 93. stranici, na kojima je ilustrirana životna zajednica mora.</a:t>
            </a:r>
          </a:p>
          <a:p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Sada </a:t>
            </a:r>
            <a:r>
              <a:rPr lang="hr-HR" sz="2400" b="1" dirty="0">
                <a:latin typeface="Agency FB" panose="020B0503020202020204" pitchFamily="34" charset="0"/>
                <a:cs typeface="Aharoni" panose="020B0604020202020204" pitchFamily="2" charset="-79"/>
              </a:rPr>
              <a:t>pročitaj tekst o biljkama i životinjama uz more</a:t>
            </a: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. </a:t>
            </a:r>
          </a:p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Svaku spomenutu biljnu ili životinjsku vrstu </a:t>
            </a:r>
            <a:r>
              <a:rPr lang="hr-HR" sz="2400" b="1" dirty="0">
                <a:latin typeface="Agency FB" panose="020B0503020202020204" pitchFamily="34" charset="0"/>
                <a:cs typeface="Aharoni" panose="020B0604020202020204" pitchFamily="2" charset="-79"/>
              </a:rPr>
              <a:t>potraži </a:t>
            </a: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na cjelovitoj ilustraciji.</a:t>
            </a:r>
          </a:p>
          <a:p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sym typeface="Barlow"/>
            </a:endParaRPr>
          </a:p>
        </p:txBody>
      </p:sp>
      <p:sp>
        <p:nvSpPr>
          <p:cNvPr id="44" name="Google Shape;44;p12"/>
          <p:cNvSpPr txBox="1"/>
          <p:nvPr/>
        </p:nvSpPr>
        <p:spPr>
          <a:xfrm>
            <a:off x="731600" y="482859"/>
            <a:ext cx="53111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Priroda i društvo</a:t>
            </a:r>
            <a:endParaRPr sz="4000" b="1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BB865C2-E5E6-4691-9657-834EC6B39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856" y="2222203"/>
            <a:ext cx="6089353" cy="3758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E375B07-3F43-4B4A-AB4B-B78F39708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161" y="229243"/>
            <a:ext cx="2477231" cy="1656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/>
          <p:nvPr/>
        </p:nvSpPr>
        <p:spPr>
          <a:xfrm>
            <a:off x="479674" y="1997839"/>
            <a:ext cx="506271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Pročitaj tekst o ugroženosti mora na 91. stranici udžbenika.</a:t>
            </a:r>
          </a:p>
          <a:p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Prisjeti se i usmeno odgovori:</a:t>
            </a:r>
          </a:p>
          <a:p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Što sve ugrožava životnu zajednicu mora?</a:t>
            </a:r>
          </a:p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Što možeš učiniti kako bi osobnim primjerom pokazala/pokazao da more treba čuvati od zagađenja?</a:t>
            </a:r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  <a:sym typeface="Barlow"/>
            </a:endParaRPr>
          </a:p>
          <a:p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sym typeface="Barlow"/>
            </a:endParaRPr>
          </a:p>
        </p:txBody>
      </p:sp>
      <p:sp>
        <p:nvSpPr>
          <p:cNvPr id="44" name="Google Shape;44;p12"/>
          <p:cNvSpPr txBox="1"/>
          <p:nvPr/>
        </p:nvSpPr>
        <p:spPr>
          <a:xfrm>
            <a:off x="731600" y="482859"/>
            <a:ext cx="53111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Priroda i društvo</a:t>
            </a:r>
            <a:endParaRPr sz="4000" b="1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162A238-5257-439B-8756-B6DE4B956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76" y="2919899"/>
            <a:ext cx="672465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12FED5D-DBED-4FF5-9EB9-3A48DBF76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55620" y="299768"/>
            <a:ext cx="2532551" cy="1781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018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/>
          <p:nvPr/>
        </p:nvSpPr>
        <p:spPr>
          <a:xfrm>
            <a:off x="479674" y="1997839"/>
            <a:ext cx="506271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Napiši u bilježnicu iz prirode i društva plan ploče: </a:t>
            </a:r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  <a:sym typeface="Barlow"/>
            </a:endParaRPr>
          </a:p>
          <a:p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sym typeface="Barlow"/>
            </a:endParaRPr>
          </a:p>
        </p:txBody>
      </p:sp>
      <p:sp>
        <p:nvSpPr>
          <p:cNvPr id="44" name="Google Shape;44;p12"/>
          <p:cNvSpPr txBox="1"/>
          <p:nvPr/>
        </p:nvSpPr>
        <p:spPr>
          <a:xfrm>
            <a:off x="731600" y="482859"/>
            <a:ext cx="53111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Priroda i društvo</a:t>
            </a:r>
            <a:endParaRPr sz="4000" b="1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0A28B76-0677-4101-9851-8153195F5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57" y="2732994"/>
            <a:ext cx="4314825" cy="3743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2F0E1B6-5171-49D7-B8AC-8918FA53E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420" y="2202025"/>
            <a:ext cx="4660375" cy="4020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165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/>
          <p:nvPr/>
        </p:nvSpPr>
        <p:spPr>
          <a:xfrm>
            <a:off x="479674" y="1997839"/>
            <a:ext cx="506271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Usmeno odgovori na pitanja ispod teksta: </a:t>
            </a:r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  <a:sym typeface="Barlow"/>
            </a:endParaRPr>
          </a:p>
          <a:p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sym typeface="Barlow"/>
            </a:endParaRPr>
          </a:p>
        </p:txBody>
      </p:sp>
      <p:sp>
        <p:nvSpPr>
          <p:cNvPr id="44" name="Google Shape;44;p12"/>
          <p:cNvSpPr txBox="1"/>
          <p:nvPr/>
        </p:nvSpPr>
        <p:spPr>
          <a:xfrm>
            <a:off x="731600" y="482859"/>
            <a:ext cx="53111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Priroda i društvo</a:t>
            </a:r>
            <a:endParaRPr sz="4000" b="1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0429993-850F-4F43-B62C-A875A89C7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70" y="2689392"/>
            <a:ext cx="6754396" cy="273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6C93B7B-51E5-4356-A46D-9CD1F8B3A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284" y="4711278"/>
            <a:ext cx="2124075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C046025-B587-4603-BC12-DAA71BC5D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204" y="2452687"/>
            <a:ext cx="2133600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807808A-5F34-4EE3-84DE-5141CC7356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768" y="308357"/>
            <a:ext cx="2171700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8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/>
          <p:nvPr/>
        </p:nvSpPr>
        <p:spPr>
          <a:xfrm>
            <a:off x="367706" y="1484656"/>
            <a:ext cx="5728293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Vjerojatno se sjećaš našeg </a:t>
            </a:r>
            <a:r>
              <a:rPr lang="hr-HR" sz="2400" b="1" dirty="0">
                <a:latin typeface="Agency FB" panose="020B0503020202020204" pitchFamily="34" charset="0"/>
                <a:cs typeface="Aharoni" panose="020B0604020202020204" pitchFamily="2" charset="-79"/>
              </a:rPr>
              <a:t>dupina</a:t>
            </a: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 kojega smo, kao razred, udomili i time pomogli </a:t>
            </a:r>
            <a:r>
              <a:rPr lang="hr-HR" sz="2400" b="1" dirty="0">
                <a:latin typeface="Agency FB" panose="020B0503020202020204" pitchFamily="34" charset="0"/>
                <a:cs typeface="Aharoni" panose="020B0604020202020204" pitchFamily="2" charset="-79"/>
              </a:rPr>
              <a:t>Institutu Plavi svijet </a:t>
            </a: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u istraživanju i  očuvanju populacije dobrih dupina u Jadranskome moru.</a:t>
            </a:r>
          </a:p>
          <a:p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Klikni na poveznicu Instituta Plavi svijet i putem sljedećih </a:t>
            </a:r>
            <a:r>
              <a:rPr lang="hr-HR" sz="2400" b="1" dirty="0">
                <a:latin typeface="Agency FB" panose="020B0503020202020204" pitchFamily="34" charset="0"/>
                <a:cs typeface="Aharoni" panose="020B0604020202020204" pitchFamily="2" charset="-79"/>
              </a:rPr>
              <a:t>kratkih filmova</a:t>
            </a: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 upoznaj neke od prijetnji koje ljudske aktivnosti predstavljaju za morski okoliš. </a:t>
            </a:r>
          </a:p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Poruka ovih kratkih filmova je jasna: </a:t>
            </a:r>
          </a:p>
          <a:p>
            <a:r>
              <a:rPr lang="hr-HR" sz="2400" b="1" dirty="0">
                <a:solidFill>
                  <a:srgbClr val="0070C0"/>
                </a:solidFill>
                <a:latin typeface="Agency FB" panose="020B0503020202020204" pitchFamily="34" charset="0"/>
                <a:cs typeface="Aharoni" panose="020B0604020202020204" pitchFamily="2" charset="-79"/>
              </a:rPr>
              <a:t>Usporite i uživajte u moru. Možete čuti, vidjeti i osjetiti više nego mislite!</a:t>
            </a:r>
          </a:p>
          <a:p>
            <a:r>
              <a:rPr lang="hr-HR" dirty="0"/>
              <a:t> </a:t>
            </a:r>
          </a:p>
          <a:p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sym typeface="Barlow"/>
            </a:endParaRPr>
          </a:p>
        </p:txBody>
      </p:sp>
      <p:sp>
        <p:nvSpPr>
          <p:cNvPr id="44" name="Google Shape;44;p12"/>
          <p:cNvSpPr txBox="1"/>
          <p:nvPr/>
        </p:nvSpPr>
        <p:spPr>
          <a:xfrm>
            <a:off x="731600" y="482859"/>
            <a:ext cx="53111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Priroda i društvo</a:t>
            </a:r>
            <a:endParaRPr sz="4000" b="1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4CC36C09-19FD-45E1-A82A-4B37170685CD}"/>
              </a:ext>
            </a:extLst>
          </p:cNvPr>
          <p:cNvSpPr txBox="1"/>
          <p:nvPr/>
        </p:nvSpPr>
        <p:spPr>
          <a:xfrm>
            <a:off x="6096001" y="2649893"/>
            <a:ext cx="572829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hlinkClick r:id="rId3"/>
              </a:rPr>
              <a:t>Kratki filmovi  - Institut Plavi svijet</a:t>
            </a:r>
            <a:endParaRPr lang="hr-HR" sz="2400" b="1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algn="ctr"/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Nakon </a:t>
            </a:r>
            <a:r>
              <a:rPr lang="hr-HR" sz="2400" dirty="0" err="1">
                <a:latin typeface="Agency FB" panose="020B0503020202020204" pitchFamily="34" charset="0"/>
                <a:cs typeface="Aharoni" panose="020B0604020202020204" pitchFamily="2" charset="-79"/>
              </a:rPr>
              <a:t>odgledanih</a:t>
            </a: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 kratkih filmova, pogledaj dokumentarni film </a:t>
            </a:r>
          </a:p>
          <a:p>
            <a:pPr algn="ctr"/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pPr algn="ctr"/>
            <a:r>
              <a:rPr lang="hr-HR" sz="3600" b="1" dirty="0">
                <a:latin typeface="Agency FB" panose="020B0503020202020204" pitchFamily="34" charset="0"/>
                <a:cs typeface="Aharoni" panose="020B0604020202020204" pitchFamily="2" charset="-79"/>
                <a:hlinkClick r:id="rId4"/>
              </a:rPr>
              <a:t>Otvoreno more. </a:t>
            </a:r>
            <a:endParaRPr lang="hr-HR" sz="3600" b="1" dirty="0"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pPr algn="ctr"/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pPr algn="ctr"/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Pozovi ukućane na filmsko druženje i uživajte u filmu.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060DAD-5128-4C71-B21C-3AE915D07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7664" y="482859"/>
            <a:ext cx="2250983" cy="131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40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/>
          <p:nvPr/>
        </p:nvSpPr>
        <p:spPr>
          <a:xfrm>
            <a:off x="367707" y="1354028"/>
            <a:ext cx="5728293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Zadaci:</a:t>
            </a:r>
          </a:p>
          <a:p>
            <a:endParaRPr lang="hr-HR" sz="2400" dirty="0"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pPr marL="457200" indent="-457200">
              <a:buAutoNum type="arabicPeriod"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Pogledaj dokumentarni film Otvoreno more i napiši o čemu se radi u filmu, što si novo doznala/doznao?</a:t>
            </a:r>
          </a:p>
          <a:p>
            <a:pPr marL="457200" indent="-457200">
              <a:buAutoNum type="arabicPeriod"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Koje životinje su ti se najviše svidjele i zašto?</a:t>
            </a:r>
          </a:p>
          <a:p>
            <a:pPr marL="457200" indent="-457200">
              <a:buAutoNum type="arabicPeriod"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U kojem je moru sniman film?</a:t>
            </a:r>
          </a:p>
          <a:p>
            <a:pPr marL="457200" indent="-457200">
              <a:buAutoNum type="arabicPeriod"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Zbog čega je ovo dokumentarni film?</a:t>
            </a:r>
          </a:p>
          <a:p>
            <a:pPr marL="457200" indent="-457200">
              <a:buAutoNum type="arabicPeriod"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Zašto se film zove Otvoreno more?</a:t>
            </a:r>
          </a:p>
          <a:p>
            <a:pPr marL="457200" indent="-457200">
              <a:buAutoNum type="arabicPeriod"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Što misliš, kako je sniman film? </a:t>
            </a:r>
          </a:p>
          <a:p>
            <a:pPr marL="457200" indent="-457200">
              <a:buAutoNum type="arabicPeriod"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O čemu bi ti htjela/htio snimati dokumentarni film?</a:t>
            </a:r>
          </a:p>
          <a:p>
            <a:pPr marL="457200" indent="-457200">
              <a:buAutoNum type="arabicPeriod"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Nacrtaj što ti se u filmu Otvoreno more posebno svidjelo.</a:t>
            </a:r>
          </a:p>
          <a:p>
            <a:pPr marL="457200" indent="-457200">
              <a:buAutoNum type="arabicPeriod"/>
            </a:pPr>
            <a:r>
              <a:rPr lang="hr-HR" sz="2400" dirty="0">
                <a:latin typeface="Agency FB" panose="020B0503020202020204" pitchFamily="34" charset="0"/>
                <a:cs typeface="Aharoni" panose="020B0604020202020204" pitchFamily="2" charset="-79"/>
              </a:rPr>
              <a:t>Riješi zadatke u Radnoj bilježnici na stranicama 118. i 119.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262626"/>
              </a:solidFill>
              <a:latin typeface="Barlow"/>
              <a:sym typeface="Barlow"/>
            </a:endParaRPr>
          </a:p>
        </p:txBody>
      </p:sp>
      <p:sp>
        <p:nvSpPr>
          <p:cNvPr id="44" name="Google Shape;44;p12"/>
          <p:cNvSpPr txBox="1"/>
          <p:nvPr/>
        </p:nvSpPr>
        <p:spPr>
          <a:xfrm>
            <a:off x="731600" y="482859"/>
            <a:ext cx="53111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Priroda i društvo</a:t>
            </a:r>
            <a:endParaRPr sz="4000" b="1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8233727-7029-4386-9A59-5E5FB3CF9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464" y="482859"/>
            <a:ext cx="2233661" cy="158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8223CC3-8E02-42C7-9148-5B49B11DF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093" y="2330350"/>
            <a:ext cx="3206200" cy="37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5D5361B-F037-4CF1-B3F1-A2F574757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182" y="3032474"/>
            <a:ext cx="2713698" cy="146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54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0053_Green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882</Words>
  <Application>Microsoft Office PowerPoint</Application>
  <PresentationFormat>Široki zaslon</PresentationFormat>
  <Paragraphs>185</Paragraphs>
  <Slides>18</Slides>
  <Notes>18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7" baseType="lpstr">
      <vt:lpstr>Barlow Black</vt:lpstr>
      <vt:lpstr>Barlow</vt:lpstr>
      <vt:lpstr>Montserrat</vt:lpstr>
      <vt:lpstr>Arial</vt:lpstr>
      <vt:lpstr>Playfair Display</vt:lpstr>
      <vt:lpstr>Calibri</vt:lpstr>
      <vt:lpstr>Ubuntu</vt:lpstr>
      <vt:lpstr>Agency FB</vt:lpstr>
      <vt:lpstr>0053_Green_template_SlidesMania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Dubravka Kosier Čakarun</dc:creator>
  <cp:lastModifiedBy>Dubravka Kosier Čakarun</cp:lastModifiedBy>
  <cp:revision>23</cp:revision>
  <dcterms:modified xsi:type="dcterms:W3CDTF">2020-05-21T22:27:46Z</dcterms:modified>
</cp:coreProperties>
</file>