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57" r:id="rId8"/>
    <p:sldId id="258" r:id="rId9"/>
    <p:sldId id="263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DA3152-0828-4132-B1F3-E4FAD5274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C8BF26-C88A-4DE8-A956-7B6A6E2B5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6068353-3658-408B-97A1-1FC17718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8E2C217-EC20-449B-AFF7-9A0EB97A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1C8514F-BA53-462B-A403-9DEF80E3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828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13E6BF-AF56-4350-A15F-3C998BAF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86C061B-C95A-45DF-914A-215635DD6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D3795D-E46F-4B64-B96B-196CDB2C7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BD5F89-D6C7-444E-BB81-B750CD91C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19C41C-9A51-4EB7-932D-72D75DB5B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650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7EBF5F3-62A3-47AE-AC99-8B354407E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7FF1C0E-2989-4F0F-9EE2-707830E2E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D2052E-D2E7-4BCC-8BF5-7193A4D0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2E6DAF7-54CD-4A23-A716-37925224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3CC6129-C310-47CC-B0C4-49228BBE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995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1DF5D7-AC27-4BBC-9ADB-AC3C8B3B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21C860-8BE3-45F9-93A2-1E3FADB61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89B4275-2062-471A-991F-8BD3EC5D6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CECE1CA-865A-4D6B-B323-92DDFE2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95E676-24DF-4750-92AD-E6C9DCB48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09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274BF9-0D6E-4DC3-807E-7D11FEA6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A7627B0-A409-405B-89D1-CB3025D21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485EBD5-C76A-4CA2-AA15-3D98A81B6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3E51BC6-2D80-4DED-8FF1-D2149A26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8A096C4-805A-48DA-9BA5-9D0A07E2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752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D4C114-2651-4A23-A3FE-7341EA4B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EFBEE6-126B-458C-813F-DFF915899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41E0515-AA76-4F67-B96E-1DF9877B0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DFB91F8-0476-4ACF-BC37-C7ADFCBCE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4F7FE35-227E-4490-A795-C41977292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89EE1FF-3D27-4C75-A56D-45ABD341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364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58EAD1-1615-4D00-841D-75F8AAB99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44650CB-25B5-49E4-9B03-98776CFF7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7998BD-9923-4937-9D20-32ED95B0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76B8D2FC-5B44-455E-B822-BFFF3FCD0E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AB6F103-6BF8-4C7B-ABF1-D86981631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D6BB678-ED26-4DC0-BA23-CC05CFF0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6455AF0-039D-4F83-95FD-34B33B36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73D46F3-FDC3-4C5C-9CE3-5C1C4C6D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347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32168B-FDA6-467B-818D-D6530701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E1CBF07-F862-403F-B7DB-18CFF9CE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20008C1-2084-4233-9F13-4066A134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88EA752-F7EF-4F4F-BD98-96E4552BB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450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A9D6CB1-FA09-42D3-A2B2-93EF08AF9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D0FB940-C8C2-4B53-9E10-99CF39C2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74D25AB-FFB2-4E25-9BC2-B11BD541E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098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548B3E-A508-49E6-AFAC-F8DE12F8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FBD9EF-DC1F-40EC-95A2-FDBC2DC6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5018CD8-01A7-48BE-A9CF-8D7A519792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7303F4F-1948-41E4-BEBB-612944093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95CC5FE-0DD5-43D2-9405-7D17CE2F9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E33B592-73BA-4D49-81DB-92E78BCA8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62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8A82B4-6765-4BFC-AEE0-D9C28E84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2291A25-B17B-42D8-B7E8-A271973BD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7ACE043-653F-4E92-809A-77BB54465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064ACA9-740B-424C-A2B7-3C40AE7C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C959C99-20A7-4FEF-9617-829D8F092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174ADF8-B3E9-4EB3-98B2-03C61147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79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FA85D63-4DE2-4ECD-9AEE-5DF1A66D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C7633DA-FE75-42D9-B1C3-9171C16D8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ED72F48-489D-4F15-8A5F-B3FDB2DF0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0C009-0F64-4028-A0D9-0C72CE6A5766}" type="datetimeFigureOut">
              <a:rPr lang="hr-HR" smtClean="0"/>
              <a:t>20.5.2020.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9D6053-D54C-4E49-B12A-9F48E7896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3F38CE0-833E-465F-AAC6-32CC19D04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2F323-AB2A-4C16-8552-0AA30572C29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373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M2YmLSF0io&amp;t=5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nio.com/hr/biljke/cvijece/maslacak/cvijet-prirode-polje-plavo-nebo-flore-ljeto-trava-maslacak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akelei-seed-box-flower-21637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roslavdusaniclyrik.blogspot.com/2012/08/grigor-vitez-maslacak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sPSv-5XC3A&amp;feature=youtu.be&amp;fbclid=IwAR1qoIOnAzw2jG0GDeCeue44d_t0VRg4e0tDC1Y56kIca7Qn0yqkwMhHSy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marinacoric.deviantart.com/art/Jardin-5227043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zgrada, osoba, na otvorenom, ljudi&#10;&#10;Opis je automatski generiran">
            <a:extLst>
              <a:ext uri="{FF2B5EF4-FFF2-40B4-BE49-F238E27FC236}">
                <a16:creationId xmlns:a16="http://schemas.microsoft.com/office/drawing/2014/main" id="{539B26B0-3AF6-4DE9-8C54-4F15D1D356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92" r="9091" b="4956"/>
          <a:stretch/>
        </p:blipFill>
        <p:spPr>
          <a:xfrm>
            <a:off x="0" y="-1"/>
            <a:ext cx="12191980" cy="68579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0E228F7-D6A9-44BA-B0C1-9369EEDF76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hr-HR" sz="6600" dirty="0"/>
              <a:t>21.5.2020.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1C6D0AC-CCB6-4EE9-A83A-10D40FD35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pPr algn="l"/>
            <a:r>
              <a:rPr lang="hr-HR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3732556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2A4DBB-A65C-40D6-885D-A8D1987D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SAT RAZREDNIKA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ED5A8C-C425-43B2-A419-AF1D948E0AB6}"/>
              </a:ext>
            </a:extLst>
          </p:cNvPr>
          <p:cNvSpPr>
            <a:spLocks noGrp="1"/>
          </p:cNvSpPr>
          <p:nvPr>
            <p:ph idx="1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hr-HR" dirty="0"/>
              <a:t>Za početak današnjeg dana se opustite i pogledajte video </a:t>
            </a:r>
          </a:p>
          <a:p>
            <a:pPr marL="0" indent="0" algn="ctr">
              <a:buNone/>
            </a:pPr>
            <a:r>
              <a:rPr lang="hr-HR" dirty="0">
                <a:hlinkClick r:id="rId3"/>
              </a:rPr>
              <a:t>O OSJEĆAJIMA I UČENJU</a:t>
            </a: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r>
              <a:rPr lang="hr-HR" dirty="0"/>
              <a:t>Nadam se da će vam pomoći da današnje zadatke napravite s veseljem </a:t>
            </a:r>
          </a:p>
          <a:p>
            <a:endParaRPr lang="hr-HR" dirty="0"/>
          </a:p>
        </p:txBody>
      </p:sp>
      <p:sp>
        <p:nvSpPr>
          <p:cNvPr id="4" name="Nasmiješeno lice 3">
            <a:extLst>
              <a:ext uri="{FF2B5EF4-FFF2-40B4-BE49-F238E27FC236}">
                <a16:creationId xmlns:a16="http://schemas.microsoft.com/office/drawing/2014/main" id="{80E89837-997D-45BF-8D15-ECF337200C2C}"/>
              </a:ext>
            </a:extLst>
          </p:cNvPr>
          <p:cNvSpPr/>
          <p:nvPr/>
        </p:nvSpPr>
        <p:spPr>
          <a:xfrm>
            <a:off x="2782957" y="3869636"/>
            <a:ext cx="609600" cy="54333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91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biljka, cvijet, na otvorenom, žuto&#10;&#10;Opis je automatski generiran">
            <a:extLst>
              <a:ext uri="{FF2B5EF4-FFF2-40B4-BE49-F238E27FC236}">
                <a16:creationId xmlns:a16="http://schemas.microsoft.com/office/drawing/2014/main" id="{769A9B81-1E91-4B06-9C26-89F13BE8BD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197269" y="0"/>
            <a:ext cx="12191979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B676BEA-4365-440E-AAD4-2D9EA8C43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-669992"/>
            <a:ext cx="10506456" cy="2057400"/>
          </a:xfrm>
        </p:spPr>
        <p:txBody>
          <a:bodyPr anchor="b">
            <a:normAutofit/>
          </a:bodyPr>
          <a:lstStyle/>
          <a:p>
            <a:r>
              <a:rPr lang="hr-HR" sz="3200" dirty="0"/>
              <a:t>HRVATSKI JEZIK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51231C-DB1F-4279-BC36-EC1BEF102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2670048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Izražajno pročitajte pjesmu </a:t>
            </a:r>
            <a:r>
              <a:rPr lang="hr-HR" sz="2400" i="1" dirty="0"/>
              <a:t>Maslačak</a:t>
            </a:r>
            <a:r>
              <a:rPr lang="hr-HR" sz="2400" dirty="0"/>
              <a:t> (čitanka, str. 151).</a:t>
            </a:r>
          </a:p>
          <a:p>
            <a:r>
              <a:rPr lang="hr-HR" sz="2400" dirty="0"/>
              <a:t>Usmeno odgovorite potpunim rečenicama na pitanja:</a:t>
            </a:r>
          </a:p>
          <a:p>
            <a:pPr marL="0" indent="0">
              <a:buNone/>
            </a:pPr>
            <a:r>
              <a:rPr lang="hr-HR" sz="1400" i="1" dirty="0"/>
              <a:t>1. S čime pjesnik uspoređuje maslačak u prvoj kitici?</a:t>
            </a:r>
            <a:endParaRPr lang="hr-HR" sz="1400" dirty="0"/>
          </a:p>
          <a:p>
            <a:pPr marL="0" indent="0">
              <a:buNone/>
            </a:pPr>
            <a:r>
              <a:rPr lang="hr-HR" sz="1400" i="1" dirty="0"/>
              <a:t>2. Gdje raste maslačak?</a:t>
            </a:r>
            <a:endParaRPr lang="hr-HR" sz="1400" dirty="0"/>
          </a:p>
          <a:p>
            <a:pPr marL="0" indent="0">
              <a:buNone/>
            </a:pPr>
            <a:r>
              <a:rPr lang="hr-HR" sz="1400" i="1" dirty="0"/>
              <a:t>3. Kada maslačak kreće u let?</a:t>
            </a:r>
            <a:endParaRPr lang="hr-HR" sz="1400" dirty="0"/>
          </a:p>
          <a:p>
            <a:pPr marL="0" indent="0">
              <a:buNone/>
            </a:pPr>
            <a:r>
              <a:rPr lang="hr-HR" sz="1400" i="1" dirty="0"/>
              <a:t>4. </a:t>
            </a:r>
            <a:r>
              <a:rPr lang="it-IT" sz="1400" i="1" dirty="0" err="1"/>
              <a:t>Što</a:t>
            </a:r>
            <a:r>
              <a:rPr lang="it-IT" sz="1400" i="1" dirty="0"/>
              <a:t> </a:t>
            </a:r>
            <a:r>
              <a:rPr lang="it-IT" sz="1400" i="1" dirty="0" err="1"/>
              <a:t>vjetar</a:t>
            </a:r>
            <a:r>
              <a:rPr lang="it-IT" sz="1400" i="1" dirty="0"/>
              <a:t> </a:t>
            </a:r>
            <a:r>
              <a:rPr lang="it-IT" sz="1400" i="1" dirty="0" err="1"/>
              <a:t>nosi</a:t>
            </a:r>
            <a:r>
              <a:rPr lang="it-IT" sz="1400" i="1" dirty="0"/>
              <a:t>?</a:t>
            </a:r>
            <a:endParaRPr lang="hr-HR" sz="1400" dirty="0"/>
          </a:p>
          <a:p>
            <a:pPr marL="0" indent="0">
              <a:buNone/>
            </a:pPr>
            <a:r>
              <a:rPr lang="hr-HR" sz="1400" i="1" dirty="0"/>
              <a:t>5. </a:t>
            </a:r>
            <a:r>
              <a:rPr lang="it-IT" sz="1400" i="1" dirty="0" err="1"/>
              <a:t>Gdje</a:t>
            </a:r>
            <a:r>
              <a:rPr lang="it-IT" sz="1400" i="1" dirty="0"/>
              <a:t> se </a:t>
            </a:r>
            <a:r>
              <a:rPr lang="it-IT" sz="1400" i="1" dirty="0" err="1"/>
              <a:t>sjeme</a:t>
            </a:r>
            <a:r>
              <a:rPr lang="it-IT" sz="1400" i="1" dirty="0"/>
              <a:t> </a:t>
            </a:r>
            <a:r>
              <a:rPr lang="it-IT" sz="1400" i="1" dirty="0" err="1"/>
              <a:t>napokon</a:t>
            </a:r>
            <a:r>
              <a:rPr lang="it-IT" sz="1400" i="1" dirty="0"/>
              <a:t> </a:t>
            </a:r>
            <a:r>
              <a:rPr lang="it-IT" sz="1400" i="1" dirty="0" err="1"/>
              <a:t>spušta</a:t>
            </a:r>
            <a:r>
              <a:rPr lang="it-IT" sz="1400" i="1" dirty="0"/>
              <a:t>?</a:t>
            </a:r>
            <a:endParaRPr lang="hr-HR" sz="1400" dirty="0"/>
          </a:p>
          <a:p>
            <a:pPr marL="0" indent="0">
              <a:buNone/>
            </a:pPr>
            <a:r>
              <a:rPr lang="hr-HR" sz="1400" i="1" dirty="0"/>
              <a:t>6. </a:t>
            </a:r>
            <a:r>
              <a:rPr lang="it-IT" sz="1400" i="1" dirty="0" err="1"/>
              <a:t>Što</a:t>
            </a:r>
            <a:r>
              <a:rPr lang="it-IT" sz="1400" i="1" dirty="0"/>
              <a:t> se </a:t>
            </a:r>
            <a:r>
              <a:rPr lang="it-IT" sz="1400" i="1" dirty="0" err="1"/>
              <a:t>događa</a:t>
            </a:r>
            <a:r>
              <a:rPr lang="it-IT" sz="1400" i="1" dirty="0"/>
              <a:t> s </a:t>
            </a:r>
            <a:r>
              <a:rPr lang="it-IT" sz="1400" i="1" dirty="0" err="1"/>
              <a:t>maslačkovim</a:t>
            </a:r>
            <a:r>
              <a:rPr lang="it-IT" sz="1400" i="1" dirty="0"/>
              <a:t> </a:t>
            </a:r>
            <a:r>
              <a:rPr lang="it-IT" sz="1400" i="1" dirty="0" err="1"/>
              <a:t>sjemenom</a:t>
            </a:r>
            <a:r>
              <a:rPr lang="it-IT" sz="1400" i="1" dirty="0"/>
              <a:t> </a:t>
            </a:r>
            <a:r>
              <a:rPr lang="it-IT" sz="1400" i="1" dirty="0" err="1"/>
              <a:t>na</a:t>
            </a:r>
            <a:r>
              <a:rPr lang="it-IT" sz="1400" i="1" dirty="0"/>
              <a:t> travi?</a:t>
            </a:r>
            <a:endParaRPr lang="hr-HR" sz="1400" i="1" dirty="0"/>
          </a:p>
          <a:p>
            <a:pPr marL="0" indent="0">
              <a:buNone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955777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104772-E76D-493B-9160-2F85023EE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A27DA9-8251-4371-88AE-B5BA985F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Ponavljamo što je usporedba: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Usporedba</a:t>
            </a:r>
            <a:r>
              <a:rPr lang="hr-HR" dirty="0"/>
              <a:t> je uspoređivanje dvaju pojmova po sličnosti (veličini, obliku i drugim obilježjima). Kada riječi uspoređujemo koristimo se riječima </a:t>
            </a:r>
            <a:r>
              <a:rPr lang="hr-HR" dirty="0">
                <a:solidFill>
                  <a:srgbClr val="FF0000"/>
                </a:solidFill>
              </a:rPr>
              <a:t>kao</a:t>
            </a:r>
            <a:r>
              <a:rPr lang="hr-HR" dirty="0"/>
              <a:t> ili </a:t>
            </a:r>
            <a:r>
              <a:rPr lang="hr-HR" dirty="0">
                <a:solidFill>
                  <a:srgbClr val="FF0000"/>
                </a:solidFill>
              </a:rPr>
              <a:t>poput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en-US" dirty="0" err="1"/>
              <a:t>Prona</a:t>
            </a:r>
            <a:r>
              <a:rPr lang="hr-HR" dirty="0" err="1"/>
              <a:t>đite</a:t>
            </a:r>
            <a:r>
              <a:rPr lang="hr-HR" dirty="0"/>
              <a:t> </a:t>
            </a:r>
            <a:r>
              <a:rPr lang="en-US" dirty="0" err="1"/>
              <a:t>usporedbe</a:t>
            </a:r>
            <a:r>
              <a:rPr lang="en-US" dirty="0"/>
              <a:t> u </a:t>
            </a:r>
            <a:r>
              <a:rPr lang="en-US" dirty="0" err="1"/>
              <a:t>pjesm</a:t>
            </a:r>
            <a:r>
              <a:rPr lang="hr-HR" dirty="0"/>
              <a:t>i </a:t>
            </a:r>
            <a:r>
              <a:rPr lang="en-US" dirty="0" err="1"/>
              <a:t>i</a:t>
            </a:r>
            <a:r>
              <a:rPr lang="hr-HR" dirty="0"/>
              <a:t> pročitajte naglas </a:t>
            </a:r>
            <a:r>
              <a:rPr lang="en-US" dirty="0" err="1"/>
              <a:t>onu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hr-HR" dirty="0"/>
              <a:t>vam</a:t>
            </a:r>
            <a:r>
              <a:rPr lang="en-US" dirty="0"/>
              <a:t> je </a:t>
            </a:r>
            <a:r>
              <a:rPr lang="en-US" dirty="0" err="1"/>
              <a:t>najljep</a:t>
            </a:r>
            <a:r>
              <a:rPr lang="hr-HR" dirty="0"/>
              <a:t>š</a:t>
            </a:r>
            <a:r>
              <a:rPr lang="en-US" dirty="0"/>
              <a:t>a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123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Slika na kojoj se prikazuje biljka, cvijet, ptica, grm&#10;&#10;Opis je automatski generiran">
            <a:extLst>
              <a:ext uri="{FF2B5EF4-FFF2-40B4-BE49-F238E27FC236}">
                <a16:creationId xmlns:a16="http://schemas.microsoft.com/office/drawing/2014/main" id="{C8FA806B-7AC1-4722-9E11-EB783BC170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1D10184-4BF6-4755-880E-050058476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hr-HR" sz="3600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ED5FB2-DA07-440D-84CA-A147A590E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42" y="1774372"/>
            <a:ext cx="4062642" cy="2754086"/>
          </a:xfrm>
        </p:spPr>
        <p:txBody>
          <a:bodyPr anchor="t">
            <a:normAutofit/>
          </a:bodyPr>
          <a:lstStyle/>
          <a:p>
            <a:r>
              <a:rPr lang="hr-HR" sz="1800" dirty="0"/>
              <a:t>Pronađite </a:t>
            </a:r>
            <a:r>
              <a:rPr lang="it-IT" sz="1800" dirty="0" err="1"/>
              <a:t>rimu</a:t>
            </a:r>
            <a:r>
              <a:rPr lang="it-IT" sz="1800" dirty="0"/>
              <a:t> u </a:t>
            </a:r>
            <a:r>
              <a:rPr lang="it-IT" sz="1800" dirty="0" err="1"/>
              <a:t>pjesmi</a:t>
            </a:r>
            <a:r>
              <a:rPr lang="hr-HR" sz="1800" dirty="0"/>
              <a:t>. Uočite da se rima pravilno izmjenjuje, u svakoj kitici se rimuju zadnje riječi drugog i četvrtog stiha.</a:t>
            </a:r>
          </a:p>
          <a:p>
            <a:r>
              <a:rPr lang="hr-HR" sz="1800" dirty="0"/>
              <a:t>Prepišite PLAN PLOČE:</a:t>
            </a:r>
          </a:p>
          <a:p>
            <a:pPr marL="0" indent="0">
              <a:buNone/>
            </a:pPr>
            <a:r>
              <a:rPr lang="hr-HR" sz="1800" b="1" dirty="0"/>
              <a:t>	</a:t>
            </a:r>
            <a:endParaRPr lang="hr-HR" sz="1800" dirty="0"/>
          </a:p>
        </p:txBody>
      </p:sp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10AB4864-2421-43F3-88A7-5EDAAA7D26D4}"/>
              </a:ext>
            </a:extLst>
          </p:cNvPr>
          <p:cNvSpPr/>
          <p:nvPr/>
        </p:nvSpPr>
        <p:spPr>
          <a:xfrm>
            <a:off x="6397076" y="2601649"/>
            <a:ext cx="5609219" cy="4117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hr-HR" b="1" dirty="0"/>
              <a:t>		Maslačak</a:t>
            </a:r>
            <a:endParaRPr lang="hr-HR" dirty="0"/>
          </a:p>
          <a:p>
            <a:pPr>
              <a:spcAft>
                <a:spcPts val="600"/>
              </a:spcAft>
            </a:pPr>
            <a:r>
              <a:rPr lang="hr-HR" dirty="0"/>
              <a:t>          Ratko </a:t>
            </a:r>
            <a:r>
              <a:rPr lang="hr-HR" dirty="0" err="1"/>
              <a:t>Zvrko</a:t>
            </a:r>
            <a:endParaRPr lang="hr-HR" dirty="0"/>
          </a:p>
          <a:p>
            <a:pPr>
              <a:spcAft>
                <a:spcPts val="600"/>
              </a:spcAft>
            </a:pPr>
            <a:endParaRPr lang="hr-HR" dirty="0"/>
          </a:p>
          <a:p>
            <a:pPr>
              <a:spcAft>
                <a:spcPts val="600"/>
              </a:spcAft>
            </a:pPr>
            <a:r>
              <a:rPr lang="hr-HR" dirty="0"/>
              <a:t>Najljepša usporedba: </a:t>
            </a:r>
          </a:p>
          <a:p>
            <a:pPr>
              <a:spcAft>
                <a:spcPts val="600"/>
              </a:spcAft>
            </a:pPr>
            <a:r>
              <a:rPr lang="it-IT" i="1" dirty="0"/>
              <a:t>Ko san od </a:t>
            </a:r>
            <a:r>
              <a:rPr lang="it-IT" i="1" dirty="0" err="1"/>
              <a:t>perja</a:t>
            </a:r>
            <a:endParaRPr lang="hr-HR" dirty="0"/>
          </a:p>
          <a:p>
            <a:pPr>
              <a:spcAft>
                <a:spcPts val="600"/>
              </a:spcAft>
            </a:pPr>
            <a:r>
              <a:rPr lang="it-IT" i="1" dirty="0"/>
              <a:t>il' ko </a:t>
            </a:r>
            <a:r>
              <a:rPr lang="it-IT" i="1" dirty="0" err="1"/>
              <a:t>oblačak</a:t>
            </a:r>
            <a:r>
              <a:rPr lang="it-IT" i="1" dirty="0"/>
              <a:t>,</a:t>
            </a:r>
            <a:endParaRPr lang="hr-HR" dirty="0"/>
          </a:p>
          <a:p>
            <a:pPr>
              <a:spcAft>
                <a:spcPts val="600"/>
              </a:spcAft>
            </a:pPr>
            <a:r>
              <a:rPr lang="it-IT" i="1" dirty="0" err="1"/>
              <a:t>na</a:t>
            </a:r>
            <a:r>
              <a:rPr lang="it-IT" i="1" dirty="0"/>
              <a:t> </a:t>
            </a:r>
            <a:r>
              <a:rPr lang="it-IT" i="1" dirty="0" err="1"/>
              <a:t>rubu</a:t>
            </a:r>
            <a:r>
              <a:rPr lang="it-IT" i="1" dirty="0"/>
              <a:t> </a:t>
            </a:r>
            <a:r>
              <a:rPr lang="it-IT" i="1" dirty="0" err="1"/>
              <a:t>šume</a:t>
            </a:r>
            <a:endParaRPr lang="hr-HR" dirty="0"/>
          </a:p>
          <a:p>
            <a:pPr>
              <a:spcAft>
                <a:spcPts val="600"/>
              </a:spcAft>
            </a:pPr>
            <a:r>
              <a:rPr lang="it-IT" i="1" dirty="0" err="1"/>
              <a:t>čuči</a:t>
            </a:r>
            <a:r>
              <a:rPr lang="it-IT" i="1" dirty="0"/>
              <a:t> </a:t>
            </a:r>
            <a:r>
              <a:rPr lang="it-IT" i="1" dirty="0" err="1"/>
              <a:t>maslačak</a:t>
            </a:r>
            <a:r>
              <a:rPr lang="it-IT" i="1" dirty="0"/>
              <a:t>.</a:t>
            </a:r>
            <a:endParaRPr lang="hr-HR" dirty="0"/>
          </a:p>
          <a:p>
            <a:pPr>
              <a:spcAft>
                <a:spcPts val="600"/>
              </a:spcAft>
            </a:pPr>
            <a:endParaRPr lang="hr-HR" dirty="0"/>
          </a:p>
          <a:p>
            <a:pPr>
              <a:spcAft>
                <a:spcPts val="600"/>
              </a:spcAft>
            </a:pPr>
            <a:r>
              <a:rPr lang="hr-HR" dirty="0"/>
              <a:t>Rima u pjesmi:</a:t>
            </a:r>
          </a:p>
          <a:p>
            <a:pPr>
              <a:spcAft>
                <a:spcPts val="600"/>
              </a:spcAft>
            </a:pPr>
            <a:r>
              <a:rPr lang="hr-HR" dirty="0"/>
              <a:t>oblačak – maslačak; daha – straha; </a:t>
            </a:r>
          </a:p>
          <a:p>
            <a:pPr>
              <a:spcAft>
                <a:spcPts val="600"/>
              </a:spcAft>
            </a:pPr>
            <a:r>
              <a:rPr lang="it-IT" dirty="0" err="1"/>
              <a:t>maslačka</a:t>
            </a:r>
            <a:r>
              <a:rPr lang="it-IT" dirty="0"/>
              <a:t> – </a:t>
            </a:r>
            <a:r>
              <a:rPr lang="it-IT" dirty="0" err="1"/>
              <a:t>zračka</a:t>
            </a:r>
            <a:r>
              <a:rPr lang="it-IT" dirty="0"/>
              <a:t>; gusti – </a:t>
            </a:r>
            <a:r>
              <a:rPr lang="it-IT" dirty="0" err="1"/>
              <a:t>spusti</a:t>
            </a:r>
            <a:r>
              <a:rPr lang="it-IT" dirty="0"/>
              <a:t>; godi – rodi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661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E19FED1-B4B2-46EA-BC41-D84106A0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86D371-E518-4D81-BC36-C66074A54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hr-HR" sz="3200" dirty="0"/>
              <a:t>DZ – Naučite izražajno čitati </a:t>
            </a:r>
            <a:r>
              <a:rPr lang="hr-HR" sz="3200" dirty="0" err="1"/>
              <a:t>pjemu</a:t>
            </a:r>
            <a:r>
              <a:rPr lang="hr-HR" sz="3200" dirty="0"/>
              <a:t> Maslačak.</a:t>
            </a:r>
          </a:p>
        </p:txBody>
      </p:sp>
      <p:pic>
        <p:nvPicPr>
          <p:cNvPr id="5" name="Slika 4" descr="Slika na kojoj se prikazuje biljka, list, na otvorenom, osoba&#10;&#10;Opis je automatski generiran">
            <a:extLst>
              <a:ext uri="{FF2B5EF4-FFF2-40B4-BE49-F238E27FC236}">
                <a16:creationId xmlns:a16="http://schemas.microsoft.com/office/drawing/2014/main" id="{7F4F0643-7FC0-495E-9D76-801481F917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541" r="4626" b="-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84765162-855A-4BB2-9489-6AFE9C5B88AC}"/>
              </a:ext>
            </a:extLst>
          </p:cNvPr>
          <p:cNvSpPr txBox="1"/>
          <p:nvPr/>
        </p:nvSpPr>
        <p:spPr>
          <a:xfrm>
            <a:off x="9793588" y="6657945"/>
            <a:ext cx="239841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3" tooltip="http://miroslavdusaniclyrik.blogspot.com/2012/08/grigor-vitez-maslacak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4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8E9D96A-2FF9-436A-938A-D9ED0456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bg1"/>
                </a:solidFill>
              </a:rPr>
              <a:t>MATEMATIKA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7640F34-2AEE-49B8-A88D-B7BE21343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Danas ćemo računati kako se rješavaju „kobasice”. To su zadaci koji u sebi imaju zagrade i više različitih računskih radnji. </a:t>
            </a:r>
          </a:p>
          <a:p>
            <a:r>
              <a:rPr lang="hr-HR" sz="2400" dirty="0">
                <a:solidFill>
                  <a:schemeClr val="bg1"/>
                </a:solidFill>
              </a:rPr>
              <a:t>Ovo gradivo smo učili još u 2. razredu, ali su bili manji brojevi. Kako sad već znate računati do milijun tako se brojevi sada povećavaju.</a:t>
            </a:r>
          </a:p>
          <a:p>
            <a:r>
              <a:rPr lang="hr-HR" sz="2400" dirty="0">
                <a:solidFill>
                  <a:schemeClr val="bg1"/>
                </a:solidFill>
              </a:rPr>
              <a:t>Podsjetimo se! </a:t>
            </a:r>
          </a:p>
          <a:p>
            <a:pPr marL="514350" indent="-514350">
              <a:buAutoNum type="arabicPeriod"/>
            </a:pPr>
            <a:r>
              <a:rPr lang="hr-HR" sz="2400" b="1" dirty="0">
                <a:solidFill>
                  <a:schemeClr val="bg1"/>
                </a:solidFill>
              </a:rPr>
              <a:t>RAČUNAMO ZAGRADE</a:t>
            </a:r>
          </a:p>
          <a:p>
            <a:pPr marL="514350" indent="-514350">
              <a:buAutoNum type="arabicPeriod"/>
            </a:pPr>
            <a:r>
              <a:rPr lang="hr-HR" sz="2400" b="1" dirty="0">
                <a:solidFill>
                  <a:schemeClr val="bg1"/>
                </a:solidFill>
              </a:rPr>
              <a:t>RAČUNAMO MNOŽENJE I DIJELJENJE</a:t>
            </a:r>
          </a:p>
          <a:p>
            <a:pPr marL="514350" indent="-514350">
              <a:buAutoNum type="arabicPeriod"/>
            </a:pPr>
            <a:r>
              <a:rPr lang="hr-HR" sz="2400" b="1" dirty="0">
                <a:solidFill>
                  <a:schemeClr val="bg1"/>
                </a:solidFill>
              </a:rPr>
              <a:t>RAČUNAMO ZBRAJANJE I ODUZIMANJE</a:t>
            </a:r>
          </a:p>
        </p:txBody>
      </p:sp>
    </p:spTree>
    <p:extLst>
      <p:ext uri="{BB962C8B-B14F-4D97-AF65-F5344CB8AC3E}">
        <p14:creationId xmlns:p14="http://schemas.microsoft.com/office/powerpoint/2010/main" val="2673152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62E4438-3742-4C9C-939D-C2EB3378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MATEMATIKA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45774A-205F-49F2-86D4-2EA41C10F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Za danas trebate pažljivo pogledati video </a:t>
            </a:r>
            <a:r>
              <a:rPr lang="hr-HR" sz="2400" dirty="0">
                <a:solidFill>
                  <a:schemeClr val="bg1"/>
                </a:solidFill>
                <a:hlinkClick r:id="rId3"/>
              </a:rPr>
              <a:t>IZVOĐENJE VIŠE RAČUNSKIH RADNJI </a:t>
            </a:r>
            <a:r>
              <a:rPr lang="hr-HR" sz="2400" dirty="0">
                <a:solidFill>
                  <a:schemeClr val="bg1"/>
                </a:solidFill>
              </a:rPr>
              <a:t>i uz učiteljicu rješavati zadatke u bilježnicu.</a:t>
            </a:r>
          </a:p>
          <a:p>
            <a:r>
              <a:rPr lang="hr-HR" sz="2400" dirty="0">
                <a:solidFill>
                  <a:schemeClr val="bg1"/>
                </a:solidFill>
              </a:rPr>
              <a:t>Za domaću zadaću ćete riješiti zadatke na samom kraju videa. </a:t>
            </a:r>
          </a:p>
          <a:p>
            <a:pPr marL="0" indent="0">
              <a:buNone/>
            </a:pPr>
            <a:endParaRPr lang="hr-H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0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0DB9C61-90E0-484F-8602-02F49EDC1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75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7ED563-E5DB-4937-BF78-7893C4DC9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28036"/>
            <a:ext cx="11724640" cy="63779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2344A28-4D1D-428D-8947-FC60E6D1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220" y="860028"/>
            <a:ext cx="6006192" cy="1324907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575742"/>
                </a:solidFill>
              </a:rPr>
              <a:t>LIKOVNA KULTURA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1C2D0C-716F-4E48-A376-B0ED44FCD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220" y="2248823"/>
            <a:ext cx="6006192" cy="3928139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rgbClr val="575742"/>
                </a:solidFill>
              </a:rPr>
              <a:t>U prilogu ispod tablice otvorite prezentaciju LIKOVNA KULTURA.</a:t>
            </a:r>
          </a:p>
          <a:p>
            <a:r>
              <a:rPr lang="hr-HR" sz="2400" dirty="0">
                <a:solidFill>
                  <a:srgbClr val="575742"/>
                </a:solidFill>
              </a:rPr>
              <a:t>Pažljivo pročitajte sve slajdove i napravite svoju, novu, jedinstvenu REKOMPOZICIJU.</a:t>
            </a:r>
          </a:p>
          <a:p>
            <a:r>
              <a:rPr lang="hr-HR" sz="2400" dirty="0">
                <a:solidFill>
                  <a:srgbClr val="575742"/>
                </a:solidFill>
              </a:rPr>
              <a:t>Uživajte!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306B647-FE95-4550-8350-3D2180C62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60466" y="699706"/>
            <a:ext cx="4114800" cy="5477256"/>
          </a:xfrm>
          <a:prstGeom prst="rect">
            <a:avLst/>
          </a:prstGeom>
          <a:solidFill>
            <a:srgbClr val="FFFFFF"/>
          </a:solidFill>
          <a:ln w="15875">
            <a:solidFill>
              <a:srgbClr val="5757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fotografija, gledanje, različito, sjedenje&#10;&#10;Opis je automatski generiran">
            <a:extLst>
              <a:ext uri="{FF2B5EF4-FFF2-40B4-BE49-F238E27FC236}">
                <a16:creationId xmlns:a16="http://schemas.microsoft.com/office/drawing/2014/main" id="{E0FE88D7-0181-4F3F-BA8D-7D81244FED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0026" b="2265"/>
          <a:stretch/>
        </p:blipFill>
        <p:spPr>
          <a:xfrm>
            <a:off x="7523826" y="862763"/>
            <a:ext cx="3788081" cy="5151142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D59EE3A3-1B80-4B65-8DD5-B363B0B72FCC}"/>
              </a:ext>
            </a:extLst>
          </p:cNvPr>
          <p:cNvSpPr txBox="1"/>
          <p:nvPr/>
        </p:nvSpPr>
        <p:spPr>
          <a:xfrm>
            <a:off x="8894257" y="5813850"/>
            <a:ext cx="241765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>
                <a:solidFill>
                  <a:srgbClr val="FFFFFF"/>
                </a:solidFill>
                <a:hlinkClick r:id="rId4" tooltip="http://marinacoric.deviantart.com/art/Jardin-5227043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hr-HR" sz="700">
                <a:solidFill>
                  <a:srgbClr val="FFFFFF"/>
                </a:solidFill>
              </a:rPr>
              <a:t> korisnika Nepoznat autor: licenca </a:t>
            </a:r>
            <a:r>
              <a:rPr lang="hr-HR" sz="700">
                <a:solidFill>
                  <a:srgbClr val="FFFFFF"/>
                </a:solidFill>
                <a:hlinkClick r:id="rId5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hr-H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3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379</Words>
  <Application>Microsoft Office PowerPoint</Application>
  <PresentationFormat>Široki zaslon</PresentationFormat>
  <Paragraphs>56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21.5.2020.</vt:lpstr>
      <vt:lpstr>SAT RAZREDNIKA</vt:lpstr>
      <vt:lpstr>HRVATSKI JEZIK</vt:lpstr>
      <vt:lpstr>HRVATSKI JEZIK</vt:lpstr>
      <vt:lpstr>HRVATSKI JEZIK</vt:lpstr>
      <vt:lpstr>HRVATSKI JEZIK</vt:lpstr>
      <vt:lpstr>MATEMATIKA</vt:lpstr>
      <vt:lpstr>MATEMATIKA</vt:lpstr>
      <vt:lpstr>LIKOVNA KULTURA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21.5.2020.</dc:title>
  <dc:creator>arados81@gmail.com</dc:creator>
  <cp:lastModifiedBy>arados81@gmail.com</cp:lastModifiedBy>
  <cp:revision>2</cp:revision>
  <dcterms:created xsi:type="dcterms:W3CDTF">2020-05-20T20:53:51Z</dcterms:created>
  <dcterms:modified xsi:type="dcterms:W3CDTF">2020-05-20T21:08:52Z</dcterms:modified>
</cp:coreProperties>
</file>