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70" r:id="rId9"/>
    <p:sldId id="271" r:id="rId10"/>
    <p:sldId id="259" r:id="rId11"/>
    <p:sldId id="265" r:id="rId12"/>
  </p:sldIdLst>
  <p:sldSz cx="12192000" cy="6858000"/>
  <p:notesSz cx="6858000" cy="9144000"/>
  <p:embeddedFontLst>
    <p:embeddedFont>
      <p:font typeface="Manuale" panose="020B060402020202020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Rubik Black" panose="020B0604020202020204" charset="-79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0" autoAdjust="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933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72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47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21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71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45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5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00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55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989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02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91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9_Bailey_Template_SlidesMania_1">
  <p:cSld name="Diapositiva de títul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Imagen que contiene panal, verde, balón, amarill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9_Bailey_Template_SlidesMania_2">
  <p:cSld name="1_Diapositiva de títul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 descr="Imagen que contiene panal, objeto de exteriores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9_Bailey_Template_SlidesMania_3">
  <p:cSld name="2_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 descr="Imagen que contiene panal, objeto de exteriores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9_Bailey_Template_SlidesMania_4">
  <p:cSld name="3_Diapositiva de títu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PSv-5XC3A&amp;feature=youtu.be&amp;fbclid=IwAR0IuXKxGlEh0jwrWBC1C480yV_uB1eJjH3m_w8ekbTC5ekJjqQodXsW2k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c23ff932a04c0d96b75e79/interactive-image-more-u-snu?fbclid=IwAR1X9rL1MVaYNwfUhhfhljoJg1OlLiakH7RCWg1aV4gj8HLWVLa-Egztla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c160b78e243b0d5a3367be/game-knjizevne-vrs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4_JQHIi5IFwY3cO2pHStRy6yYYBBCmC/view?fbclid=IwAR0h-YzB8cY1vTwccTIl9FGCwHeb1SPXW0nhqG5Va2q0pBLHFnTgVV3_wu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 rot="20478090">
            <a:off x="879856" y="2057346"/>
            <a:ext cx="10562253" cy="1828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 txBox="1"/>
          <p:nvPr/>
        </p:nvSpPr>
        <p:spPr>
          <a:xfrm rot="20111203">
            <a:off x="494405" y="2943306"/>
            <a:ext cx="955261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 dirty="0" smtClean="0">
                <a:solidFill>
                  <a:schemeClr val="lt1"/>
                </a:solidFill>
                <a:latin typeface="Rubik Black"/>
                <a:ea typeface="Rubik Black"/>
                <a:cs typeface="Rubik Black"/>
                <a:sym typeface="Rubik Black"/>
              </a:rPr>
              <a:t>Četvrtak    21.5.2020.               4.a</a:t>
            </a:r>
            <a:endParaRPr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/>
          <p:nvPr/>
        </p:nvSpPr>
        <p:spPr>
          <a:xfrm>
            <a:off x="154236" y="1735425"/>
            <a:ext cx="6312665" cy="449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Nakon što si tjednima bila vrijedna/bio vrijedan,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d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ošao je kraj školi na daljinu.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Wingdings" panose="05000000000000000000" pitchFamily="2" charset="2"/>
              </a:rPr>
              <a:t></a:t>
            </a:r>
            <a:endParaRPr lang="hr-HR" sz="1800" dirty="0" smtClean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Sve je bilo potpuno drugačije nego u učionici.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Kako bi se još jednom prisjetila/prisjetio dana provedenih u online školi, n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apravit ćeš </a:t>
            </a:r>
            <a:r>
              <a:rPr lang="hr-HR" sz="1800" b="1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strip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o tim danima.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Crtaj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na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veći papir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ili u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veliku bilježnicu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Papir crtama podijeli na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9 pravokutnika ili kvadrata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Svaki kvadrat/pravokutnik predstavljat će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jedan tjedan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online nastave, a u njega ćeš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nacrtati i obojati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ono što ti je toga tjedna bilo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najvažnije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Iznad likova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u stripu nacrtaj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oblačiće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 u koje ćeš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velikim tiskanim slovima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upisivati što likovi u tvome stripu </a:t>
            </a:r>
            <a:r>
              <a:rPr lang="hr-HR" sz="1800" b="1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govore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b="1" smtClean="0">
                <a:solidFill>
                  <a:srgbClr val="C00000"/>
                </a:solidFill>
                <a:latin typeface="Roboto"/>
                <a:ea typeface="Roboto"/>
                <a:sym typeface="Roboto"/>
              </a:rPr>
              <a:t>Strip </a:t>
            </a:r>
            <a:r>
              <a:rPr lang="hr-HR" sz="1800" b="1" dirty="0">
                <a:solidFill>
                  <a:srgbClr val="C00000"/>
                </a:solidFill>
                <a:latin typeface="Roboto"/>
                <a:ea typeface="Roboto"/>
                <a:sym typeface="Roboto"/>
              </a:rPr>
              <a:t>ponesi u ponedjeljak u školu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Wingdings" panose="05000000000000000000" pitchFamily="2" charset="2"/>
              </a:rPr>
              <a:t> </a:t>
            </a:r>
            <a:endParaRPr lang="hr-HR" sz="1800" dirty="0" smtClean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 smtClean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sp>
        <p:nvSpPr>
          <p:cNvPr id="51" name="Google Shape;51;p14"/>
          <p:cNvSpPr txBox="1"/>
          <p:nvPr/>
        </p:nvSpPr>
        <p:spPr>
          <a:xfrm>
            <a:off x="7853361" y="1672205"/>
            <a:ext cx="37290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Likovna kultura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54" y="2754560"/>
            <a:ext cx="4926146" cy="290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3064211" y="613530"/>
            <a:ext cx="48317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 smtClean="0">
                <a:solidFill>
                  <a:schemeClr val="lt1"/>
                </a:solidFill>
                <a:latin typeface="Rubik Black"/>
                <a:cs typeface="Rubik Black"/>
                <a:sym typeface="Rubik Black"/>
              </a:rPr>
              <a:t>Do sutra,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dirty="0">
                <a:solidFill>
                  <a:schemeClr val="lt1"/>
                </a:solidFill>
                <a:latin typeface="Rubik Black"/>
                <a:cs typeface="Rubik Black"/>
                <a:sym typeface="Rubik Black"/>
              </a:rPr>
              <a:t>š</a:t>
            </a:r>
            <a:r>
              <a:rPr lang="hr-HR" sz="4800" dirty="0" smtClean="0">
                <a:solidFill>
                  <a:schemeClr val="lt1"/>
                </a:solidFill>
                <a:latin typeface="Rubik Black"/>
                <a:cs typeface="Rubik Black"/>
                <a:sym typeface="Rubik Black"/>
              </a:rPr>
              <a:t>aljem vam svima zagrljaj!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4800" dirty="0">
              <a:solidFill>
                <a:schemeClr val="lt1"/>
              </a:solidFill>
              <a:latin typeface="Rubik Black"/>
              <a:cs typeface="Rubik Black"/>
              <a:sym typeface="Rubik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4800" dirty="0" smtClean="0">
              <a:solidFill>
                <a:schemeClr val="lt1"/>
              </a:solidFill>
              <a:latin typeface="Rubik Black"/>
              <a:cs typeface="Rubik Black"/>
              <a:sym typeface="Rubik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smtClean="0">
                <a:solidFill>
                  <a:schemeClr val="lt1"/>
                </a:solidFill>
                <a:latin typeface="Rubik Black"/>
                <a:cs typeface="Rubik Black"/>
                <a:sym typeface="Rubik Black"/>
              </a:rPr>
              <a:t>Učiteljica Dubravka</a:t>
            </a:r>
            <a:endParaRPr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66" y="2465157"/>
            <a:ext cx="4194557" cy="3221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4714886" y="1287570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Matematika</a:t>
            </a:r>
            <a:endParaRPr sz="1800" b="1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4042857" y="1997311"/>
            <a:ext cx="6645891" cy="31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drugom si razredu učila/učio kako računati kad u zadatku imaš više računskih radnji.</a:t>
            </a: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 trećem smo razredu takve zadatke radili s većim brojevima, a danas ćeš se još jednom prisjetiti nekih važnih pravila prilikom računanja.</a:t>
            </a: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Pozorno prati video na poveznici i radi iste zadatke kao učiteljica u videu.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b="1" dirty="0">
              <a:solidFill>
                <a:srgbClr val="C00000"/>
              </a:solidFill>
              <a:latin typeface="Roboto"/>
              <a:ea typeface="Roboto"/>
              <a:sym typeface="Roboto"/>
              <a:hlinkClick r:id="rId3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dirty="0" smtClean="0">
                <a:solidFill>
                  <a:srgbClr val="C00000"/>
                </a:solidFill>
                <a:latin typeface="Roboto"/>
                <a:ea typeface="Roboto"/>
                <a:sym typeface="Roboto"/>
                <a:hlinkClick r:id="rId3"/>
              </a:rPr>
              <a:t>Redoslijed izvođenja računskih radnji</a:t>
            </a:r>
            <a:endParaRPr sz="2000" b="1" dirty="0">
              <a:solidFill>
                <a:srgbClr val="C00000"/>
              </a:solidFill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4714886" y="1287570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Matematika</a:t>
            </a:r>
            <a:endParaRPr sz="1800" b="1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4042857" y="1997311"/>
            <a:ext cx="6645891" cy="31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972" y="1997311"/>
            <a:ext cx="6607252" cy="471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9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4675300" y="714024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Matematika</a:t>
            </a:r>
            <a:endParaRPr sz="1800" b="1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4042857" y="1997311"/>
            <a:ext cx="6645891" cy="31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364" y="1681206"/>
            <a:ext cx="898976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U bilježnicu napiši plan ploče, a zadatke rješavaj uz učiteljicu u videu, potpunim načinom, pišući ispod svakoga zadatka potpuni postupak rješavanja. </a:t>
            </a:r>
            <a:r>
              <a:rPr lang="hr-HR" sz="1800" b="1" dirty="0" smtClean="0">
                <a:solidFill>
                  <a:srgbClr val="C00000"/>
                </a:solidFill>
              </a:rPr>
              <a:t>Ne piši samo rješenja, već cijeli postupak.</a:t>
            </a:r>
          </a:p>
          <a:p>
            <a:endParaRPr lang="hr-HR" dirty="0" smtClean="0"/>
          </a:p>
          <a:p>
            <a:pPr algn="ctr"/>
            <a:r>
              <a:rPr lang="hr-HR" sz="1800" b="1" dirty="0" smtClean="0"/>
              <a:t>Redoslijed izvođenja računskih radnji</a:t>
            </a:r>
          </a:p>
          <a:p>
            <a:endParaRPr lang="hr-HR" sz="1800" dirty="0" smtClean="0"/>
          </a:p>
          <a:p>
            <a:endParaRPr lang="hr-HR" sz="1800" dirty="0"/>
          </a:p>
          <a:p>
            <a:r>
              <a:rPr lang="hr-HR" sz="2400" dirty="0" smtClean="0"/>
              <a:t>1</a:t>
            </a:r>
            <a:r>
              <a:rPr lang="hr-HR" sz="1800" dirty="0" smtClean="0"/>
              <a:t>.</a:t>
            </a:r>
          </a:p>
          <a:p>
            <a:endParaRPr lang="hr-HR" sz="1800" dirty="0"/>
          </a:p>
          <a:p>
            <a:r>
              <a:rPr lang="hr-HR" sz="2400" dirty="0"/>
              <a:t>2</a:t>
            </a:r>
            <a:r>
              <a:rPr lang="hr-HR" sz="1800" dirty="0" smtClean="0"/>
              <a:t>. </a:t>
            </a:r>
          </a:p>
          <a:p>
            <a:endParaRPr lang="hr-HR" sz="1800" dirty="0"/>
          </a:p>
          <a:p>
            <a:r>
              <a:rPr lang="hr-HR" sz="2400" dirty="0"/>
              <a:t>3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  <a:p>
            <a:r>
              <a:rPr lang="hr-HR" sz="2400" dirty="0" smtClean="0"/>
              <a:t>4.</a:t>
            </a:r>
          </a:p>
          <a:p>
            <a:endParaRPr lang="hr-HR" sz="2400" dirty="0"/>
          </a:p>
          <a:p>
            <a:r>
              <a:rPr lang="hr-HR" sz="2400" dirty="0" smtClean="0"/>
              <a:t>5.    </a:t>
            </a:r>
            <a:endParaRPr lang="hr-HR" sz="2400" dirty="0"/>
          </a:p>
          <a:p>
            <a:pPr algn="ctr"/>
            <a:endParaRPr lang="hr-HR" sz="1800" dirty="0"/>
          </a:p>
          <a:p>
            <a:pPr algn="ctr"/>
            <a:endParaRPr lang="hr-HR" sz="1800" dirty="0" smtClean="0"/>
          </a:p>
          <a:p>
            <a:pPr algn="ctr"/>
            <a:endParaRPr lang="hr-HR" sz="1800" dirty="0"/>
          </a:p>
          <a:p>
            <a:pPr algn="ctr"/>
            <a:endParaRPr lang="hr-HR" sz="1800" dirty="0" smtClean="0"/>
          </a:p>
          <a:p>
            <a:pPr algn="ctr"/>
            <a:endParaRPr lang="hr-HR" sz="1800" dirty="0"/>
          </a:p>
          <a:p>
            <a:pPr algn="ctr"/>
            <a:endParaRPr lang="hr-HR" sz="1800" dirty="0" smtClean="0"/>
          </a:p>
          <a:p>
            <a:pPr algn="ctr"/>
            <a:endParaRPr lang="hr-HR" sz="1800" dirty="0"/>
          </a:p>
          <a:p>
            <a:pPr algn="ctr"/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987" y="3492798"/>
            <a:ext cx="69056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987" y="4094859"/>
            <a:ext cx="6905625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987" y="4712122"/>
            <a:ext cx="6905625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87" y="5476601"/>
            <a:ext cx="690562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987" y="6230493"/>
            <a:ext cx="6905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4714886" y="1287570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Matematika</a:t>
            </a:r>
            <a:endParaRPr sz="1800" b="1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4042857" y="1997311"/>
            <a:ext cx="6645891" cy="31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802" y="2118567"/>
            <a:ext cx="8262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/>
              <a:t>Za vježbu, riješi u bilježnicu </a:t>
            </a:r>
            <a:r>
              <a:rPr lang="hr-HR" sz="1800" dirty="0" smtClean="0"/>
              <a:t>sljedeće </a:t>
            </a:r>
            <a:r>
              <a:rPr lang="hr-HR" sz="1800" dirty="0"/>
              <a:t>zadatke.</a:t>
            </a:r>
          </a:p>
          <a:p>
            <a:r>
              <a:rPr lang="hr-HR" sz="1800" dirty="0"/>
              <a:t>Pazi, ispod svakoga zadatka postupno rješavaj kao što je bilo prikazano u videu</a:t>
            </a:r>
            <a:r>
              <a:rPr lang="hr-HR" sz="1800" dirty="0" smtClean="0"/>
              <a:t>.</a:t>
            </a:r>
          </a:p>
          <a:p>
            <a:endParaRPr lang="hr-HR" sz="1800" dirty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r>
              <a:rPr lang="hr-HR" sz="1800" dirty="0" smtClean="0"/>
              <a:t>Riješi zadatke u udžbeniku Matematika 4, na 78. stranici. </a:t>
            </a: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6" y="3093095"/>
            <a:ext cx="5874266" cy="2755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6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/>
        </p:nvSpPr>
        <p:spPr>
          <a:xfrm>
            <a:off x="4714886" y="1287570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Matematika - prilagodba</a:t>
            </a:r>
            <a:endParaRPr sz="1800" b="1" dirty="0">
              <a:solidFill>
                <a:schemeClr val="dk1"/>
              </a:solidFill>
              <a:latin typeface="Rubik Black"/>
              <a:ea typeface="Rubik Black"/>
              <a:cs typeface="Rubik Black"/>
              <a:sym typeface="Rubik Black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4042857" y="1997311"/>
            <a:ext cx="6645891" cy="31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802" y="1907094"/>
            <a:ext cx="82626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/>
              <a:t>Luka, pogledaj video s druge stranice prezentacije. U bilježnicu napiši naslov</a:t>
            </a:r>
          </a:p>
          <a:p>
            <a:endParaRPr lang="hr-HR" sz="1800" dirty="0" smtClean="0"/>
          </a:p>
          <a:p>
            <a:pPr algn="ctr"/>
            <a:r>
              <a:rPr lang="hr-HR" sz="1800" dirty="0" smtClean="0"/>
              <a:t> </a:t>
            </a:r>
            <a:r>
              <a:rPr lang="hr-HR" sz="1800" b="1" dirty="0"/>
              <a:t>Redoslijed izvođenja računskih </a:t>
            </a:r>
            <a:r>
              <a:rPr lang="hr-HR" sz="1800" b="1" dirty="0" smtClean="0"/>
              <a:t>radnji</a:t>
            </a:r>
          </a:p>
          <a:p>
            <a:pPr algn="ctr"/>
            <a:endParaRPr lang="hr-HR" sz="1800" b="1" dirty="0"/>
          </a:p>
          <a:p>
            <a:pPr marL="342900" indent="-342900">
              <a:buAutoNum type="arabicPeriod"/>
            </a:pPr>
            <a:r>
              <a:rPr lang="hr-HR" sz="1800" b="1" dirty="0" smtClean="0"/>
              <a:t>Riješi sljedeće zadatke, pazeći na redoslijed izvođenja računskih radnji.</a:t>
            </a:r>
          </a:p>
          <a:p>
            <a:pPr marL="342900" indent="-342900">
              <a:buAutoNum type="arabicPeriod"/>
            </a:pPr>
            <a:endParaRPr lang="hr-HR" sz="1800" b="1" dirty="0"/>
          </a:p>
          <a:p>
            <a:r>
              <a:rPr lang="hr-HR" sz="1800" b="1" dirty="0"/>
              <a:t> </a:t>
            </a:r>
            <a:r>
              <a:rPr lang="hr-HR" sz="1800" b="1" dirty="0" smtClean="0"/>
              <a:t>     100 – 3 </a:t>
            </a:r>
            <a:r>
              <a:rPr lang="hr-HR" sz="1800" b="1" dirty="0" smtClean="0">
                <a:sym typeface="Symbol" panose="05050102010706020507" pitchFamily="18" charset="2"/>
              </a:rPr>
              <a:t> (10 + 8) = </a:t>
            </a:r>
          </a:p>
          <a:p>
            <a:r>
              <a:rPr lang="hr-HR" sz="1800" b="1" dirty="0">
                <a:sym typeface="Symbol" panose="05050102010706020507" pitchFamily="18" charset="2"/>
              </a:rPr>
              <a:t> </a:t>
            </a:r>
            <a:r>
              <a:rPr lang="hr-HR" sz="1800" b="1" dirty="0" smtClean="0">
                <a:sym typeface="Symbol" panose="05050102010706020507" pitchFamily="18" charset="2"/>
              </a:rPr>
              <a:t>     </a:t>
            </a:r>
          </a:p>
          <a:p>
            <a:r>
              <a:rPr lang="hr-HR" sz="1800" b="1" dirty="0">
                <a:sym typeface="Symbol" panose="05050102010706020507" pitchFamily="18" charset="2"/>
              </a:rPr>
              <a:t> </a:t>
            </a:r>
            <a:r>
              <a:rPr lang="hr-HR" sz="1800" b="1" dirty="0" smtClean="0">
                <a:sym typeface="Symbol" panose="05050102010706020507" pitchFamily="18" charset="2"/>
              </a:rPr>
              <a:t>     40  5 + 48 : 6 =</a:t>
            </a:r>
          </a:p>
          <a:p>
            <a:endParaRPr lang="hr-HR" sz="1800" b="1" dirty="0">
              <a:sym typeface="Symbol" panose="05050102010706020507" pitchFamily="18" charset="2"/>
            </a:endParaRPr>
          </a:p>
          <a:p>
            <a:r>
              <a:rPr lang="hr-HR" sz="1800" b="1" dirty="0" smtClean="0">
                <a:sym typeface="Symbol" panose="05050102010706020507" pitchFamily="18" charset="2"/>
              </a:rPr>
              <a:t>      160 – (40 + 50) =</a:t>
            </a:r>
          </a:p>
          <a:p>
            <a:r>
              <a:rPr lang="hr-HR" sz="1800" b="1" dirty="0">
                <a:sym typeface="Symbol" panose="05050102010706020507" pitchFamily="18" charset="2"/>
              </a:rPr>
              <a:t> </a:t>
            </a:r>
            <a:endParaRPr lang="hr-HR" sz="1800" b="1" dirty="0" smtClean="0">
              <a:sym typeface="Symbol" panose="05050102010706020507" pitchFamily="18" charset="2"/>
            </a:endParaRPr>
          </a:p>
          <a:p>
            <a:r>
              <a:rPr lang="hr-HR" sz="1800" b="1" dirty="0">
                <a:sym typeface="Symbol" panose="05050102010706020507" pitchFamily="18" charset="2"/>
              </a:rPr>
              <a:t> </a:t>
            </a:r>
            <a:r>
              <a:rPr lang="hr-HR" sz="1800" b="1" dirty="0" smtClean="0">
                <a:sym typeface="Symbol" panose="05050102010706020507" pitchFamily="18" charset="2"/>
              </a:rPr>
              <a:t>      81 : 9  3 – 7 + 10 = </a:t>
            </a:r>
          </a:p>
          <a:p>
            <a:endParaRPr lang="hr-HR" sz="1800" b="1" dirty="0">
              <a:sym typeface="Symbol" panose="05050102010706020507" pitchFamily="18" charset="2"/>
            </a:endParaRPr>
          </a:p>
          <a:p>
            <a:r>
              <a:rPr lang="hr-HR" sz="1800" b="1" dirty="0" smtClean="0">
                <a:sym typeface="Symbol" panose="05050102010706020507" pitchFamily="18" charset="2"/>
              </a:rPr>
              <a:t>U svome udžbeniku iz matematike pronađi zadatke redoslijeda izvođenja računskih radnji i riješi jednu stranicu.</a:t>
            </a:r>
          </a:p>
          <a:p>
            <a:r>
              <a:rPr lang="hr-HR" sz="1800" b="1" dirty="0">
                <a:sym typeface="Symbol" panose="05050102010706020507" pitchFamily="18" charset="2"/>
              </a:rPr>
              <a:t> </a:t>
            </a:r>
            <a:r>
              <a:rPr lang="hr-HR" sz="1800" b="1" dirty="0" smtClean="0">
                <a:sym typeface="Symbol" panose="05050102010706020507" pitchFamily="18" charset="2"/>
              </a:rPr>
              <a:t>      </a:t>
            </a:r>
            <a:endParaRPr lang="hr-HR" sz="1800" b="1" dirty="0" smtClean="0"/>
          </a:p>
          <a:p>
            <a:pPr algn="ctr"/>
            <a:endParaRPr lang="hr-HR" sz="1800" b="1" dirty="0"/>
          </a:p>
          <a:p>
            <a:pPr algn="ctr"/>
            <a:endParaRPr lang="hr-HR" sz="1800" b="1" dirty="0" smtClean="0"/>
          </a:p>
          <a:p>
            <a:pPr algn="ctr"/>
            <a:endParaRPr lang="hr-HR" sz="1800" b="1" dirty="0"/>
          </a:p>
          <a:p>
            <a:pPr algn="ctr"/>
            <a:endParaRPr lang="hr-HR" sz="1800" b="1" dirty="0"/>
          </a:p>
          <a:p>
            <a:pPr algn="ctr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3113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304430" y="724512"/>
            <a:ext cx="3937064" cy="27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Uskoro krećemo s učenjem o moru i primorskim krajevima Republike Hrvatske.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Kao uvod u morske sadržaje, danas ćeš pročitati priču na poveznici, napisati u bilježnicu što je zadano i napisati jednu kiticu, također prema uputama na poveznici.</a:t>
            </a: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oboto"/>
                <a:ea typeface="Roboto"/>
                <a:sym typeface="Roboto"/>
                <a:hlinkClick r:id="rId3"/>
              </a:rPr>
              <a:t>More u snu</a:t>
            </a:r>
            <a:endParaRPr lang="hr-HR" sz="2400" b="1" dirty="0" smtClean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Na kraju u bilježnicu nacrtaj primorski pejzaž. </a:t>
            </a:r>
            <a:r>
              <a:rPr lang="hr-HR" sz="1800" dirty="0" smtClean="0">
                <a:solidFill>
                  <a:schemeClr val="dk1"/>
                </a:solidFill>
                <a:latin typeface="Roboto"/>
                <a:ea typeface="Roboto"/>
                <a:sym typeface="Wingdings" panose="05000000000000000000" pitchFamily="2" charset="2"/>
              </a:rPr>
              <a:t></a:t>
            </a:r>
            <a:endParaRPr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anuale"/>
              <a:ea typeface="Manuale"/>
              <a:cs typeface="Manuale"/>
              <a:sym typeface="Manuale"/>
            </a:endParaRPr>
          </a:p>
        </p:txBody>
      </p:sp>
      <p:sp>
        <p:nvSpPr>
          <p:cNvPr id="41" name="Google Shape;41;p13"/>
          <p:cNvSpPr txBox="1"/>
          <p:nvPr/>
        </p:nvSpPr>
        <p:spPr>
          <a:xfrm>
            <a:off x="712054" y="813789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Hrvatski  jezik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943" y="275422"/>
            <a:ext cx="3127449" cy="2169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004" y="2770253"/>
            <a:ext cx="2219325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304430" y="724512"/>
            <a:ext cx="3937064" cy="27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Uz kratak kviz ponovit ćeš njiževne vrste.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3200" b="1" dirty="0" smtClean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  <a:hlinkClick r:id="rId3"/>
              </a:rPr>
              <a:t>   Književne vrste</a:t>
            </a:r>
            <a:endParaRPr lang="hr-HR" sz="3200" b="1" dirty="0" smtClean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3200" b="1" dirty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3"/>
          <p:cNvSpPr txBox="1"/>
          <p:nvPr/>
        </p:nvSpPr>
        <p:spPr>
          <a:xfrm>
            <a:off x="712054" y="813789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Hrvatski  jezik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687" y="3556271"/>
            <a:ext cx="4298841" cy="262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4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/>
          <p:nvPr/>
        </p:nvSpPr>
        <p:spPr>
          <a:xfrm>
            <a:off x="304429" y="724512"/>
            <a:ext cx="6790433" cy="274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1800" dirty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 smtClean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Luka, klikom na poveznicu otvorit će ti se interaktivna slikovnica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3200" b="1" dirty="0" smtClean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  <a:hlinkClick r:id="rId3"/>
              </a:rPr>
              <a:t>Crvenkapica.</a:t>
            </a:r>
            <a:endParaRPr lang="hr-HR" sz="3200" b="1" dirty="0" smtClean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Uz maminu ili tatinu pomoć preuzmi je </a:t>
            </a:r>
            <a:r>
              <a:rPr lang="hr-HR" sz="1800" dirty="0" smtClean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na računalo </a:t>
            </a:r>
            <a:r>
              <a:rPr lang="hr-HR" sz="1800" dirty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i poslušaj ovu lijepu bajku.</a:t>
            </a:r>
          </a:p>
          <a:p>
            <a:pPr marL="0" marR="0" lvl="0" indent="0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Manuale"/>
                <a:ea typeface="Roboto"/>
                <a:cs typeface="Roboto"/>
                <a:sym typeface="Manuale"/>
              </a:rPr>
              <a:t>U bilježnicu napiši: </a:t>
            </a:r>
            <a:endParaRPr lang="hr-HR" sz="1800" dirty="0" smtClean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hr-HR" sz="3200" b="1" dirty="0">
              <a:solidFill>
                <a:schemeClr val="dk1"/>
              </a:solidFill>
              <a:latin typeface="Manuale"/>
              <a:ea typeface="Roboto"/>
              <a:cs typeface="Roboto"/>
              <a:sym typeface="Manual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13"/>
          <p:cNvSpPr txBox="1"/>
          <p:nvPr/>
        </p:nvSpPr>
        <p:spPr>
          <a:xfrm>
            <a:off x="712054" y="813789"/>
            <a:ext cx="6645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rPr>
              <a:t>Hrvatski  jezik - prilagodba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512" y="3679633"/>
            <a:ext cx="5199405" cy="291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9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29_Bailey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473</Words>
  <Application>Microsoft Office PowerPoint</Application>
  <PresentationFormat>Widescreen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Symbol</vt:lpstr>
      <vt:lpstr>Manuale</vt:lpstr>
      <vt:lpstr>Calibri</vt:lpstr>
      <vt:lpstr>Roboto</vt:lpstr>
      <vt:lpstr>Wingdings</vt:lpstr>
      <vt:lpstr>Rubik Black</vt:lpstr>
      <vt:lpstr>0029_Bailey_Template_SlidesMania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Duda</dc:creator>
  <cp:lastModifiedBy>Dubravka Kosier Čakarun</cp:lastModifiedBy>
  <cp:revision>13</cp:revision>
  <dcterms:modified xsi:type="dcterms:W3CDTF">2020-05-20T21:08:22Z</dcterms:modified>
</cp:coreProperties>
</file>