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5" r:id="rId6"/>
    <p:sldId id="276" r:id="rId7"/>
    <p:sldId id="277" r:id="rId8"/>
    <p:sldId id="281" r:id="rId9"/>
    <p:sldId id="280" r:id="rId10"/>
    <p:sldId id="279" r:id="rId11"/>
    <p:sldId id="278" r:id="rId12"/>
    <p:sldId id="274" r:id="rId13"/>
    <p:sldId id="283" r:id="rId14"/>
    <p:sldId id="259" r:id="rId15"/>
    <p:sldId id="282" r:id="rId16"/>
    <p:sldId id="284" r:id="rId17"/>
    <p:sldId id="260" r:id="rId18"/>
    <p:sldId id="261" r:id="rId19"/>
    <p:sldId id="262" r:id="rId20"/>
  </p:sldIdLst>
  <p:sldSz cx="9144000" cy="5143500" type="screen16x9"/>
  <p:notesSz cx="6858000" cy="9144000"/>
  <p:embeddedFontLst>
    <p:embeddedFont>
      <p:font typeface="Barlow Condensed" panose="020B0604020202020204" charset="-18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xend Deca" panose="020B0604020202020204" charset="-18"/>
      <p:regular r:id="rId30"/>
    </p:embeddedFont>
    <p:embeddedFont>
      <p:font typeface="Lexend Exa" panose="020B0604020202020204" charset="-18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7089FC-F4ED-4794-AE56-FAF5E6F8BB70}">
  <a:tblStyle styleId="{D37089FC-F4ED-4794-AE56-FAF5E6F8B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19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86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878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31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12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394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06e51ed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06e51ed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6de0ab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606de0ab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4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44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02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1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70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562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24847" y="723337"/>
            <a:ext cx="8103600" cy="3758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433400" y="2789580"/>
            <a:ext cx="6277200" cy="483900"/>
            <a:chOff x="1438870" y="2789580"/>
            <a:chExt cx="6277200" cy="483900"/>
          </a:xfrm>
        </p:grpSpPr>
        <p:sp>
          <p:nvSpPr>
            <p:cNvPr id="18" name="Google Shape;18;p2"/>
            <p:cNvSpPr/>
            <p:nvPr/>
          </p:nvSpPr>
          <p:spPr>
            <a:xfrm>
              <a:off x="1438870" y="2789580"/>
              <a:ext cx="6277200" cy="4839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9;p2" descr="Lupa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74390" y="2879121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"/>
          <p:cNvSpPr/>
          <p:nvPr/>
        </p:nvSpPr>
        <p:spPr>
          <a:xfrm>
            <a:off x="7710612" y="3599630"/>
            <a:ext cx="675000" cy="675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7907697" y="3796773"/>
            <a:ext cx="280806" cy="280701"/>
            <a:chOff x="3287087" y="2300249"/>
            <a:chExt cx="1800037" cy="1792472"/>
          </a:xfrm>
        </p:grpSpPr>
        <p:sp>
          <p:nvSpPr>
            <p:cNvPr id="22" name="Google Shape;22;p2"/>
            <p:cNvSpPr/>
            <p:nvPr/>
          </p:nvSpPr>
          <p:spPr>
            <a:xfrm>
              <a:off x="4044789" y="3195121"/>
              <a:ext cx="345000" cy="8976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3573437" y="2731092"/>
              <a:ext cx="354900" cy="927600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4388130" y="2680923"/>
              <a:ext cx="362474" cy="1035514"/>
            </a:xfrm>
            <a:custGeom>
              <a:avLst/>
              <a:gdLst/>
              <a:ahLst/>
              <a:cxnLst/>
              <a:rect l="l" t="t" r="r" b="b"/>
              <a:pathLst>
                <a:path w="362474" h="1035514" extrusionOk="0">
                  <a:moveTo>
                    <a:pt x="0" y="0"/>
                  </a:moveTo>
                  <a:lnTo>
                    <a:pt x="355037" y="0"/>
                  </a:lnTo>
                  <a:lnTo>
                    <a:pt x="362474" y="1035514"/>
                  </a:lnTo>
                  <a:lnTo>
                    <a:pt x="3" y="715846"/>
                  </a:lnTo>
                  <a:cubicBezTo>
                    <a:pt x="2" y="477231"/>
                    <a:pt x="1" y="238615"/>
                    <a:pt x="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4789" y="2300249"/>
              <a:ext cx="344963" cy="1083547"/>
            </a:xfrm>
            <a:custGeom>
              <a:avLst/>
              <a:gdLst/>
              <a:ahLst/>
              <a:cxnLst/>
              <a:rect l="l" t="t" r="r" b="b"/>
              <a:pathLst>
                <a:path w="344963" h="1083547" extrusionOk="0">
                  <a:moveTo>
                    <a:pt x="0" y="0"/>
                  </a:moveTo>
                  <a:lnTo>
                    <a:pt x="344963" y="0"/>
                  </a:lnTo>
                  <a:lnTo>
                    <a:pt x="344963" y="719275"/>
                  </a:lnTo>
                  <a:lnTo>
                    <a:pt x="0" y="1083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23385" y="863300"/>
            <a:ext cx="247945" cy="170700"/>
            <a:chOff x="623400" y="863300"/>
            <a:chExt cx="318000" cy="170700"/>
          </a:xfrm>
        </p:grpSpPr>
        <p:sp>
          <p:nvSpPr>
            <p:cNvPr id="27" name="Google Shape;27;p2"/>
            <p:cNvSpPr/>
            <p:nvPr/>
          </p:nvSpPr>
          <p:spPr>
            <a:xfrm>
              <a:off x="623400" y="8633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400" y="9395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3400" y="10157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0" y="-1"/>
            <a:ext cx="9144000" cy="432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24847" y="547256"/>
            <a:ext cx="8103600" cy="418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7730837" y="3900055"/>
            <a:ext cx="675000" cy="675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4" descr="Lup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6699" y="4077539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4"/>
          <p:cNvGrpSpPr/>
          <p:nvPr/>
        </p:nvGrpSpPr>
        <p:grpSpPr>
          <a:xfrm>
            <a:off x="623601" y="670686"/>
            <a:ext cx="302583" cy="291857"/>
            <a:chOff x="3289164" y="1673069"/>
            <a:chExt cx="1760227" cy="1756056"/>
          </a:xfrm>
        </p:grpSpPr>
        <p:sp>
          <p:nvSpPr>
            <p:cNvPr id="52" name="Google Shape;52;p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4"/>
          <p:cNvSpPr txBox="1"/>
          <p:nvPr/>
        </p:nvSpPr>
        <p:spPr>
          <a:xfrm rot="5400000">
            <a:off x="-679350" y="4735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-1"/>
            <a:ext cx="9144000" cy="43227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524847" y="547256"/>
            <a:ext cx="8103600" cy="418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7730837" y="3900055"/>
            <a:ext cx="675000" cy="67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6" descr="Lup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6699" y="4077539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623601" y="670686"/>
            <a:ext cx="302583" cy="291857"/>
            <a:chOff x="3289164" y="1673069"/>
            <a:chExt cx="1760227" cy="1756056"/>
          </a:xfrm>
        </p:grpSpPr>
        <p:sp>
          <p:nvSpPr>
            <p:cNvPr id="74" name="Google Shape;74;p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6"/>
          <p:cNvSpPr txBox="1"/>
          <p:nvPr/>
        </p:nvSpPr>
        <p:spPr>
          <a:xfrm rot="5400000">
            <a:off x="-679350" y="4735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0" y="-1"/>
            <a:ext cx="9144000" cy="4322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24847" y="547256"/>
            <a:ext cx="8103600" cy="418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7730837" y="3900055"/>
            <a:ext cx="675000" cy="67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7" descr="Lup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6699" y="4077539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7"/>
          <p:cNvGrpSpPr/>
          <p:nvPr/>
        </p:nvGrpSpPr>
        <p:grpSpPr>
          <a:xfrm>
            <a:off x="623601" y="670686"/>
            <a:ext cx="302583" cy="291857"/>
            <a:chOff x="3289164" y="1673069"/>
            <a:chExt cx="1760227" cy="1756056"/>
          </a:xfrm>
        </p:grpSpPr>
        <p:sp>
          <p:nvSpPr>
            <p:cNvPr id="86" name="Google Shape;86;p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7"/>
          <p:cNvSpPr txBox="1"/>
          <p:nvPr/>
        </p:nvSpPr>
        <p:spPr>
          <a:xfrm rot="5400000">
            <a:off x="-679350" y="4735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0" y="-1"/>
            <a:ext cx="9144000" cy="4322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524847" y="547256"/>
            <a:ext cx="8103600" cy="418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7730837" y="3900055"/>
            <a:ext cx="675000" cy="675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9" descr="Lup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6699" y="4077539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9"/>
          <p:cNvGrpSpPr/>
          <p:nvPr/>
        </p:nvGrpSpPr>
        <p:grpSpPr>
          <a:xfrm>
            <a:off x="623601" y="670686"/>
            <a:ext cx="302583" cy="291857"/>
            <a:chOff x="3289164" y="1673069"/>
            <a:chExt cx="1760227" cy="1756056"/>
          </a:xfrm>
        </p:grpSpPr>
        <p:sp>
          <p:nvSpPr>
            <p:cNvPr id="111" name="Google Shape;111;p9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9"/>
          <p:cNvSpPr txBox="1"/>
          <p:nvPr/>
        </p:nvSpPr>
        <p:spPr>
          <a:xfrm rot="5400000">
            <a:off x="-679350" y="4735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exend Deca"/>
              <a:buNone/>
              <a:defRPr sz="27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8825" y="1235900"/>
            <a:ext cx="78867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●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○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■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●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○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■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●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○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Lexend Deca"/>
              <a:buChar char="■"/>
              <a:defRPr sz="12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5400000">
            <a:off x="-679350" y="4735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224" y="5084325"/>
            <a:ext cx="9144083" cy="59100"/>
            <a:chOff x="5870615" y="5084325"/>
            <a:chExt cx="3273460" cy="59100"/>
          </a:xfrm>
        </p:grpSpPr>
        <p:sp>
          <p:nvSpPr>
            <p:cNvPr id="10" name="Google Shape;10;p1"/>
            <p:cNvSpPr/>
            <p:nvPr/>
          </p:nvSpPr>
          <p:spPr>
            <a:xfrm>
              <a:off x="5870615" y="5084325"/>
              <a:ext cx="818400" cy="591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Lexend Exa"/>
                <a:ea typeface="Lexend Exa"/>
                <a:cs typeface="Lexend Exa"/>
                <a:sym typeface="Lexend Exa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688969" y="5084325"/>
              <a:ext cx="818400" cy="591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Lexend Exa"/>
                <a:ea typeface="Lexend Exa"/>
                <a:cs typeface="Lexend Exa"/>
                <a:sym typeface="Lexend Ex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507321" y="5084325"/>
              <a:ext cx="818400" cy="591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Lexend Exa"/>
                <a:ea typeface="Lexend Exa"/>
                <a:cs typeface="Lexend Exa"/>
                <a:sym typeface="Lexend Ex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325675" y="5084325"/>
              <a:ext cx="818400" cy="591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Lexend Exa"/>
                <a:ea typeface="Lexend Exa"/>
                <a:cs typeface="Lexend Exa"/>
                <a:sym typeface="Lexend Ex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5_wrQrXFk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view.genial.ly/5ec2682832a04c0d96b767d1/interactive-image-pisano-dijeljenje-brojeva-do-miliju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ApGQhNOX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html5.com/kzpyj/pcdi/?fbclid=IwAR3fv1uE_Rvco-jkK35666l2VXSKGxk9Nj__GIRSc0D_-QI8VRVCfdCLlSs#p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lobi-info.rs/danas-je-dan-vrabaca-a-njih-je-sve-manje/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pc1nVPwVo&amp;fbclid=IwAR1uS4eK4uThDBO_jTMdG2mzJuiWMLrIce1rg1plh8_cnP8eFaINmLkS3C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/>
        </p:nvSpPr>
        <p:spPr>
          <a:xfrm>
            <a:off x="913249" y="1884842"/>
            <a:ext cx="6990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0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50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50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50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j</a:t>
            </a:r>
            <a:r>
              <a:rPr lang="hr-HR" sz="50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50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d</a:t>
            </a:r>
            <a:r>
              <a:rPr lang="hr-HR" sz="50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 </a:t>
            </a:r>
            <a:r>
              <a:rPr lang="hr-HR" sz="50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2</a:t>
            </a:r>
            <a:r>
              <a:rPr lang="hr-HR" sz="50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0.</a:t>
            </a:r>
            <a:r>
              <a:rPr lang="hr-HR" sz="50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5.</a:t>
            </a:r>
            <a:r>
              <a:rPr lang="hr-HR" sz="50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2</a:t>
            </a:r>
            <a:r>
              <a:rPr lang="hr-HR" sz="50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0</a:t>
            </a:r>
            <a:r>
              <a:rPr lang="hr-HR" sz="5000" dirty="0">
                <a:solidFill>
                  <a:srgbClr val="4285F4"/>
                </a:solidFill>
                <a:latin typeface="Lexend Deca"/>
                <a:cs typeface="Lexend Deca"/>
                <a:sym typeface="Lexend Deca"/>
              </a:rPr>
              <a:t>2</a:t>
            </a:r>
            <a:r>
              <a:rPr lang="hr-HR" sz="50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0.</a:t>
            </a:r>
            <a:endParaRPr sz="5000" dirty="0">
              <a:solidFill>
                <a:srgbClr val="EA4335"/>
              </a:solidFill>
              <a:latin typeface="Lexend Deca"/>
              <a:cs typeface="Lexend Deca"/>
              <a:sym typeface="Lexend Deca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2232349" y="2869163"/>
            <a:ext cx="43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rPr>
              <a:t>4.a</a:t>
            </a:r>
            <a:endParaRPr sz="18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3" name="Google Shape;123;p10">
            <a:hlinkClick r:id="" action="ppaction://hlinkshowjump?jump=nextslide"/>
          </p:cNvPr>
          <p:cNvSpPr/>
          <p:nvPr/>
        </p:nvSpPr>
        <p:spPr>
          <a:xfrm>
            <a:off x="540475" y="792700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Pogledaj još jednom animirani film </a:t>
            </a:r>
            <a:r>
              <a:rPr lang="hr-HR" sz="1800" i="1" dirty="0">
                <a:solidFill>
                  <a:srgbClr val="666666"/>
                </a:solidFill>
                <a:latin typeface="Lexend Deca"/>
                <a:cs typeface="Lexend Deca"/>
              </a:rPr>
              <a:t>Crvena jabučica</a:t>
            </a: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, no prije toga se prisjeti na što sve moraš obratiti pažnju.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 algn="ctr"/>
            <a:r>
              <a:rPr lang="hr-HR" sz="1800" b="1" dirty="0">
                <a:solidFill>
                  <a:srgbClr val="FF0000"/>
                </a:solidFill>
                <a:latin typeface="Lexend Deca"/>
                <a:cs typeface="Lexend De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CRVENA JABUČICA</a:t>
            </a:r>
            <a:endParaRPr lang="hr-HR" sz="1800" b="1" dirty="0">
              <a:solidFill>
                <a:srgbClr val="FF0000"/>
              </a:solidFill>
              <a:latin typeface="Lexend Deca"/>
              <a:cs typeface="Lexend Deca"/>
            </a:endParaRP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E0E1B4-EF1B-4E41-9C31-8CBF47F5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41" y="2308808"/>
            <a:ext cx="3439551" cy="187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61A291A-9429-4CED-BD0C-042FB8BEB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831" y="2308808"/>
            <a:ext cx="2887804" cy="195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54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Ako si pažljivo gledala/gledao, slušala/slušao i osjećala/osjećao film, neće ti biti teško nadopuniti u bilježnicu sljedeće…</a:t>
            </a:r>
          </a:p>
          <a:p>
            <a:pPr lvl="0"/>
            <a:endParaRPr lang="hr-HR" sz="1800" b="1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b="1" dirty="0">
                <a:solidFill>
                  <a:srgbClr val="666666"/>
                </a:solidFill>
                <a:latin typeface="Lexend Deca"/>
                <a:cs typeface="Lexend Deca"/>
              </a:rPr>
              <a:t>Napiši u bilježnicu i nadopuni: </a:t>
            </a:r>
          </a:p>
          <a:p>
            <a:pPr lvl="0"/>
            <a:endParaRPr lang="hr-HR" sz="1800" b="1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228600" y="4864300"/>
            <a:ext cx="90792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rPr>
              <a:t>The home icon is linked to the first slide.</a:t>
            </a:r>
            <a:endParaRPr sz="1000"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A96F708-AB37-41A6-9F2A-F36F78D7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17" y="2529638"/>
            <a:ext cx="1920485" cy="14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FB8942B-2455-42F4-B4E0-CFA9FF2C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9" y="2918950"/>
            <a:ext cx="5450127" cy="14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05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U bilježnicu odgovori na sljedeća pitanja: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Prepiši redni broj pitanja, a pitanja ne moraš prepisivati.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8EBB919-5F9B-4841-AFA0-190240A8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138" y="2029116"/>
            <a:ext cx="5302099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4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1899138" y="956959"/>
            <a:ext cx="4739522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 - prilagodba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487959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Luka, pogledaj animirani film Crvena jabučica.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Razgovaraj s mamom ili tatom je li ti se film dopao i zbog čega da ili ne. Kakve su boje? Koje zvukove si čuo? Koji ti je najdraži animirani film?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U bilježnicu napiši: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                                        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Zadatak: Napiši 5 rečenica o filmu i nacrtaj što ti se najviše   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                 svidjelo. 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Prepiši redni broj pitanja, a pitanja ne moraš prepisivati.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8AB75F7-273C-4F3C-824E-BA73E3BCA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395" y="2952384"/>
            <a:ext cx="5767007" cy="9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8681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1382575" y="1611250"/>
            <a:ext cx="6327900" cy="2378700"/>
          </a:xfrm>
          <a:prstGeom prst="roundRect">
            <a:avLst>
              <a:gd name="adj" fmla="val 2691"/>
            </a:avLst>
          </a:prstGeom>
          <a:solidFill>
            <a:srgbClr val="FFFFFF"/>
          </a:solidFill>
          <a:ln>
            <a:noFill/>
          </a:ln>
          <a:effectLst>
            <a:outerShdw blurRad="57150" dist="95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573" y="1611127"/>
            <a:ext cx="2458500" cy="2378700"/>
          </a:xfrm>
          <a:prstGeom prst="roundRect">
            <a:avLst>
              <a:gd name="adj" fmla="val 3958"/>
            </a:avLst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1382576" y="956775"/>
            <a:ext cx="3007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s-ES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3942750" y="1717845"/>
            <a:ext cx="3672000" cy="227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434343"/>
                </a:solidFill>
                <a:latin typeface="Lexend Deca"/>
                <a:ea typeface="Lexend Deca"/>
                <a:cs typeface="Lexend Deca"/>
                <a:sym typeface="Lexend Deca"/>
              </a:rPr>
              <a:t>Ponovit ćeš i utvrditi sadržaje pisanoga dijeljenja.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Za početak u bilježnicu napiši naslov </a:t>
            </a:r>
            <a:r>
              <a:rPr lang="hr-HR" sz="1600" i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Vježba </a:t>
            </a:r>
            <a:r>
              <a:rPr lang="hr-HR" sz="1600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i pisano riješi sve zadatke iz labirinta.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  <a:hlinkClick r:id="rId4"/>
              </a:rPr>
              <a:t>LABIRINT – PISANO DIJELJENJE</a:t>
            </a:r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197" name="Google Shape;197;p13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D0E8E8-616C-4320-979B-C15FC8C31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84" y="4096422"/>
            <a:ext cx="6386928" cy="65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1382575" y="1611250"/>
            <a:ext cx="6327900" cy="2378700"/>
          </a:xfrm>
          <a:prstGeom prst="roundRect">
            <a:avLst>
              <a:gd name="adj" fmla="val 2691"/>
            </a:avLst>
          </a:prstGeom>
          <a:solidFill>
            <a:srgbClr val="FFFFFF"/>
          </a:solidFill>
          <a:ln>
            <a:noFill/>
          </a:ln>
          <a:effectLst>
            <a:outerShdw blurRad="57150" dist="95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573" y="1611127"/>
            <a:ext cx="2458500" cy="2378700"/>
          </a:xfrm>
          <a:prstGeom prst="roundRect">
            <a:avLst>
              <a:gd name="adj" fmla="val 3958"/>
            </a:avLst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1382576" y="956775"/>
            <a:ext cx="3007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s-ES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3942750" y="1717844"/>
            <a:ext cx="3672000" cy="274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Uredno i pažljivo riješi zadatke u radnoj bilježnici na 74. stranici 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u zbirci zadataka na 63. stranici.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197" name="Google Shape;197;p13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42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1382575" y="1611250"/>
            <a:ext cx="6327900" cy="2378700"/>
          </a:xfrm>
          <a:prstGeom prst="roundRect">
            <a:avLst>
              <a:gd name="adj" fmla="val 2691"/>
            </a:avLst>
          </a:prstGeom>
          <a:solidFill>
            <a:srgbClr val="FFFFFF"/>
          </a:solidFill>
          <a:ln>
            <a:noFill/>
          </a:ln>
          <a:effectLst>
            <a:outerShdw blurRad="57150" dist="95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573" y="1611127"/>
            <a:ext cx="2458500" cy="2378700"/>
          </a:xfrm>
          <a:prstGeom prst="roundRect">
            <a:avLst>
              <a:gd name="adj" fmla="val 3958"/>
            </a:avLst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1382576" y="956775"/>
            <a:ext cx="4455516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s-ES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 - prilagodba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3942750" y="1717844"/>
            <a:ext cx="3672000" cy="274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hr-HR" sz="1600" b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Luka – odaberi 5 zadataka pisanoga dijeljenja u labirintu na 14. stranici prezentacije.</a:t>
            </a:r>
          </a:p>
          <a:p>
            <a:pPr lvl="0"/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lvl="0"/>
            <a:r>
              <a:rPr lang="hr-HR" sz="1600" b="1" dirty="0">
                <a:solidFill>
                  <a:srgbClr val="434343"/>
                </a:solidFill>
                <a:latin typeface="Lexend Deca"/>
                <a:cs typeface="Lexend Deca"/>
                <a:sym typeface="Lexend Deca"/>
              </a:rPr>
              <a:t>Iz svoga udžbenika iz matematike riješi jednu stranicu pisanoga dijeljenja višeznamenkastih brojeva.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srgbClr val="434343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197" name="Google Shape;197;p13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16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/>
        </p:nvSpPr>
        <p:spPr>
          <a:xfrm>
            <a:off x="1063699" y="1361925"/>
            <a:ext cx="7077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j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 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z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d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v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v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a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u</a:t>
            </a:r>
            <a:r>
              <a:rPr lang="hr-HR" sz="2700" dirty="0">
                <a:solidFill>
                  <a:srgbClr val="FBBC05"/>
                </a:solidFill>
                <a:latin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34A853"/>
                </a:solidFill>
                <a:latin typeface="Lexend Deca"/>
                <a:cs typeface="Lexend Deca"/>
                <a:sym typeface="Lexend Deca"/>
              </a:rPr>
              <a:t>u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>
                <a:solidFill>
                  <a:srgbClr val="4285F4"/>
                </a:solidFill>
                <a:latin typeface="Lexend Deca"/>
                <a:cs typeface="Lexend Deca"/>
                <a:sym typeface="Lexend Deca"/>
              </a:rPr>
              <a:t>a</a:t>
            </a:r>
            <a:endParaRPr sz="2700" dirty="0">
              <a:solidFill>
                <a:srgbClr val="4285F4"/>
              </a:solidFill>
              <a:latin typeface="Lexend Deca"/>
              <a:cs typeface="Lexend Deca"/>
              <a:sym typeface="Lexend Deca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4865914" y="2045737"/>
            <a:ext cx="3275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666666"/>
                </a:solidFill>
                <a:latin typeface="Lexend Deca"/>
                <a:cs typeface="Lexend Deca"/>
                <a:sym typeface="Lexend Deca"/>
                <a:hlinkClick r:id="rId3"/>
              </a:rPr>
              <a:t>Gimnastički krug</a:t>
            </a: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205" name="Google Shape;205;p14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83665F7-C689-4A78-AB3C-47C948CB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00" y="2124883"/>
            <a:ext cx="3866173" cy="225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/>
        </p:nvSpPr>
        <p:spPr>
          <a:xfrm>
            <a:off x="1385600" y="1026032"/>
            <a:ext cx="635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H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v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 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j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z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k – 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d</a:t>
            </a:r>
            <a:r>
              <a:rPr lang="hr-HR" sz="2700" dirty="0">
                <a:solidFill>
                  <a:srgbClr val="FBBC05"/>
                </a:solidFill>
                <a:latin typeface="Lexend Deca"/>
                <a:cs typeface="Lexend Deca"/>
                <a:sym typeface="Lexend Deca"/>
              </a:rPr>
              <a:t>o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p</a:t>
            </a:r>
            <a:r>
              <a:rPr lang="hr-HR" sz="2700" dirty="0">
                <a:solidFill>
                  <a:srgbClr val="34A853"/>
                </a:solidFill>
                <a:latin typeface="Lexend Deca"/>
                <a:cs typeface="Lexend Deca"/>
                <a:sym typeface="Lexend Deca"/>
              </a:rPr>
              <a:t>u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n</a:t>
            </a:r>
            <a:r>
              <a:rPr lang="hr-HR" sz="2700" dirty="0">
                <a:solidFill>
                  <a:srgbClr val="FBBC05"/>
                </a:solidFill>
                <a:latin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k</a:t>
            </a:r>
            <a:r>
              <a:rPr lang="hr-HR" sz="2700" dirty="0">
                <a:solidFill>
                  <a:srgbClr val="34A853"/>
                </a:solidFill>
                <a:latin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n</a:t>
            </a:r>
            <a:r>
              <a:rPr lang="hr-HR" sz="2700" dirty="0">
                <a:solidFill>
                  <a:srgbClr val="FBBC05"/>
                </a:solidFill>
                <a:latin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34A853"/>
                </a:solidFill>
                <a:latin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a</a:t>
            </a:r>
            <a:r>
              <a:rPr lang="hr-HR" sz="2700" dirty="0">
                <a:solidFill>
                  <a:srgbClr val="FBBC05"/>
                </a:solidFill>
                <a:latin typeface="Lexend Deca"/>
                <a:cs typeface="Lexend Deca"/>
                <a:sym typeface="Lexend Deca"/>
              </a:rPr>
              <a:t>v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887952" y="2332857"/>
            <a:ext cx="2260200" cy="121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  <a:sym typeface="Lexend Deca"/>
              </a:rPr>
              <a:t>Klikni na poveznicu i prolistaj novi broj časopisa SMIB.</a:t>
            </a:r>
            <a:endParaRPr sz="1800" dirty="0">
              <a:solidFill>
                <a:srgbClr val="666666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3360960" y="2208807"/>
            <a:ext cx="2260200" cy="110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  <a:hlinkClick r:id="rId3"/>
              </a:rPr>
              <a:t>SMIB</a:t>
            </a:r>
            <a:endParaRPr sz="60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5833968" y="1796144"/>
            <a:ext cx="2260200" cy="22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  <a:sym typeface="Lexend Deca"/>
              </a:rPr>
              <a:t>Odaberi jedan prozni tekst (priču, pripovijetku, igrokaz, bajku ili basnu) i naglas je pročitaj ukućanima. </a:t>
            </a: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  <a:sym typeface="Wingdings" panose="05000000000000000000" pitchFamily="2" charset="2"/>
              </a:rPr>
              <a:t></a:t>
            </a:r>
            <a:endParaRPr sz="1800" dirty="0">
              <a:solidFill>
                <a:srgbClr val="666666"/>
              </a:solidFill>
              <a:latin typeface="Lexend Deca"/>
              <a:cs typeface="Lexend Deca"/>
              <a:sym typeface="Lexend Dec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4" name="Google Shape;214;p15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/>
          <p:cNvGrpSpPr/>
          <p:nvPr/>
        </p:nvGrpSpPr>
        <p:grpSpPr>
          <a:xfrm>
            <a:off x="2479253" y="1522944"/>
            <a:ext cx="4291402" cy="1984660"/>
            <a:chOff x="275475" y="1342375"/>
            <a:chExt cx="7012250" cy="3021400"/>
          </a:xfrm>
        </p:grpSpPr>
        <p:sp>
          <p:nvSpPr>
            <p:cNvPr id="220" name="Google Shape;220;p16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FBBC05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6"/>
          <p:cNvSpPr txBox="1"/>
          <p:nvPr/>
        </p:nvSpPr>
        <p:spPr>
          <a:xfrm>
            <a:off x="1394850" y="722657"/>
            <a:ext cx="635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B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i 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v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34A853"/>
                </a:solidFill>
                <a:latin typeface="Lexend Deca"/>
                <a:cs typeface="Lexend Deca"/>
                <a:sym typeface="Lexend Deca"/>
              </a:rPr>
              <a:t>j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e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d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Lexend Deca"/>
              </a:rPr>
              <a:t>i </a:t>
            </a:r>
            <a:r>
              <a:rPr lang="hr-HR" sz="2700" dirty="0">
                <a:solidFill>
                  <a:srgbClr val="EA4335"/>
                </a:solidFill>
                <a:latin typeface="Lexend Deca"/>
                <a:cs typeface="Lexend Deca"/>
                <a:sym typeface="Wingdings" panose="05000000000000000000" pitchFamily="2" charset="2"/>
              </a:rPr>
              <a:t></a:t>
            </a:r>
            <a:endParaRPr sz="2700" dirty="0">
              <a:solidFill>
                <a:srgbClr val="EA4335"/>
              </a:solidFill>
              <a:latin typeface="Lexend Deca"/>
              <a:cs typeface="Lexend Deca"/>
              <a:sym typeface="Lexend Deca"/>
            </a:endParaRPr>
          </a:p>
        </p:txBody>
      </p:sp>
      <p:sp>
        <p:nvSpPr>
          <p:cNvPr id="434" name="Google Shape;434;p16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5F350E6-734C-4C0C-9418-E2CA0ABB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4" y="1280987"/>
            <a:ext cx="1888389" cy="198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Slika na kojoj se prikazuje ptica, na otvorenom, životinja, stajanje&#10;&#10;Opis je automatski generiran">
            <a:extLst>
              <a:ext uri="{FF2B5EF4-FFF2-40B4-BE49-F238E27FC236}">
                <a16:creationId xmlns:a16="http://schemas.microsoft.com/office/drawing/2014/main" id="{5319358D-EB30-4CED-A9C8-413D868BC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6899" y="738277"/>
            <a:ext cx="2037765" cy="136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9ECF36-9016-4A36-9797-4C9A07ED3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14" y="3591078"/>
            <a:ext cx="6267821" cy="103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/>
        </p:nvSpPr>
        <p:spPr>
          <a:xfrm>
            <a:off x="1084675" y="1887550"/>
            <a:ext cx="6990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hr-HR" sz="5000" dirty="0">
                <a:solidFill>
                  <a:srgbClr val="4285F4"/>
                </a:solidFill>
                <a:latin typeface="Lexend Deca"/>
                <a:cs typeface="Lexend Deca"/>
                <a:sym typeface="Lexend Deca"/>
              </a:rPr>
              <a:t>Hrvatski jezik</a:t>
            </a:r>
            <a:endParaRPr sz="5000" dirty="0">
              <a:solidFill>
                <a:srgbClr val="4285F4"/>
              </a:solidFill>
              <a:latin typeface="Lexend Deca"/>
              <a:cs typeface="Lexend Deca"/>
              <a:sym typeface="Lexend Deca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2232349" y="2869163"/>
            <a:ext cx="43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 dirty="0">
                <a:solidFill>
                  <a:srgbClr val="666666"/>
                </a:solidFill>
                <a:latin typeface="Lexend Deca"/>
                <a:ea typeface="Lexend Deca"/>
                <a:cs typeface="Lexend Deca"/>
                <a:sym typeface="Lexend Deca"/>
              </a:rPr>
              <a:t>Kako gledati animirani film</a:t>
            </a:r>
            <a:endParaRPr sz="1800" dirty="0">
              <a:solidFill>
                <a:srgbClr val="6666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1" name="Google Shape;141;p11">
            <a:hlinkClick r:id="" action="ppaction://hlinkshowjump?jump=previousslide"/>
          </p:cNvPr>
          <p:cNvSpPr/>
          <p:nvPr/>
        </p:nvSpPr>
        <p:spPr>
          <a:xfrm>
            <a:off x="540475" y="792700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827256" y="1583486"/>
            <a:ext cx="405191" cy="279075"/>
            <a:chOff x="4797800" y="1994125"/>
            <a:chExt cx="306475" cy="186025"/>
          </a:xfrm>
        </p:grpSpPr>
        <p:sp>
          <p:nvSpPr>
            <p:cNvPr id="143" name="Google Shape;143;p11"/>
            <p:cNvSpPr/>
            <p:nvPr/>
          </p:nvSpPr>
          <p:spPr>
            <a:xfrm>
              <a:off x="4837950" y="1994125"/>
              <a:ext cx="226175" cy="152575"/>
            </a:xfrm>
            <a:custGeom>
              <a:avLst/>
              <a:gdLst/>
              <a:ahLst/>
              <a:cxnLst/>
              <a:rect l="l" t="t" r="r" b="b"/>
              <a:pathLst>
                <a:path w="9047" h="6103" extrusionOk="0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4797800" y="2160075"/>
              <a:ext cx="306475" cy="20075"/>
            </a:xfrm>
            <a:custGeom>
              <a:avLst/>
              <a:gdLst/>
              <a:ahLst/>
              <a:cxnLst/>
              <a:rect l="l" t="t" r="r" b="b"/>
              <a:pathLst>
                <a:path w="12259" h="803" extrusionOk="0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1"/>
          <p:cNvSpPr/>
          <p:nvPr/>
        </p:nvSpPr>
        <p:spPr>
          <a:xfrm>
            <a:off x="1436977" y="3020192"/>
            <a:ext cx="334392" cy="32175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1540462" y="2469165"/>
            <a:ext cx="166353" cy="96488"/>
          </a:xfrm>
          <a:custGeom>
            <a:avLst/>
            <a:gdLst/>
            <a:ahLst/>
            <a:cxnLst/>
            <a:rect l="l" t="t" r="r" b="b"/>
            <a:pathLst>
              <a:path w="5033" h="2713" extrusionOk="0">
                <a:moveTo>
                  <a:pt x="5032" y="0"/>
                </a:moveTo>
                <a:cubicBezTo>
                  <a:pt x="4265" y="411"/>
                  <a:pt x="3426" y="803"/>
                  <a:pt x="2516" y="1178"/>
                </a:cubicBezTo>
                <a:cubicBezTo>
                  <a:pt x="1642" y="1535"/>
                  <a:pt x="786" y="1856"/>
                  <a:pt x="1" y="2088"/>
                </a:cubicBezTo>
                <a:cubicBezTo>
                  <a:pt x="536" y="2480"/>
                  <a:pt x="1178" y="2712"/>
                  <a:pt x="1874" y="2712"/>
                </a:cubicBezTo>
                <a:cubicBezTo>
                  <a:pt x="3480" y="2712"/>
                  <a:pt x="4800" y="1553"/>
                  <a:pt x="50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1"/>
          <p:cNvGrpSpPr/>
          <p:nvPr/>
        </p:nvGrpSpPr>
        <p:grpSpPr>
          <a:xfrm>
            <a:off x="2055235" y="2251816"/>
            <a:ext cx="246539" cy="400462"/>
            <a:chOff x="2717350" y="3603525"/>
            <a:chExt cx="186475" cy="281500"/>
          </a:xfrm>
        </p:grpSpPr>
        <p:sp>
          <p:nvSpPr>
            <p:cNvPr id="160" name="Google Shape;160;p11"/>
            <p:cNvSpPr/>
            <p:nvPr/>
          </p:nvSpPr>
          <p:spPr>
            <a:xfrm>
              <a:off x="2741875" y="3786425"/>
              <a:ext cx="60250" cy="35250"/>
            </a:xfrm>
            <a:custGeom>
              <a:avLst/>
              <a:gdLst/>
              <a:ahLst/>
              <a:cxnLst/>
              <a:rect l="l" t="t" r="r" b="b"/>
              <a:pathLst>
                <a:path w="2410" h="1410" extrusionOk="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2717350" y="3603525"/>
              <a:ext cx="186475" cy="281500"/>
            </a:xfrm>
            <a:custGeom>
              <a:avLst/>
              <a:gdLst/>
              <a:ahLst/>
              <a:cxnLst/>
              <a:rect l="l" t="t" r="r" b="b"/>
              <a:pathLst>
                <a:path w="7459" h="11260" extrusionOk="0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2017478" y="1538725"/>
            <a:ext cx="322031" cy="368596"/>
            <a:chOff x="2405550" y="1181850"/>
            <a:chExt cx="243575" cy="259100"/>
          </a:xfrm>
        </p:grpSpPr>
        <p:sp>
          <p:nvSpPr>
            <p:cNvPr id="165" name="Google Shape;165;p11"/>
            <p:cNvSpPr/>
            <p:nvPr/>
          </p:nvSpPr>
          <p:spPr>
            <a:xfrm>
              <a:off x="2517500" y="1255000"/>
              <a:ext cx="13425" cy="12950"/>
            </a:xfrm>
            <a:custGeom>
              <a:avLst/>
              <a:gdLst/>
              <a:ahLst/>
              <a:cxnLst/>
              <a:rect l="l" t="t" r="r" b="b"/>
              <a:pathLst>
                <a:path w="537" h="518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2517500" y="1387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2584425" y="1317900"/>
              <a:ext cx="12950" cy="13400"/>
            </a:xfrm>
            <a:custGeom>
              <a:avLst/>
              <a:gdLst/>
              <a:ahLst/>
              <a:cxnLst/>
              <a:rect l="l" t="t" r="r" b="b"/>
              <a:pathLst>
                <a:path w="518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2451050" y="131790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2517500" y="1278200"/>
              <a:ext cx="44650" cy="84325"/>
            </a:xfrm>
            <a:custGeom>
              <a:avLst/>
              <a:gdLst/>
              <a:ahLst/>
              <a:cxnLst/>
              <a:rect l="l" t="t" r="r" b="b"/>
              <a:pathLst>
                <a:path w="1786" h="3373" extrusionOk="0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2405550" y="1181850"/>
              <a:ext cx="243575" cy="259100"/>
            </a:xfrm>
            <a:custGeom>
              <a:avLst/>
              <a:gdLst/>
              <a:ahLst/>
              <a:cxnLst/>
              <a:rect l="l" t="t" r="r" b="b"/>
              <a:pathLst>
                <a:path w="9743" h="10364" extrusionOk="0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1">
            <a:hlinkClick r:id="" action="ppaction://hlinkshowjump?jump=nextslide"/>
          </p:cNvPr>
          <p:cNvSpPr/>
          <p:nvPr/>
        </p:nvSpPr>
        <p:spPr>
          <a:xfrm>
            <a:off x="8307022" y="138911"/>
            <a:ext cx="472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Danas ćeš pogledati kratki animirani film koji je nastao prema književnome predlošku. 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U bilježnicu napiši:            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                                           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74BE73-1DD7-499B-85F4-99D32618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860" y="2775878"/>
            <a:ext cx="4411540" cy="162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Prije gledanja filma, pročitaj na što je važno obratiti pažnju prilikom gledanja filma.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DCAFF14-743F-4A8E-971D-EA68923B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6" y="2399540"/>
            <a:ext cx="3472229" cy="120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365566C-B7AF-4FF8-AD9B-AA86C4DF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99540"/>
            <a:ext cx="3538677" cy="12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93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659807" y="3616175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Dobar je film onaj kojega osjetimo, iz kojega smo nešto naučili, o kojemu mislimo, o kojemu želimo s nekim razgovarati.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57CDF8-DE97-4B14-8BA5-FC9A954E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32" y="1480953"/>
            <a:ext cx="4720535" cy="187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9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Klikni na poveznicu, poslušaj upute o gledanju animiranoga filma i pogledaj film </a:t>
            </a:r>
            <a:r>
              <a:rPr lang="hr-HR" sz="1800" dirty="0">
                <a:solidFill>
                  <a:srgbClr val="FF0000"/>
                </a:solidFill>
                <a:latin typeface="Lexend Deca"/>
                <a:cs typeface="Lexend Deca"/>
              </a:rPr>
              <a:t>Crvena jabučica. </a:t>
            </a:r>
          </a:p>
          <a:p>
            <a:pPr lvl="0"/>
            <a:endParaRPr lang="hr-HR" sz="1800" b="1" dirty="0">
              <a:solidFill>
                <a:srgbClr val="FF0000"/>
              </a:solidFill>
              <a:latin typeface="Lexend Deca"/>
              <a:cs typeface="Lexend Deca"/>
              <a:hlinkClick r:id="rId3"/>
            </a:endParaRPr>
          </a:p>
          <a:p>
            <a:pPr lvl="0" algn="ctr"/>
            <a:r>
              <a:rPr lang="hr-HR" sz="2000" b="1" dirty="0">
                <a:solidFill>
                  <a:srgbClr val="FF0000"/>
                </a:solidFill>
                <a:latin typeface="Lexend Deca"/>
                <a:cs typeface="Lexend Deca"/>
                <a:hlinkClick r:id="rId3"/>
              </a:rPr>
              <a:t>Kako gledati animirani film</a:t>
            </a:r>
            <a:endParaRPr lang="hr-HR" sz="2000" b="1" dirty="0">
              <a:solidFill>
                <a:srgbClr val="FF0000"/>
              </a:solidFill>
              <a:latin typeface="Lexend Deca"/>
              <a:cs typeface="Lexend Deca"/>
            </a:endParaRPr>
          </a:p>
          <a:p>
            <a:pPr lvl="0" algn="ctr"/>
            <a:endParaRPr lang="hr-HR" sz="1800" b="1" dirty="0">
              <a:solidFill>
                <a:srgbClr val="FF0000"/>
              </a:solidFill>
              <a:latin typeface="Lexend Deca"/>
              <a:cs typeface="Lexend Deca"/>
            </a:endParaRPr>
          </a:p>
          <a:p>
            <a:pPr lvl="0"/>
            <a:endParaRPr lang="hr-HR" sz="1800" b="1" dirty="0">
              <a:solidFill>
                <a:srgbClr val="FF0000"/>
              </a:solidFill>
              <a:latin typeface="Lexend Deca"/>
              <a:cs typeface="Lexend Deca"/>
            </a:endParaRP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95C2E1-E2A7-4D90-A86A-46B029291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50" y="2959310"/>
            <a:ext cx="2828792" cy="152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093E518-DB8B-4827-BCA6-05818A6A0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026" y="2958056"/>
            <a:ext cx="3499276" cy="154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35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Usmeno odgovori na sljedeća pitanja: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Koji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 </a:t>
            </a:r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osjećaji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 su se </a:t>
            </a:r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pojavili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 za </a:t>
            </a:r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vrijeme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 </a:t>
            </a:r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gledanja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? </a:t>
            </a:r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Jes</a:t>
            </a: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i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 li se </a:t>
            </a:r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nasmij</a:t>
            </a: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ala/nasmijao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? </a:t>
            </a:r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it-IT" sz="1800" dirty="0" err="1">
                <a:solidFill>
                  <a:srgbClr val="666666"/>
                </a:solidFill>
                <a:latin typeface="Lexend Deca"/>
                <a:cs typeface="Lexend Deca"/>
              </a:rPr>
              <a:t>Jes</a:t>
            </a:r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i li se rastužila/rastužio? Zbog čega</a:t>
            </a:r>
            <a:r>
              <a:rPr lang="it-IT" sz="1800" dirty="0">
                <a:solidFill>
                  <a:srgbClr val="666666"/>
                </a:solidFill>
                <a:latin typeface="Lexend Deca"/>
                <a:cs typeface="Lexend Deca"/>
              </a:rPr>
              <a:t>?</a:t>
            </a:r>
            <a:r>
              <a:rPr lang="hr-HR" sz="1800" dirty="0"/>
              <a:t> </a:t>
            </a:r>
          </a:p>
          <a:p>
            <a:pPr lvl="0"/>
            <a:endParaRPr lang="hr-HR" sz="1800" dirty="0"/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Raspoloženje u filmu: 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Jesi li osjetila/osjetio potrebu razgovarati o filmu, </a:t>
            </a: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preporučiti film za gledanje? 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/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00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U filmu se pojavljuje crni kadar. Što razdvaja taj kadar? </a:t>
            </a: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endParaRPr lang="hr-HR" sz="1800" dirty="0">
              <a:solidFill>
                <a:srgbClr val="666666"/>
              </a:solidFill>
              <a:latin typeface="Lexend Deca"/>
              <a:cs typeface="Lexend Deca"/>
            </a:endParaRPr>
          </a:p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Crni kadar razdvaja dijelove filmske priče, vrste filmova, vrste animacije. 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3F4CDB-2986-4A59-A2E9-B6C98FE7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754" y="2268975"/>
            <a:ext cx="2217744" cy="110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4C54D88-40EB-4987-9AA1-19B551512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2" y="2268974"/>
            <a:ext cx="2363958" cy="110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326237F-3F08-409D-82E0-36D253D6C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842" y="2260276"/>
            <a:ext cx="2471884" cy="110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5417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384860" y="956959"/>
            <a:ext cx="3253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hr-HR" sz="2700" dirty="0" err="1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r>
              <a:rPr lang="hr-HR" sz="2700" dirty="0" err="1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r</a:t>
            </a:r>
            <a:r>
              <a:rPr lang="hr-HR" sz="2700" dirty="0" err="1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a</a:t>
            </a:r>
            <a:r>
              <a:rPr lang="hr-HR" sz="2700" dirty="0" err="1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n</a:t>
            </a:r>
            <a:r>
              <a:rPr lang="es-ES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FBBC05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f</a:t>
            </a:r>
            <a:r>
              <a:rPr lang="hr-HR" sz="2700" dirty="0">
                <a:solidFill>
                  <a:srgbClr val="34A853"/>
                </a:solidFill>
                <a:latin typeface="Lexend Deca"/>
                <a:ea typeface="Lexend Deca"/>
                <a:cs typeface="Lexend Deca"/>
                <a:sym typeface="Lexend Deca"/>
              </a:rPr>
              <a:t>i</a:t>
            </a:r>
            <a:r>
              <a:rPr lang="hr-HR" sz="2700" dirty="0">
                <a:solidFill>
                  <a:srgbClr val="EA4335"/>
                </a:solidFill>
                <a:latin typeface="Lexend Deca"/>
                <a:ea typeface="Lexend Deca"/>
                <a:cs typeface="Lexend Deca"/>
                <a:sym typeface="Lexend Deca"/>
              </a:rPr>
              <a:t>l</a:t>
            </a:r>
            <a:r>
              <a:rPr lang="hr-HR" sz="2700" dirty="0">
                <a:solidFill>
                  <a:srgbClr val="4285F4"/>
                </a:solidFill>
                <a:latin typeface="Lexend Deca"/>
                <a:ea typeface="Lexend Deca"/>
                <a:cs typeface="Lexend Deca"/>
                <a:sym typeface="Lexend Deca"/>
              </a:rPr>
              <a:t>m</a:t>
            </a:r>
            <a:endParaRPr sz="2700" dirty="0">
              <a:solidFill>
                <a:srgbClr val="34A85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793450" y="1628443"/>
            <a:ext cx="7633098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hr-HR" sz="1800" dirty="0">
                <a:solidFill>
                  <a:srgbClr val="666666"/>
                </a:solidFill>
                <a:latin typeface="Lexend Deca"/>
                <a:cs typeface="Lexend Deca"/>
              </a:rPr>
              <a:t>                                           Elementi filma</a:t>
            </a:r>
          </a:p>
        </p:txBody>
      </p:sp>
      <p:sp>
        <p:nvSpPr>
          <p:cNvPr id="187" name="Google Shape;187;p12">
            <a:hlinkClick r:id="" action="ppaction://hlinkshowjump?jump=firstslide"/>
          </p:cNvPr>
          <p:cNvSpPr/>
          <p:nvPr/>
        </p:nvSpPr>
        <p:spPr>
          <a:xfrm>
            <a:off x="590800" y="661825"/>
            <a:ext cx="40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8FC043-206A-4A7B-BBDF-2B27EA18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61" y="2063246"/>
            <a:ext cx="3382877" cy="229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61278"/>
      </p:ext>
    </p:extLst>
  </p:cSld>
  <p:clrMapOvr>
    <a:masterClrMapping/>
  </p:clrMapOvr>
</p:sld>
</file>

<file path=ppt/theme/theme1.xml><?xml version="1.0" encoding="utf-8"?>
<a:theme xmlns:a="http://schemas.openxmlformats.org/drawingml/2006/main" name="0125_MrG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BC05"/>
      </a:accent1>
      <a:accent2>
        <a:srgbClr val="EA4335"/>
      </a:accent2>
      <a:accent3>
        <a:srgbClr val="34A853"/>
      </a:accent3>
      <a:accent4>
        <a:srgbClr val="4285F4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BBC05"/>
    </a:accent1>
    <a:accent2>
      <a:srgbClr val="EA4335"/>
    </a:accent2>
    <a:accent3>
      <a:srgbClr val="34A853"/>
    </a:accent3>
    <a:accent4>
      <a:srgbClr val="4285F4"/>
    </a:accent4>
    <a:accent5>
      <a:srgbClr val="000000"/>
    </a:accent5>
    <a:accent6>
      <a:srgbClr val="000000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BBC05"/>
    </a:accent1>
    <a:accent2>
      <a:srgbClr val="EA4335"/>
    </a:accent2>
    <a:accent3>
      <a:srgbClr val="34A853"/>
    </a:accent3>
    <a:accent4>
      <a:srgbClr val="4285F4"/>
    </a:accent4>
    <a:accent5>
      <a:srgbClr val="000000"/>
    </a:accent5>
    <a:accent6>
      <a:srgbClr val="000000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BBC05"/>
    </a:accent1>
    <a:accent2>
      <a:srgbClr val="EA4335"/>
    </a:accent2>
    <a:accent3>
      <a:srgbClr val="34A853"/>
    </a:accent3>
    <a:accent4>
      <a:srgbClr val="4285F4"/>
    </a:accent4>
    <a:accent5>
      <a:srgbClr val="000000"/>
    </a:accent5>
    <a:accent6>
      <a:srgbClr val="0000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510</Words>
  <Application>Microsoft Office PowerPoint</Application>
  <PresentationFormat>Prikaz na zaslonu (16:9)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Lexend Deca</vt:lpstr>
      <vt:lpstr>Lexend Exa</vt:lpstr>
      <vt:lpstr>Arial</vt:lpstr>
      <vt:lpstr>Barlow Condensed</vt:lpstr>
      <vt:lpstr>Calibri</vt:lpstr>
      <vt:lpstr>0125_MrG_Template_SlidesMania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Dubravka Kosier Čakarun</dc:creator>
  <cp:lastModifiedBy>Dubravka Kosier Čakarun</cp:lastModifiedBy>
  <cp:revision>15</cp:revision>
  <dcterms:modified xsi:type="dcterms:W3CDTF">2020-05-19T20:19:04Z</dcterms:modified>
</cp:coreProperties>
</file>