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3"/>
  </p:notesMasterIdLst>
  <p:sldIdLst>
    <p:sldId id="256" r:id="rId2"/>
    <p:sldId id="257" r:id="rId3"/>
    <p:sldId id="258" r:id="rId4"/>
    <p:sldId id="281" r:id="rId5"/>
    <p:sldId id="282" r:id="rId6"/>
    <p:sldId id="283" r:id="rId7"/>
    <p:sldId id="259" r:id="rId8"/>
    <p:sldId id="261" r:id="rId9"/>
    <p:sldId id="284" r:id="rId10"/>
    <p:sldId id="260" r:id="rId11"/>
    <p:sldId id="262" r:id="rId12"/>
  </p:sldIdLst>
  <p:sldSz cx="12192000" cy="6858000"/>
  <p:notesSz cx="6858000" cy="9144000"/>
  <p:embeddedFontLst>
    <p:embeddedFont>
      <p:font typeface="Barlow Condensed" panose="020B0604020202020204" charset="-18"/>
      <p:regular r:id="rId14"/>
      <p:bold r:id="rId15"/>
      <p:italic r:id="rId16"/>
      <p:boldItalic r:id="rId17"/>
    </p:embeddedFont>
    <p:embeddedFont>
      <p:font typeface="Barlow Semi Condensed" panose="020B0604020202020204" charset="-18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Englebert" panose="020B0604020202020204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6fd8ccc017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6fd8ccc017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6fd8ccc017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6fd8ccc017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6fd8ccc017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6fd8ccc017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5986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6fd8ccc017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6fd8ccc017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5441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6fd8ccc017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6fd8ccc017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1098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6fd8ccc017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6fd8ccc017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6fd8ccc017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6fd8ccc017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6fd8ccc017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6fd8ccc017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1240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10375944" y="5615794"/>
            <a:ext cx="1917325" cy="1354710"/>
          </a:xfrm>
          <a:custGeom>
            <a:avLst/>
            <a:gdLst/>
            <a:ahLst/>
            <a:cxnLst/>
            <a:rect l="l" t="t" r="r" b="b"/>
            <a:pathLst>
              <a:path w="7374328" h="4926219" extrusionOk="0">
                <a:moveTo>
                  <a:pt x="2125209" y="0"/>
                </a:moveTo>
                <a:lnTo>
                  <a:pt x="7374328" y="15418"/>
                </a:lnTo>
                <a:cubicBezTo>
                  <a:pt x="7368918" y="1652352"/>
                  <a:pt x="7363509" y="3289285"/>
                  <a:pt x="7358099" y="4926219"/>
                </a:cubicBezTo>
                <a:lnTo>
                  <a:pt x="3053" y="4918509"/>
                </a:lnTo>
                <a:lnTo>
                  <a:pt x="0" y="4853128"/>
                </a:lnTo>
                <a:lnTo>
                  <a:pt x="0" y="2298443"/>
                </a:lnTo>
                <a:cubicBezTo>
                  <a:pt x="0" y="1029048"/>
                  <a:pt x="951488" y="0"/>
                  <a:pt x="21252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 rot="10800000">
            <a:off x="11223900" y="-10251"/>
            <a:ext cx="1010700" cy="3792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11212657" y="4007131"/>
            <a:ext cx="1033200" cy="103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 rot="5400000">
            <a:off x="-653628" y="645202"/>
            <a:ext cx="4369289" cy="3078887"/>
          </a:xfrm>
          <a:custGeom>
            <a:avLst/>
            <a:gdLst/>
            <a:ahLst/>
            <a:cxnLst/>
            <a:rect l="l" t="t" r="r" b="b"/>
            <a:pathLst>
              <a:path w="7374328" h="4926219" extrusionOk="0">
                <a:moveTo>
                  <a:pt x="2125209" y="0"/>
                </a:moveTo>
                <a:lnTo>
                  <a:pt x="7374328" y="15418"/>
                </a:lnTo>
                <a:cubicBezTo>
                  <a:pt x="7368918" y="1652352"/>
                  <a:pt x="7363509" y="3289285"/>
                  <a:pt x="7358099" y="4926219"/>
                </a:cubicBezTo>
                <a:lnTo>
                  <a:pt x="3053" y="4918509"/>
                </a:lnTo>
                <a:lnTo>
                  <a:pt x="0" y="4853128"/>
                </a:lnTo>
                <a:lnTo>
                  <a:pt x="0" y="2298443"/>
                </a:lnTo>
                <a:cubicBezTo>
                  <a:pt x="0" y="1029048"/>
                  <a:pt x="951488" y="0"/>
                  <a:pt x="21252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4288057" y="186090"/>
            <a:ext cx="1549800" cy="1549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6569242" y="269507"/>
            <a:ext cx="3806700" cy="6275700"/>
          </a:xfrm>
          <a:prstGeom prst="roundRect">
            <a:avLst>
              <a:gd name="adj" fmla="val 4985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-1" y="1929864"/>
            <a:ext cx="5890662" cy="4928136"/>
          </a:xfrm>
          <a:custGeom>
            <a:avLst/>
            <a:gdLst/>
            <a:ahLst/>
            <a:cxnLst/>
            <a:rect l="l" t="t" r="r" b="b"/>
            <a:pathLst>
              <a:path w="5890662" h="4928136" extrusionOk="0">
                <a:moveTo>
                  <a:pt x="2125209" y="9627"/>
                </a:moveTo>
                <a:lnTo>
                  <a:pt x="5890662" y="0"/>
                </a:lnTo>
                <a:lnTo>
                  <a:pt x="5890662" y="4928135"/>
                </a:lnTo>
                <a:lnTo>
                  <a:pt x="4875197" y="4928135"/>
                </a:lnTo>
                <a:lnTo>
                  <a:pt x="4875197" y="4928136"/>
                </a:lnTo>
                <a:lnTo>
                  <a:pt x="3053" y="4928136"/>
                </a:lnTo>
                <a:lnTo>
                  <a:pt x="0" y="4862755"/>
                </a:lnTo>
                <a:lnTo>
                  <a:pt x="0" y="2308070"/>
                </a:lnTo>
                <a:cubicBezTo>
                  <a:pt x="0" y="1038675"/>
                  <a:pt x="951488" y="9627"/>
                  <a:pt x="2125209" y="96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459975" y="3554850"/>
            <a:ext cx="4970700" cy="1549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sz="6900" b="1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sz="6900" b="1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sz="6900" b="1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sz="6900" b="1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sz="6900" b="1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sz="6900" b="1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sz="6900" b="1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sz="69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459975" y="5508600"/>
            <a:ext cx="4970700" cy="1349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 sz="37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 sz="37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 sz="37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 sz="37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 sz="37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 sz="37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 sz="37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 sz="3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" name="Google Shape;2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" y="3"/>
            <a:ext cx="3371850" cy="337185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 txBox="1"/>
          <p:nvPr/>
        </p:nvSpPr>
        <p:spPr>
          <a:xfrm rot="5400000">
            <a:off x="-679350" y="62492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">
  <p:cSld name="CUSTOM_5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 rot="10800000">
            <a:off x="-125" y="100"/>
            <a:ext cx="2705400" cy="6671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3106575" y="1937275"/>
            <a:ext cx="5475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3106575" y="2853275"/>
            <a:ext cx="5664900" cy="314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2"/>
          </p:nvPr>
        </p:nvSpPr>
        <p:spPr>
          <a:xfrm>
            <a:off x="3106575" y="609200"/>
            <a:ext cx="6225600" cy="97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2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11233300" y="5071800"/>
            <a:ext cx="1010700" cy="18777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887557" y="3224952"/>
            <a:ext cx="1549800" cy="1549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10957445" y="1050205"/>
            <a:ext cx="1410000" cy="1877700"/>
          </a:xfrm>
          <a:prstGeom prst="roundRect">
            <a:avLst>
              <a:gd name="adj" fmla="val 4985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32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" y="3"/>
            <a:ext cx="3371850" cy="337185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CUSTOM_10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/>
          <p:nvPr/>
        </p:nvSpPr>
        <p:spPr>
          <a:xfrm rot="5400000">
            <a:off x="1390650" y="4456649"/>
            <a:ext cx="1010700" cy="3792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5"/>
          <p:cNvSpPr txBox="1">
            <a:spLocks noGrp="1"/>
          </p:cNvSpPr>
          <p:nvPr>
            <p:ph type="body" idx="1"/>
          </p:nvPr>
        </p:nvSpPr>
        <p:spPr>
          <a:xfrm>
            <a:off x="415600" y="1536647"/>
            <a:ext cx="9060000" cy="3176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81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title"/>
          </p:nvPr>
        </p:nvSpPr>
        <p:spPr>
          <a:xfrm>
            <a:off x="415600" y="593375"/>
            <a:ext cx="9060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5"/>
          <p:cNvSpPr/>
          <p:nvPr/>
        </p:nvSpPr>
        <p:spPr>
          <a:xfrm rot="10800000" flipH="1">
            <a:off x="10446803" y="0"/>
            <a:ext cx="1886400" cy="6671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5"/>
          <p:cNvSpPr txBox="1">
            <a:spLocks noGrp="1"/>
          </p:cNvSpPr>
          <p:nvPr>
            <p:ph type="sldNum" idx="2"/>
          </p:nvPr>
        </p:nvSpPr>
        <p:spPr>
          <a:xfrm flipH="1">
            <a:off x="11296599" y="6090297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" name="Google Shape;51;p5"/>
          <p:cNvSpPr/>
          <p:nvPr/>
        </p:nvSpPr>
        <p:spPr>
          <a:xfrm>
            <a:off x="4132852" y="5833951"/>
            <a:ext cx="1037100" cy="1037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5"/>
          <p:cNvSpPr/>
          <p:nvPr/>
        </p:nvSpPr>
        <p:spPr>
          <a:xfrm>
            <a:off x="5446377" y="5833951"/>
            <a:ext cx="1037100" cy="1037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" name="Google Shape;5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961353" y="3"/>
            <a:ext cx="3371850" cy="337185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5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">
  <p:cSld name="CUSTOM_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/>
          <p:nvPr/>
        </p:nvSpPr>
        <p:spPr>
          <a:xfrm>
            <a:off x="4288050" y="1929888"/>
            <a:ext cx="5187300" cy="4928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6"/>
          <p:cNvSpPr/>
          <p:nvPr/>
        </p:nvSpPr>
        <p:spPr>
          <a:xfrm>
            <a:off x="10375944" y="5615794"/>
            <a:ext cx="1917325" cy="1354710"/>
          </a:xfrm>
          <a:custGeom>
            <a:avLst/>
            <a:gdLst/>
            <a:ahLst/>
            <a:cxnLst/>
            <a:rect l="l" t="t" r="r" b="b"/>
            <a:pathLst>
              <a:path w="7374328" h="4926219" extrusionOk="0">
                <a:moveTo>
                  <a:pt x="2125209" y="0"/>
                </a:moveTo>
                <a:lnTo>
                  <a:pt x="7374328" y="15418"/>
                </a:lnTo>
                <a:cubicBezTo>
                  <a:pt x="7368918" y="1652352"/>
                  <a:pt x="7363509" y="3289285"/>
                  <a:pt x="7358099" y="4926219"/>
                </a:cubicBezTo>
                <a:lnTo>
                  <a:pt x="3053" y="4918509"/>
                </a:lnTo>
                <a:lnTo>
                  <a:pt x="0" y="4853128"/>
                </a:lnTo>
                <a:lnTo>
                  <a:pt x="0" y="2298443"/>
                </a:lnTo>
                <a:cubicBezTo>
                  <a:pt x="0" y="1029048"/>
                  <a:pt x="951488" y="0"/>
                  <a:pt x="21252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6"/>
          <p:cNvSpPr/>
          <p:nvPr/>
        </p:nvSpPr>
        <p:spPr>
          <a:xfrm rot="5400000">
            <a:off x="-653628" y="645202"/>
            <a:ext cx="4369289" cy="3078887"/>
          </a:xfrm>
          <a:custGeom>
            <a:avLst/>
            <a:gdLst/>
            <a:ahLst/>
            <a:cxnLst/>
            <a:rect l="l" t="t" r="r" b="b"/>
            <a:pathLst>
              <a:path w="7374328" h="4926219" extrusionOk="0">
                <a:moveTo>
                  <a:pt x="2125209" y="0"/>
                </a:moveTo>
                <a:lnTo>
                  <a:pt x="7374328" y="15418"/>
                </a:lnTo>
                <a:cubicBezTo>
                  <a:pt x="7368918" y="1652352"/>
                  <a:pt x="7363509" y="3289285"/>
                  <a:pt x="7358099" y="4926219"/>
                </a:cubicBezTo>
                <a:lnTo>
                  <a:pt x="3053" y="4918509"/>
                </a:lnTo>
                <a:lnTo>
                  <a:pt x="0" y="4853128"/>
                </a:lnTo>
                <a:lnTo>
                  <a:pt x="0" y="2298443"/>
                </a:lnTo>
                <a:cubicBezTo>
                  <a:pt x="0" y="1029048"/>
                  <a:pt x="951488" y="0"/>
                  <a:pt x="21252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6"/>
          <p:cNvSpPr/>
          <p:nvPr/>
        </p:nvSpPr>
        <p:spPr>
          <a:xfrm>
            <a:off x="4058507" y="186090"/>
            <a:ext cx="1549800" cy="1549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6"/>
          <p:cNvSpPr/>
          <p:nvPr/>
        </p:nvSpPr>
        <p:spPr>
          <a:xfrm>
            <a:off x="-1" y="1929864"/>
            <a:ext cx="5890662" cy="4928136"/>
          </a:xfrm>
          <a:custGeom>
            <a:avLst/>
            <a:gdLst/>
            <a:ahLst/>
            <a:cxnLst/>
            <a:rect l="l" t="t" r="r" b="b"/>
            <a:pathLst>
              <a:path w="5890662" h="4928136" extrusionOk="0">
                <a:moveTo>
                  <a:pt x="2125209" y="9627"/>
                </a:moveTo>
                <a:lnTo>
                  <a:pt x="5890662" y="0"/>
                </a:lnTo>
                <a:lnTo>
                  <a:pt x="5890662" y="4928135"/>
                </a:lnTo>
                <a:lnTo>
                  <a:pt x="4875197" y="4928135"/>
                </a:lnTo>
                <a:lnTo>
                  <a:pt x="4875197" y="4928136"/>
                </a:lnTo>
                <a:lnTo>
                  <a:pt x="3053" y="4928136"/>
                </a:lnTo>
                <a:lnTo>
                  <a:pt x="0" y="4862755"/>
                </a:lnTo>
                <a:lnTo>
                  <a:pt x="0" y="2308070"/>
                </a:lnTo>
                <a:cubicBezTo>
                  <a:pt x="0" y="1038675"/>
                  <a:pt x="951488" y="9627"/>
                  <a:pt x="2125209" y="96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title"/>
          </p:nvPr>
        </p:nvSpPr>
        <p:spPr>
          <a:xfrm>
            <a:off x="415650" y="3809250"/>
            <a:ext cx="8378400" cy="1628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6"/>
          <p:cNvSpPr/>
          <p:nvPr/>
        </p:nvSpPr>
        <p:spPr>
          <a:xfrm rot="10800000">
            <a:off x="11223900" y="-10251"/>
            <a:ext cx="1010700" cy="3792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6"/>
          <p:cNvSpPr/>
          <p:nvPr/>
        </p:nvSpPr>
        <p:spPr>
          <a:xfrm rot="-5400000">
            <a:off x="6930595" y="-808847"/>
            <a:ext cx="1549800" cy="3539700"/>
          </a:xfrm>
          <a:prstGeom prst="roundRect">
            <a:avLst>
              <a:gd name="adj" fmla="val 4985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6"/>
          <p:cNvSpPr/>
          <p:nvPr/>
        </p:nvSpPr>
        <p:spPr>
          <a:xfrm>
            <a:off x="11212657" y="4007131"/>
            <a:ext cx="1033200" cy="103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" name="Google Shape;66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" y="3"/>
            <a:ext cx="3371850" cy="33718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6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">
  <p:cSld name="CUSTOM_2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7"/>
          <p:cNvSpPr/>
          <p:nvPr/>
        </p:nvSpPr>
        <p:spPr>
          <a:xfrm rot="-5400000">
            <a:off x="2873025" y="3179530"/>
            <a:ext cx="849900" cy="6275700"/>
          </a:xfrm>
          <a:prstGeom prst="roundRect">
            <a:avLst>
              <a:gd name="adj" fmla="val 4985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" name="Google Shape;71;p7"/>
          <p:cNvSpPr/>
          <p:nvPr/>
        </p:nvSpPr>
        <p:spPr>
          <a:xfrm rot="10800000">
            <a:off x="11181300" y="1801699"/>
            <a:ext cx="1010700" cy="3792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7"/>
          <p:cNvSpPr/>
          <p:nvPr/>
        </p:nvSpPr>
        <p:spPr>
          <a:xfrm rot="10800000">
            <a:off x="-3" y="7"/>
            <a:ext cx="2433528" cy="1317764"/>
          </a:xfrm>
          <a:custGeom>
            <a:avLst/>
            <a:gdLst/>
            <a:ahLst/>
            <a:cxnLst/>
            <a:rect l="l" t="t" r="r" b="b"/>
            <a:pathLst>
              <a:path w="7374328" h="4926219" extrusionOk="0">
                <a:moveTo>
                  <a:pt x="2125209" y="0"/>
                </a:moveTo>
                <a:lnTo>
                  <a:pt x="7374328" y="15418"/>
                </a:lnTo>
                <a:cubicBezTo>
                  <a:pt x="7368918" y="1652352"/>
                  <a:pt x="7363509" y="3289285"/>
                  <a:pt x="7358099" y="4926219"/>
                </a:cubicBezTo>
                <a:lnTo>
                  <a:pt x="3053" y="4918509"/>
                </a:lnTo>
                <a:lnTo>
                  <a:pt x="0" y="4853128"/>
                </a:lnTo>
                <a:lnTo>
                  <a:pt x="0" y="2298443"/>
                </a:lnTo>
                <a:cubicBezTo>
                  <a:pt x="0" y="1029048"/>
                  <a:pt x="951488" y="0"/>
                  <a:pt x="21252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7"/>
          <p:cNvSpPr txBox="1">
            <a:spLocks noGrp="1"/>
          </p:cNvSpPr>
          <p:nvPr>
            <p:ph type="body" idx="1"/>
          </p:nvPr>
        </p:nvSpPr>
        <p:spPr>
          <a:xfrm>
            <a:off x="1311700" y="1801698"/>
            <a:ext cx="9186300" cy="36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1311700" y="858425"/>
            <a:ext cx="9186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7"/>
          <p:cNvSpPr/>
          <p:nvPr/>
        </p:nvSpPr>
        <p:spPr>
          <a:xfrm>
            <a:off x="11170057" y="588731"/>
            <a:ext cx="1033200" cy="103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831403" y="3486153"/>
            <a:ext cx="3371850" cy="33718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7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CUSTOM_6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"/>
          <p:cNvSpPr/>
          <p:nvPr/>
        </p:nvSpPr>
        <p:spPr>
          <a:xfrm flipH="1">
            <a:off x="2809493" y="1929888"/>
            <a:ext cx="5187300" cy="4928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8"/>
          <p:cNvSpPr/>
          <p:nvPr/>
        </p:nvSpPr>
        <p:spPr>
          <a:xfrm flipH="1">
            <a:off x="-8427" y="5615794"/>
            <a:ext cx="1917325" cy="1354710"/>
          </a:xfrm>
          <a:custGeom>
            <a:avLst/>
            <a:gdLst/>
            <a:ahLst/>
            <a:cxnLst/>
            <a:rect l="l" t="t" r="r" b="b"/>
            <a:pathLst>
              <a:path w="7374328" h="4926219" extrusionOk="0">
                <a:moveTo>
                  <a:pt x="2125209" y="0"/>
                </a:moveTo>
                <a:lnTo>
                  <a:pt x="7374328" y="15418"/>
                </a:lnTo>
                <a:cubicBezTo>
                  <a:pt x="7368918" y="1652352"/>
                  <a:pt x="7363509" y="3289285"/>
                  <a:pt x="7358099" y="4926219"/>
                </a:cubicBezTo>
                <a:lnTo>
                  <a:pt x="3053" y="4918509"/>
                </a:lnTo>
                <a:lnTo>
                  <a:pt x="0" y="4853128"/>
                </a:lnTo>
                <a:lnTo>
                  <a:pt x="0" y="2298443"/>
                </a:lnTo>
                <a:cubicBezTo>
                  <a:pt x="0" y="1029048"/>
                  <a:pt x="951488" y="0"/>
                  <a:pt x="21252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8"/>
          <p:cNvSpPr/>
          <p:nvPr/>
        </p:nvSpPr>
        <p:spPr>
          <a:xfrm rot="-5400000" flipH="1">
            <a:off x="8569182" y="645202"/>
            <a:ext cx="4369289" cy="3078887"/>
          </a:xfrm>
          <a:custGeom>
            <a:avLst/>
            <a:gdLst/>
            <a:ahLst/>
            <a:cxnLst/>
            <a:rect l="l" t="t" r="r" b="b"/>
            <a:pathLst>
              <a:path w="7374328" h="4926219" extrusionOk="0">
                <a:moveTo>
                  <a:pt x="2125209" y="0"/>
                </a:moveTo>
                <a:lnTo>
                  <a:pt x="7374328" y="15418"/>
                </a:lnTo>
                <a:cubicBezTo>
                  <a:pt x="7368918" y="1652352"/>
                  <a:pt x="7363509" y="3289285"/>
                  <a:pt x="7358099" y="4926219"/>
                </a:cubicBezTo>
                <a:lnTo>
                  <a:pt x="3053" y="4918509"/>
                </a:lnTo>
                <a:lnTo>
                  <a:pt x="0" y="4853128"/>
                </a:lnTo>
                <a:lnTo>
                  <a:pt x="0" y="2298443"/>
                </a:lnTo>
                <a:cubicBezTo>
                  <a:pt x="0" y="1029048"/>
                  <a:pt x="951488" y="0"/>
                  <a:pt x="21252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8"/>
          <p:cNvSpPr/>
          <p:nvPr/>
        </p:nvSpPr>
        <p:spPr>
          <a:xfrm flipH="1">
            <a:off x="6676536" y="186090"/>
            <a:ext cx="1549800" cy="1549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8"/>
          <p:cNvSpPr/>
          <p:nvPr/>
        </p:nvSpPr>
        <p:spPr>
          <a:xfrm flipH="1">
            <a:off x="6394182" y="1929864"/>
            <a:ext cx="5890662" cy="4928136"/>
          </a:xfrm>
          <a:custGeom>
            <a:avLst/>
            <a:gdLst/>
            <a:ahLst/>
            <a:cxnLst/>
            <a:rect l="l" t="t" r="r" b="b"/>
            <a:pathLst>
              <a:path w="5890662" h="4928136" extrusionOk="0">
                <a:moveTo>
                  <a:pt x="2125209" y="9627"/>
                </a:moveTo>
                <a:lnTo>
                  <a:pt x="5890662" y="0"/>
                </a:lnTo>
                <a:lnTo>
                  <a:pt x="5890662" y="4928135"/>
                </a:lnTo>
                <a:lnTo>
                  <a:pt x="4875197" y="4928135"/>
                </a:lnTo>
                <a:lnTo>
                  <a:pt x="4875197" y="4928136"/>
                </a:lnTo>
                <a:lnTo>
                  <a:pt x="3053" y="4928136"/>
                </a:lnTo>
                <a:lnTo>
                  <a:pt x="0" y="4862755"/>
                </a:lnTo>
                <a:lnTo>
                  <a:pt x="0" y="2308070"/>
                </a:lnTo>
                <a:cubicBezTo>
                  <a:pt x="0" y="1038675"/>
                  <a:pt x="951488" y="9627"/>
                  <a:pt x="2125209" y="96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8"/>
          <p:cNvSpPr/>
          <p:nvPr/>
        </p:nvSpPr>
        <p:spPr>
          <a:xfrm rot="10800000" flipH="1">
            <a:off x="50243" y="-10251"/>
            <a:ext cx="1010700" cy="3792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8"/>
          <p:cNvSpPr/>
          <p:nvPr/>
        </p:nvSpPr>
        <p:spPr>
          <a:xfrm rot="5400000" flipH="1">
            <a:off x="3804447" y="-808847"/>
            <a:ext cx="1549800" cy="3539700"/>
          </a:xfrm>
          <a:prstGeom prst="roundRect">
            <a:avLst>
              <a:gd name="adj" fmla="val 4985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8"/>
          <p:cNvSpPr/>
          <p:nvPr/>
        </p:nvSpPr>
        <p:spPr>
          <a:xfrm flipH="1">
            <a:off x="38986" y="4007131"/>
            <a:ext cx="1033200" cy="103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8"/>
          <p:cNvSpPr txBox="1">
            <a:spLocks noGrp="1"/>
          </p:cNvSpPr>
          <p:nvPr>
            <p:ph type="title"/>
          </p:nvPr>
        </p:nvSpPr>
        <p:spPr>
          <a:xfrm>
            <a:off x="3326400" y="2540675"/>
            <a:ext cx="8490300" cy="3677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9" name="Google Shape;89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897403" y="3486153"/>
            <a:ext cx="3371850" cy="33718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8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12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3" name="Google Shape;93;p9"/>
          <p:cNvSpPr/>
          <p:nvPr/>
        </p:nvSpPr>
        <p:spPr>
          <a:xfrm rot="5400000">
            <a:off x="9335426" y="-1852205"/>
            <a:ext cx="644700" cy="4761300"/>
          </a:xfrm>
          <a:prstGeom prst="roundRect">
            <a:avLst>
              <a:gd name="adj" fmla="val 4985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9"/>
          <p:cNvSpPr/>
          <p:nvPr/>
        </p:nvSpPr>
        <p:spPr>
          <a:xfrm rot="10800000" flipH="1">
            <a:off x="11307851" y="2950325"/>
            <a:ext cx="717000" cy="3792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9"/>
          <p:cNvSpPr/>
          <p:nvPr/>
        </p:nvSpPr>
        <p:spPr>
          <a:xfrm flipH="1">
            <a:off x="11296599" y="2038852"/>
            <a:ext cx="731700" cy="731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9"/>
          <p:cNvSpPr/>
          <p:nvPr/>
        </p:nvSpPr>
        <p:spPr>
          <a:xfrm flipH="1">
            <a:off x="1" y="5859595"/>
            <a:ext cx="1917325" cy="1034506"/>
          </a:xfrm>
          <a:custGeom>
            <a:avLst/>
            <a:gdLst/>
            <a:ahLst/>
            <a:cxnLst/>
            <a:rect l="l" t="t" r="r" b="b"/>
            <a:pathLst>
              <a:path w="7374328" h="4926219" extrusionOk="0">
                <a:moveTo>
                  <a:pt x="2125209" y="0"/>
                </a:moveTo>
                <a:lnTo>
                  <a:pt x="7374328" y="15418"/>
                </a:lnTo>
                <a:cubicBezTo>
                  <a:pt x="7368918" y="1652352"/>
                  <a:pt x="7363509" y="3289285"/>
                  <a:pt x="7358099" y="4926219"/>
                </a:cubicBezTo>
                <a:lnTo>
                  <a:pt x="3053" y="4918509"/>
                </a:lnTo>
                <a:lnTo>
                  <a:pt x="0" y="4853128"/>
                </a:lnTo>
                <a:lnTo>
                  <a:pt x="0" y="2298443"/>
                </a:lnTo>
                <a:cubicBezTo>
                  <a:pt x="0" y="1029048"/>
                  <a:pt x="951488" y="0"/>
                  <a:pt x="21252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9"/>
          <p:cNvSpPr/>
          <p:nvPr/>
        </p:nvSpPr>
        <p:spPr>
          <a:xfrm rot="5400000">
            <a:off x="-653628" y="645202"/>
            <a:ext cx="4369289" cy="3078887"/>
          </a:xfrm>
          <a:custGeom>
            <a:avLst/>
            <a:gdLst/>
            <a:ahLst/>
            <a:cxnLst/>
            <a:rect l="l" t="t" r="r" b="b"/>
            <a:pathLst>
              <a:path w="7374328" h="4926219" extrusionOk="0">
                <a:moveTo>
                  <a:pt x="2125209" y="0"/>
                </a:moveTo>
                <a:lnTo>
                  <a:pt x="7374328" y="15418"/>
                </a:lnTo>
                <a:cubicBezTo>
                  <a:pt x="7368918" y="1652352"/>
                  <a:pt x="7363509" y="3289285"/>
                  <a:pt x="7358099" y="4926219"/>
                </a:cubicBezTo>
                <a:lnTo>
                  <a:pt x="3053" y="4918509"/>
                </a:lnTo>
                <a:lnTo>
                  <a:pt x="0" y="4853128"/>
                </a:lnTo>
                <a:lnTo>
                  <a:pt x="0" y="2298443"/>
                </a:lnTo>
                <a:cubicBezTo>
                  <a:pt x="0" y="1029048"/>
                  <a:pt x="951488" y="0"/>
                  <a:pt x="21252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9"/>
          <p:cNvSpPr txBox="1">
            <a:spLocks noGrp="1"/>
          </p:cNvSpPr>
          <p:nvPr>
            <p:ph type="title"/>
          </p:nvPr>
        </p:nvSpPr>
        <p:spPr>
          <a:xfrm>
            <a:off x="2535025" y="1060950"/>
            <a:ext cx="86319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>
            <a:endParaRPr/>
          </a:p>
        </p:txBody>
      </p:sp>
      <p:pic>
        <p:nvPicPr>
          <p:cNvPr id="99" name="Google Shape;99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" y="3"/>
            <a:ext cx="3371850" cy="3371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9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Englebert"/>
              <a:buNone/>
              <a:defRPr sz="3700" b="1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Englebert"/>
              <a:buNone/>
              <a:defRPr sz="3700" b="1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Englebert"/>
              <a:buNone/>
              <a:defRPr sz="3700" b="1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Englebert"/>
              <a:buNone/>
              <a:defRPr sz="3700" b="1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Englebert"/>
              <a:buNone/>
              <a:defRPr sz="3700" b="1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Englebert"/>
              <a:buNone/>
              <a:defRPr sz="3700" b="1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Englebert"/>
              <a:buNone/>
              <a:defRPr sz="3700" b="1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Englebert"/>
              <a:buNone/>
              <a:defRPr sz="3700" b="1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Englebert"/>
              <a:buNone/>
              <a:defRPr sz="3700" b="1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Semi Condensed"/>
              <a:buChar char="●"/>
              <a:defRPr sz="24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rlow Semi Condensed"/>
              <a:buChar char="○"/>
              <a:defRPr sz="19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rlow Semi Condensed"/>
              <a:buChar char="■"/>
              <a:defRPr sz="19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rlow Semi Condensed"/>
              <a:buChar char="●"/>
              <a:defRPr sz="19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rlow Semi Condensed"/>
              <a:buChar char="○"/>
              <a:defRPr sz="19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rlow Semi Condensed"/>
              <a:buChar char="■"/>
              <a:defRPr sz="19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rlow Semi Condensed"/>
              <a:buChar char="●"/>
              <a:defRPr sz="19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rlow Semi Condensed"/>
              <a:buChar char="○"/>
              <a:defRPr sz="19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Barlow Semi Condensed"/>
              <a:buChar char="■"/>
              <a:defRPr sz="19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Ho9QaJ1DyI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zvierata.xyz/zivocichy/rod/sob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pYSPg8Q5zw&amp;t=992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okwidgets.com/play/XEEWNC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hyperlink" Target="https://www.bookwidgets.com/play/HCGB9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5"/>
          <p:cNvSpPr txBox="1">
            <a:spLocks noGrp="1"/>
          </p:cNvSpPr>
          <p:nvPr>
            <p:ph type="ctrTitle"/>
          </p:nvPr>
        </p:nvSpPr>
        <p:spPr>
          <a:xfrm>
            <a:off x="459975" y="3859650"/>
            <a:ext cx="4970700" cy="1549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 dirty="0"/>
              <a:t>Utorak 19.5.2020.</a:t>
            </a:r>
            <a:endParaRPr b="1" dirty="0"/>
          </a:p>
        </p:txBody>
      </p:sp>
      <p:sp>
        <p:nvSpPr>
          <p:cNvPr id="168" name="Google Shape;168;p15"/>
          <p:cNvSpPr txBox="1">
            <a:spLocks noGrp="1"/>
          </p:cNvSpPr>
          <p:nvPr>
            <p:ph type="subTitle" idx="1"/>
          </p:nvPr>
        </p:nvSpPr>
        <p:spPr>
          <a:xfrm>
            <a:off x="459975" y="5356200"/>
            <a:ext cx="4970700" cy="1349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4.a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9"/>
          <p:cNvSpPr txBox="1">
            <a:spLocks noGrp="1"/>
          </p:cNvSpPr>
          <p:nvPr>
            <p:ph type="body" idx="1"/>
          </p:nvPr>
        </p:nvSpPr>
        <p:spPr>
          <a:xfrm>
            <a:off x="1311700" y="2972474"/>
            <a:ext cx="6787271" cy="2387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000" dirty="0"/>
              <a:t>Vrijeme je za…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r-HR" sz="3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000" b="1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ZUMBA DANCE PARTY</a:t>
            </a:r>
            <a:endParaRPr lang="hr-HR" sz="3000" b="1" dirty="0">
              <a:solidFill>
                <a:srgbClr val="C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r-HR" sz="3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000" dirty="0"/>
              <a:t>…</a:t>
            </a:r>
            <a:r>
              <a:rPr lang="hr-HR" sz="3000" dirty="0" err="1"/>
              <a:t>raspleši</a:t>
            </a:r>
            <a:r>
              <a:rPr lang="hr-HR" sz="3000" dirty="0"/>
              <a:t> se i uživaj!</a:t>
            </a:r>
            <a:endParaRPr sz="3000" dirty="0"/>
          </a:p>
        </p:txBody>
      </p:sp>
      <p:sp>
        <p:nvSpPr>
          <p:cNvPr id="195" name="Google Shape;195;p19"/>
          <p:cNvSpPr txBox="1">
            <a:spLocks noGrp="1"/>
          </p:cNvSpPr>
          <p:nvPr>
            <p:ph type="title"/>
          </p:nvPr>
        </p:nvSpPr>
        <p:spPr>
          <a:xfrm>
            <a:off x="1311700" y="1849025"/>
            <a:ext cx="9186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Izvannastavna aktivnost - ples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1"/>
          <p:cNvSpPr txBox="1">
            <a:spLocks noGrp="1"/>
          </p:cNvSpPr>
          <p:nvPr>
            <p:ph type="title"/>
          </p:nvPr>
        </p:nvSpPr>
        <p:spPr>
          <a:xfrm>
            <a:off x="2882375" y="3268602"/>
            <a:ext cx="8631900" cy="162626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6000" dirty="0"/>
              <a:t>Ovo je sve za danas!</a:t>
            </a:r>
            <a:br>
              <a:rPr lang="hr-HR" sz="6000" dirty="0"/>
            </a:br>
            <a:r>
              <a:rPr lang="hr-HR" sz="6000" dirty="0"/>
              <a:t>Odmori se, </a:t>
            </a:r>
            <a:br>
              <a:rPr lang="hr-HR" sz="6000" dirty="0"/>
            </a:br>
            <a:r>
              <a:rPr lang="hr-HR" sz="6000" dirty="0"/>
              <a:t>a ja ti šaljem velik zagrljaj!</a:t>
            </a:r>
            <a:br>
              <a:rPr lang="hr-HR" sz="6000" dirty="0"/>
            </a:br>
            <a:br>
              <a:rPr lang="hr-HR" sz="6000" dirty="0"/>
            </a:br>
            <a:r>
              <a:rPr lang="hr-HR" sz="6000" dirty="0"/>
              <a:t>Učiteljica Dubravka</a:t>
            </a:r>
            <a:endParaRPr sz="6000" dirty="0"/>
          </a:p>
        </p:txBody>
      </p:sp>
      <p:pic>
        <p:nvPicPr>
          <p:cNvPr id="3" name="Slika 2" descr="Slika na kojoj se prikazuje trava, na otvorenom, sisavac, životinja&#10;&#10;Opis je automatski generiran">
            <a:extLst>
              <a:ext uri="{FF2B5EF4-FFF2-40B4-BE49-F238E27FC236}">
                <a16:creationId xmlns:a16="http://schemas.microsoft.com/office/drawing/2014/main" id="{0B665102-9B45-4707-9D9B-272983F0CC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0653" y="433634"/>
            <a:ext cx="3658605" cy="27420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1DD50BEE-6143-4C27-A090-376335B9AB4E}"/>
              </a:ext>
            </a:extLst>
          </p:cNvPr>
          <p:cNvSpPr txBox="1"/>
          <p:nvPr/>
        </p:nvSpPr>
        <p:spPr>
          <a:xfrm>
            <a:off x="1520855" y="6858000"/>
            <a:ext cx="91502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>
                <a:hlinkClick r:id="rId4" tooltip="https://www.zvierata.xyz/zivocichy/rod/sob/"/>
              </a:rPr>
              <a:t>Ta fotografija</a:t>
            </a:r>
            <a:r>
              <a:rPr lang="hr-HR" sz="900"/>
              <a:t> korisnika Nepoznat autor: licenca </a:t>
            </a:r>
            <a:r>
              <a:rPr lang="hr-HR" sz="900">
                <a:hlinkClick r:id="rId5" tooltip="https://creativecommons.org/licenses/by/3.0/"/>
              </a:rPr>
              <a:t>CC BY</a:t>
            </a:r>
            <a:endParaRPr lang="hr-HR" sz="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6"/>
          <p:cNvSpPr txBox="1">
            <a:spLocks noGrp="1"/>
          </p:cNvSpPr>
          <p:nvPr>
            <p:ph type="title"/>
          </p:nvPr>
        </p:nvSpPr>
        <p:spPr>
          <a:xfrm>
            <a:off x="3474249" y="2397967"/>
            <a:ext cx="5595106" cy="1495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6600" dirty="0">
                <a:solidFill>
                  <a:schemeClr val="accent1"/>
                </a:solidFill>
                <a:hlinkClick r:id="rId3"/>
              </a:rPr>
              <a:t>Trening 3</a:t>
            </a:r>
            <a:endParaRPr sz="6600" dirty="0">
              <a:solidFill>
                <a:schemeClr val="accent1"/>
              </a:solidFill>
            </a:endParaRPr>
          </a:p>
        </p:txBody>
      </p:sp>
      <p:sp>
        <p:nvSpPr>
          <p:cNvPr id="174" name="Google Shape;174;p16"/>
          <p:cNvSpPr txBox="1">
            <a:spLocks noGrp="1"/>
          </p:cNvSpPr>
          <p:nvPr>
            <p:ph type="body" idx="1"/>
          </p:nvPr>
        </p:nvSpPr>
        <p:spPr>
          <a:xfrm>
            <a:off x="3474250" y="4180809"/>
            <a:ext cx="6225600" cy="1273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hr-HR" dirty="0"/>
              <a:t>Nakon što smo prošloga tjedna odradili 1. i 2. trening, danas imamo 3. trening koji je malo drugačiji. Oponašat ćeš kretnje životinja i usput se dobro razgibati.</a:t>
            </a:r>
            <a:endParaRPr dirty="0"/>
          </a:p>
        </p:txBody>
      </p:sp>
      <p:sp>
        <p:nvSpPr>
          <p:cNvPr id="175" name="Google Shape;175;p16"/>
          <p:cNvSpPr txBox="1">
            <a:spLocks noGrp="1"/>
          </p:cNvSpPr>
          <p:nvPr>
            <p:ph type="subTitle" idx="2"/>
          </p:nvPr>
        </p:nvSpPr>
        <p:spPr>
          <a:xfrm>
            <a:off x="3474250" y="880700"/>
            <a:ext cx="6225600" cy="97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hr-HR" b="1" dirty="0">
                <a:solidFill>
                  <a:schemeClr val="dk2"/>
                </a:solidFill>
              </a:rPr>
              <a:t>TZK</a:t>
            </a:r>
            <a:endParaRPr b="1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"/>
          <p:cNvSpPr txBox="1">
            <a:spLocks noGrp="1"/>
          </p:cNvSpPr>
          <p:nvPr>
            <p:ph type="body" idx="1"/>
          </p:nvPr>
        </p:nvSpPr>
        <p:spPr>
          <a:xfrm>
            <a:off x="476249" y="2289810"/>
            <a:ext cx="8220300" cy="307529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81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</a:pPr>
            <a:r>
              <a:rPr lang="hr-HR" sz="3000" dirty="0"/>
              <a:t>Ponovit ćeš što si učila/učio o životnim zajednicama šume i travnjaka, tako što ćeš nacrtati travnjak i šumu preko cijele dvije stranice, u bilježnicu iz prirode i društva. </a:t>
            </a:r>
            <a:endParaRPr sz="3000" dirty="0"/>
          </a:p>
        </p:txBody>
      </p:sp>
      <p:sp>
        <p:nvSpPr>
          <p:cNvPr id="184" name="Google Shape;184;p17"/>
          <p:cNvSpPr txBox="1">
            <a:spLocks noGrp="1"/>
          </p:cNvSpPr>
          <p:nvPr>
            <p:ph type="title"/>
          </p:nvPr>
        </p:nvSpPr>
        <p:spPr>
          <a:xfrm>
            <a:off x="1101400" y="1126775"/>
            <a:ext cx="8085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Priroda i društvo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"/>
          <p:cNvSpPr txBox="1">
            <a:spLocks noGrp="1"/>
          </p:cNvSpPr>
          <p:nvPr>
            <p:ph type="body" idx="1"/>
          </p:nvPr>
        </p:nvSpPr>
        <p:spPr>
          <a:xfrm>
            <a:off x="342510" y="1981900"/>
            <a:ext cx="9890061" cy="307529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55245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AutoNum type="arabicPeriod"/>
            </a:pPr>
            <a:r>
              <a:rPr lang="hr-HR" sz="3000" dirty="0"/>
              <a:t>Na jednu stranicu bilježnice iz prirode i društva napiši naslov </a:t>
            </a:r>
          </a:p>
          <a:p>
            <a:pPr marL="381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</a:pPr>
            <a:r>
              <a:rPr lang="hr-HR" sz="3000" b="1" dirty="0"/>
              <a:t>TRAVNJAK </a:t>
            </a:r>
            <a:r>
              <a:rPr lang="hr-HR" sz="3000" dirty="0"/>
              <a:t>i </a:t>
            </a:r>
            <a:r>
              <a:rPr lang="hr-HR" sz="3000" i="1" dirty="0"/>
              <a:t>nacrtaj</a:t>
            </a:r>
            <a:r>
              <a:rPr lang="hr-HR" sz="3000" dirty="0"/>
              <a:t> biljnu i životinjsku zajednicu travnjaka.  Iznad svake životinje i biljke koju nacrtaš </a:t>
            </a:r>
            <a:r>
              <a:rPr lang="hr-HR" sz="3000" i="1" dirty="0"/>
              <a:t>napiši tiskanim slovima </a:t>
            </a:r>
            <a:r>
              <a:rPr lang="hr-HR" sz="3000" dirty="0"/>
              <a:t>njeno ime. Pomoći će ti ilustracije na </a:t>
            </a:r>
          </a:p>
          <a:p>
            <a:pPr marL="381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</a:pPr>
            <a:r>
              <a:rPr lang="hr-HR" sz="3000" dirty="0"/>
              <a:t>84. i 85. stranici udžbenika.</a:t>
            </a:r>
            <a:endParaRPr sz="3000" dirty="0"/>
          </a:p>
        </p:txBody>
      </p:sp>
      <p:sp>
        <p:nvSpPr>
          <p:cNvPr id="184" name="Google Shape;184;p17"/>
          <p:cNvSpPr txBox="1">
            <a:spLocks noGrp="1"/>
          </p:cNvSpPr>
          <p:nvPr>
            <p:ph type="title"/>
          </p:nvPr>
        </p:nvSpPr>
        <p:spPr>
          <a:xfrm>
            <a:off x="1101400" y="1126775"/>
            <a:ext cx="8085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Priroda i društvo</a:t>
            </a:r>
            <a:endParaRPr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E41D8E20-8DD8-4DDB-9350-6F417E618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053" y="4357396"/>
            <a:ext cx="3263031" cy="2313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480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"/>
          <p:cNvSpPr txBox="1">
            <a:spLocks noGrp="1"/>
          </p:cNvSpPr>
          <p:nvPr>
            <p:ph type="body" idx="1"/>
          </p:nvPr>
        </p:nvSpPr>
        <p:spPr>
          <a:xfrm>
            <a:off x="342510" y="1981900"/>
            <a:ext cx="9890061" cy="307529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81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</a:pPr>
            <a:r>
              <a:rPr lang="hr-HR" sz="3000" dirty="0"/>
              <a:t>2.    Na sljedeću stranicu bilježnice iz prirode i društva napiši naslov </a:t>
            </a:r>
            <a:r>
              <a:rPr lang="hr-HR" sz="3000" b="1" dirty="0"/>
              <a:t>ŠUMA </a:t>
            </a:r>
            <a:r>
              <a:rPr lang="hr-HR" sz="3000" dirty="0"/>
              <a:t>i </a:t>
            </a:r>
            <a:r>
              <a:rPr lang="hr-HR" sz="3000" i="1" dirty="0"/>
              <a:t>nacrtaj</a:t>
            </a:r>
            <a:r>
              <a:rPr lang="hr-HR" sz="3000" dirty="0"/>
              <a:t> biljnu i životinjsku zajednicu šume.  Iznad svake životinje i biljke koju nacrtaš </a:t>
            </a:r>
            <a:r>
              <a:rPr lang="hr-HR" sz="3000" i="1" dirty="0"/>
              <a:t>napiši tiskanim slovima </a:t>
            </a:r>
            <a:r>
              <a:rPr lang="hr-HR" sz="3000" dirty="0"/>
              <a:t>njeno ime. Pomoći će ti ilustracije na </a:t>
            </a:r>
          </a:p>
          <a:p>
            <a:pPr marL="381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</a:pPr>
            <a:r>
              <a:rPr lang="hr-HR" sz="3000" dirty="0"/>
              <a:t>88. i 89. stranici udžbenika.</a:t>
            </a:r>
            <a:endParaRPr sz="3000" dirty="0"/>
          </a:p>
        </p:txBody>
      </p:sp>
      <p:sp>
        <p:nvSpPr>
          <p:cNvPr id="184" name="Google Shape;184;p17"/>
          <p:cNvSpPr txBox="1">
            <a:spLocks noGrp="1"/>
          </p:cNvSpPr>
          <p:nvPr>
            <p:ph type="title"/>
          </p:nvPr>
        </p:nvSpPr>
        <p:spPr>
          <a:xfrm>
            <a:off x="1101400" y="1126775"/>
            <a:ext cx="8085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Priroda i društvo</a:t>
            </a:r>
            <a:endParaRPr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00FBEB2-78C1-4130-9CCF-6EE6F3F00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567" y="4244851"/>
            <a:ext cx="3267658" cy="2379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0818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"/>
          <p:cNvSpPr txBox="1">
            <a:spLocks noGrp="1"/>
          </p:cNvSpPr>
          <p:nvPr>
            <p:ph type="body" idx="1"/>
          </p:nvPr>
        </p:nvSpPr>
        <p:spPr>
          <a:xfrm>
            <a:off x="336291" y="2086218"/>
            <a:ext cx="9255579" cy="307529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81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</a:pPr>
            <a:r>
              <a:rPr lang="hr-HR" sz="3000" dirty="0"/>
              <a:t>Neka obje ilustracije budu uredne, obojane drvenim </a:t>
            </a:r>
          </a:p>
          <a:p>
            <a:pPr marL="381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</a:pPr>
            <a:r>
              <a:rPr lang="hr-HR" sz="3000" dirty="0"/>
              <a:t>bojicama i s jasnim nazivima prikazanih biljaka i životinja.</a:t>
            </a:r>
          </a:p>
          <a:p>
            <a:pPr marL="381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</a:pPr>
            <a:r>
              <a:rPr lang="hr-HR" sz="3000" dirty="0"/>
              <a:t>3. Kada dovršiš crteže, na sljedeću stranicu bilježnice </a:t>
            </a:r>
            <a:r>
              <a:rPr lang="hr-HR" sz="3000" b="1" dirty="0"/>
              <a:t>napiši</a:t>
            </a:r>
            <a:r>
              <a:rPr lang="hr-HR" sz="3000" dirty="0"/>
              <a:t> što bismo trebali raditi kako bismo održali travnjake i šume čistima, lijepima i bogatima životinjama i biljkama.</a:t>
            </a:r>
            <a:endParaRPr sz="3000" dirty="0"/>
          </a:p>
        </p:txBody>
      </p:sp>
      <p:sp>
        <p:nvSpPr>
          <p:cNvPr id="184" name="Google Shape;184;p17"/>
          <p:cNvSpPr txBox="1">
            <a:spLocks noGrp="1"/>
          </p:cNvSpPr>
          <p:nvPr>
            <p:ph type="title"/>
          </p:nvPr>
        </p:nvSpPr>
        <p:spPr>
          <a:xfrm>
            <a:off x="1101400" y="1126775"/>
            <a:ext cx="8085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Priroda i društvo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8806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8"/>
          <p:cNvSpPr txBox="1">
            <a:spLocks noGrp="1"/>
          </p:cNvSpPr>
          <p:nvPr>
            <p:ph type="title"/>
          </p:nvPr>
        </p:nvSpPr>
        <p:spPr>
          <a:xfrm>
            <a:off x="3778897" y="1554882"/>
            <a:ext cx="5519005" cy="1628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6000" dirty="0"/>
              <a:t>Hrvatski jezik</a:t>
            </a:r>
            <a:endParaRPr sz="6000" dirty="0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6624214F-E50F-4249-8BA3-39B5BB947210}"/>
              </a:ext>
            </a:extLst>
          </p:cNvPr>
          <p:cNvSpPr txBox="1"/>
          <p:nvPr/>
        </p:nvSpPr>
        <p:spPr>
          <a:xfrm>
            <a:off x="419877" y="2635898"/>
            <a:ext cx="920931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000" dirty="0">
                <a:solidFill>
                  <a:schemeClr val="dk1"/>
                </a:solidFill>
                <a:latin typeface="Barlow Semi Condensed"/>
                <a:sym typeface="Barlow Semi Condensed"/>
              </a:rPr>
              <a:t>Ponovit ćeš vrste riječi i pisanje sastavka. Klikni na poveznicu  i razvrstaj riječi. Fotografiraj rezultat nakon što razvrstaš sve riječi. Iz svake skupine upotrijebi </a:t>
            </a:r>
            <a:r>
              <a:rPr lang="hr-HR" sz="3000" b="1" dirty="0">
                <a:solidFill>
                  <a:schemeClr val="dk1"/>
                </a:solidFill>
                <a:latin typeface="Barlow Semi Condensed"/>
                <a:sym typeface="Barlow Semi Condensed"/>
              </a:rPr>
              <a:t>SVE</a:t>
            </a:r>
            <a:r>
              <a:rPr lang="hr-HR" sz="3000" dirty="0">
                <a:solidFill>
                  <a:schemeClr val="dk1"/>
                </a:solidFill>
                <a:latin typeface="Barlow Semi Condensed"/>
                <a:sym typeface="Barlow Semi Condensed"/>
              </a:rPr>
              <a:t> riječi, a </a:t>
            </a:r>
            <a:r>
              <a:rPr lang="hr-HR" sz="3000" b="1" dirty="0">
                <a:solidFill>
                  <a:schemeClr val="dk1"/>
                </a:solidFill>
                <a:latin typeface="Barlow Semi Condensed"/>
                <a:sym typeface="Barlow Semi Condensed"/>
              </a:rPr>
              <a:t>ne</a:t>
            </a:r>
            <a:r>
              <a:rPr lang="hr-HR" sz="3000" dirty="0">
                <a:solidFill>
                  <a:schemeClr val="dk1"/>
                </a:solidFill>
                <a:latin typeface="Barlow Semi Condensed"/>
                <a:sym typeface="Barlow Semi Condensed"/>
              </a:rPr>
              <a:t> samo 5 kako je napisano i napiši proljetni sastavak. </a:t>
            </a:r>
          </a:p>
          <a:p>
            <a:r>
              <a:rPr lang="hr-HR" sz="3000" dirty="0">
                <a:solidFill>
                  <a:schemeClr val="dk1"/>
                </a:solidFill>
                <a:latin typeface="Barlow Semi Condensed"/>
                <a:sym typeface="Barlow Semi Condensed"/>
              </a:rPr>
              <a:t>Kao i uvijek do sada, koristi maštu, mnoštvo pridjeva i usporedbi, te pripazi na uvod, središnji dio i završetak.</a:t>
            </a:r>
          </a:p>
          <a:p>
            <a:endParaRPr lang="hr-HR" sz="3000" dirty="0">
              <a:solidFill>
                <a:srgbClr val="C00000"/>
              </a:solidFill>
              <a:latin typeface="Barlow Semi Condensed"/>
              <a:sym typeface="Barlow Semi Condensed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hr-HR" sz="3000" b="1" dirty="0">
                <a:solidFill>
                  <a:srgbClr val="C00000"/>
                </a:solidFill>
                <a:latin typeface="Barlow Semi Condensed"/>
                <a:sym typeface="Barlow Semi Condense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VRSTE RIJEČI I PROLJETNI SASTAVAK</a:t>
            </a:r>
            <a:endParaRPr lang="hr-HR" sz="3000" b="1" dirty="0">
              <a:solidFill>
                <a:srgbClr val="C00000"/>
              </a:solidFill>
              <a:latin typeface="Barlow Semi Condensed"/>
              <a:sym typeface="Barlow Semi Condensed"/>
            </a:endParaRPr>
          </a:p>
          <a:p>
            <a:r>
              <a:rPr lang="hr-HR" sz="3000" dirty="0">
                <a:solidFill>
                  <a:schemeClr val="dk1"/>
                </a:solidFill>
                <a:latin typeface="Barlow Semi Condensed"/>
                <a:sym typeface="Barlow Semi Condensed"/>
                <a:hlinkClick r:id="rId3"/>
              </a:rPr>
              <a:t>VRSTE RIJEČI</a:t>
            </a:r>
            <a:endParaRPr lang="hr-HR" sz="3000" dirty="0">
              <a:solidFill>
                <a:schemeClr val="dk1"/>
              </a:solidFill>
              <a:latin typeface="Barlow Semi Condensed"/>
              <a:sym typeface="Barlow Semi Condensed"/>
            </a:endParaRPr>
          </a:p>
          <a:p>
            <a:endParaRPr lang="hr-H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0"/>
          <p:cNvSpPr txBox="1">
            <a:spLocks noGrp="1"/>
          </p:cNvSpPr>
          <p:nvPr>
            <p:ph type="title"/>
          </p:nvPr>
        </p:nvSpPr>
        <p:spPr>
          <a:xfrm>
            <a:off x="2953176" y="3004458"/>
            <a:ext cx="9238824" cy="297995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hr-HR" sz="3200" dirty="0"/>
            </a:br>
            <a:r>
              <a:rPr lang="hr-HR" sz="3200" dirty="0"/>
              <a:t>HJ – Luka, prisjeti se sastavljanja rečenica od zadanih riječi i pisanja rečeničnih znakova na kraju rečenice. Rečenice piši u bilježnicu. </a:t>
            </a:r>
            <a:br>
              <a:rPr lang="hr-HR" sz="3200" dirty="0"/>
            </a:br>
            <a:br>
              <a:rPr lang="hr-HR" sz="3200" dirty="0"/>
            </a:br>
            <a:r>
              <a:rPr lang="hr-HR" sz="3200" dirty="0"/>
              <a:t>                           </a:t>
            </a:r>
            <a:r>
              <a:rPr lang="hr-HR" sz="3200" dirty="0">
                <a:solidFill>
                  <a:srgbClr val="C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VJEŽBA – SLOŽI REČENICE</a:t>
            </a:r>
            <a:br>
              <a:rPr lang="hr-HR" sz="3200" dirty="0">
                <a:solidFill>
                  <a:srgbClr val="C00000"/>
                </a:solidFill>
              </a:rPr>
            </a:br>
            <a:endParaRPr sz="3200" dirty="0">
              <a:solidFill>
                <a:srgbClr val="C00000"/>
              </a:solidFill>
            </a:endParaRP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1747ED0B-C008-42EB-B0A3-C35A6AB494BC}"/>
              </a:ext>
            </a:extLst>
          </p:cNvPr>
          <p:cNvSpPr txBox="1"/>
          <p:nvPr/>
        </p:nvSpPr>
        <p:spPr>
          <a:xfrm>
            <a:off x="2953176" y="1927850"/>
            <a:ext cx="858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800" b="1" dirty="0">
                <a:solidFill>
                  <a:schemeClr val="bg1"/>
                </a:solidFill>
                <a:latin typeface="Englebert"/>
                <a:sym typeface="Englebert"/>
              </a:rPr>
              <a:t>Hrvatski jezik - prilagodba</a:t>
            </a:r>
          </a:p>
        </p:txBody>
      </p:sp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0"/>
          <p:cNvSpPr txBox="1">
            <a:spLocks noGrp="1"/>
          </p:cNvSpPr>
          <p:nvPr>
            <p:ph type="title"/>
          </p:nvPr>
        </p:nvSpPr>
        <p:spPr>
          <a:xfrm>
            <a:off x="2953176" y="3429000"/>
            <a:ext cx="9238824" cy="297995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hr-HR" sz="3200" dirty="0"/>
            </a:br>
            <a:r>
              <a:rPr lang="hr-HR" sz="3200" dirty="0"/>
              <a:t>PID – Luka, pogledaj u udžbeniku iz prirode i društva Pogled u svijet 4, stranice 84., 85., 88. i 89. </a:t>
            </a:r>
            <a:br>
              <a:rPr lang="hr-HR" sz="3200" dirty="0"/>
            </a:br>
            <a:r>
              <a:rPr lang="hr-HR" sz="3200" dirty="0"/>
              <a:t>U bilježnicu iz prirode i društva napiši naslov TRAVNJAK i nacrtaj nekoliko životinja i biljaka travnjaka. </a:t>
            </a:r>
            <a:br>
              <a:rPr lang="hr-HR" sz="3200" dirty="0"/>
            </a:br>
            <a:r>
              <a:rPr lang="hr-HR" sz="3200" dirty="0"/>
              <a:t>Nakon toga u bilježnicu napiši naslov ŠUMA i nacrtaj nekoliko biljaka i životinja šume. </a:t>
            </a:r>
            <a:br>
              <a:rPr lang="hr-HR" sz="3200" dirty="0"/>
            </a:br>
            <a:br>
              <a:rPr lang="hr-HR" sz="3200" dirty="0"/>
            </a:br>
            <a:r>
              <a:rPr lang="hr-HR" sz="3200" dirty="0"/>
              <a:t>    </a:t>
            </a:r>
            <a:br>
              <a:rPr lang="hr-HR" sz="3200" dirty="0">
                <a:solidFill>
                  <a:srgbClr val="C00000"/>
                </a:solidFill>
              </a:rPr>
            </a:br>
            <a:endParaRPr sz="3200" dirty="0">
              <a:solidFill>
                <a:srgbClr val="C00000"/>
              </a:solidFill>
            </a:endParaRP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1747ED0B-C008-42EB-B0A3-C35A6AB494BC}"/>
              </a:ext>
            </a:extLst>
          </p:cNvPr>
          <p:cNvSpPr txBox="1"/>
          <p:nvPr/>
        </p:nvSpPr>
        <p:spPr>
          <a:xfrm>
            <a:off x="2953176" y="1927850"/>
            <a:ext cx="858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800" b="1" dirty="0">
                <a:solidFill>
                  <a:schemeClr val="bg1"/>
                </a:solidFill>
                <a:latin typeface="Englebert"/>
                <a:sym typeface="Englebert"/>
              </a:rPr>
              <a:t>Priroda i društvo - prilagodba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C8C3282-1D79-4734-BFC3-D15EC933E3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232" y="1052259"/>
            <a:ext cx="2761861" cy="19585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E1CB665-7B15-4258-B645-B1519FC500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8742" y="69911"/>
            <a:ext cx="2577192" cy="18766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194083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Heikes · SlidesMania">
  <a:themeElements>
    <a:clrScheme name="Simple Light">
      <a:dk1>
        <a:srgbClr val="000000"/>
      </a:dk1>
      <a:lt1>
        <a:srgbClr val="FFFFFF"/>
      </a:lt1>
      <a:dk2>
        <a:srgbClr val="171717"/>
      </a:dk2>
      <a:lt2>
        <a:srgbClr val="434343"/>
      </a:lt2>
      <a:accent1>
        <a:srgbClr val="E15483"/>
      </a:accent1>
      <a:accent2>
        <a:srgbClr val="79E6EE"/>
      </a:accent2>
      <a:accent3>
        <a:srgbClr val="6A6EE9"/>
      </a:accent3>
      <a:accent4>
        <a:srgbClr val="B6D018"/>
      </a:accent4>
      <a:accent5>
        <a:srgbClr val="171717"/>
      </a:accent5>
      <a:accent6>
        <a:srgbClr val="171717"/>
      </a:accent6>
      <a:hlink>
        <a:srgbClr val="B6D01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171717"/>
    </a:dk2>
    <a:lt2>
      <a:srgbClr val="434343"/>
    </a:lt2>
    <a:accent1>
      <a:srgbClr val="E15483"/>
    </a:accent1>
    <a:accent2>
      <a:srgbClr val="79E6EE"/>
    </a:accent2>
    <a:accent3>
      <a:srgbClr val="6A6EE9"/>
    </a:accent3>
    <a:accent4>
      <a:srgbClr val="B6D018"/>
    </a:accent4>
    <a:accent5>
      <a:srgbClr val="171717"/>
    </a:accent5>
    <a:accent6>
      <a:srgbClr val="171717"/>
    </a:accent6>
    <a:hlink>
      <a:srgbClr val="B6D018"/>
    </a:hlink>
    <a:folHlink>
      <a:srgbClr val="0097A7"/>
    </a:folHlink>
  </a:clrScheme>
</a:themeOverride>
</file>

<file path=ppt/theme/themeOverride2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171717"/>
    </a:dk2>
    <a:lt2>
      <a:srgbClr val="434343"/>
    </a:lt2>
    <a:accent1>
      <a:srgbClr val="E15483"/>
    </a:accent1>
    <a:accent2>
      <a:srgbClr val="79E6EE"/>
    </a:accent2>
    <a:accent3>
      <a:srgbClr val="6A6EE9"/>
    </a:accent3>
    <a:accent4>
      <a:srgbClr val="B6D018"/>
    </a:accent4>
    <a:accent5>
      <a:srgbClr val="171717"/>
    </a:accent5>
    <a:accent6>
      <a:srgbClr val="171717"/>
    </a:accent6>
    <a:hlink>
      <a:srgbClr val="B6D018"/>
    </a:hlink>
    <a:folHlink>
      <a:srgbClr val="0097A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</TotalTime>
  <Words>457</Words>
  <Application>Microsoft Office PowerPoint</Application>
  <PresentationFormat>Široki zaslon</PresentationFormat>
  <Paragraphs>36</Paragraphs>
  <Slides>11</Slides>
  <Notes>11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7" baseType="lpstr">
      <vt:lpstr>Englebert</vt:lpstr>
      <vt:lpstr>Calibri</vt:lpstr>
      <vt:lpstr>Barlow Semi Condensed</vt:lpstr>
      <vt:lpstr>Barlow Condensed</vt:lpstr>
      <vt:lpstr>Arial</vt:lpstr>
      <vt:lpstr>Heikes · SlidesMania</vt:lpstr>
      <vt:lpstr>Utorak 19.5.2020.</vt:lpstr>
      <vt:lpstr>Trening 3</vt:lpstr>
      <vt:lpstr>Priroda i društvo</vt:lpstr>
      <vt:lpstr>Priroda i društvo</vt:lpstr>
      <vt:lpstr>Priroda i društvo</vt:lpstr>
      <vt:lpstr>Priroda i društvo</vt:lpstr>
      <vt:lpstr>Hrvatski jezik</vt:lpstr>
      <vt:lpstr> HJ – Luka, prisjeti se sastavljanja rečenica od zadanih riječi i pisanja rečeničnih znakova na kraju rečenice. Rečenice piši u bilježnicu.                              VJEŽBA – SLOŽI REČENICE </vt:lpstr>
      <vt:lpstr> PID – Luka, pogledaj u udžbeniku iz prirode i društva Pogled u svijet 4, stranice 84., 85., 88. i 89.  U bilježnicu iz prirode i društva napiši naslov TRAVNJAK i nacrtaj nekoliko životinja i biljaka travnjaka.  Nakon toga u bilježnicu napiši naslov ŠUMA i nacrtaj nekoliko biljaka i životinja šume.        </vt:lpstr>
      <vt:lpstr>Izvannastavna aktivnost - ples</vt:lpstr>
      <vt:lpstr>Ovo je sve za danas! Odmori se,  a ja ti šaljem velik zagrljaj!  Učiteljica Dubravka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Utorak 19.5.2020.</dc:title>
  <dc:creator>Dubravka Kosier Čakarun</dc:creator>
  <cp:lastModifiedBy>Dubravka Kosier Čakarun</cp:lastModifiedBy>
  <cp:revision>10</cp:revision>
  <dcterms:modified xsi:type="dcterms:W3CDTF">2020-05-18T20:45:22Z</dcterms:modified>
</cp:coreProperties>
</file>