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93F84-F0BD-4271-B2A8-E27FF606E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C429B9-F476-438F-A831-D8B5FC196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87417D-176D-4432-B65C-83D7F69E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49FA0B-5E94-400F-A3DB-1EDFFA3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F57C2A-E215-4924-BAD1-74AA4860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77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6C96D3-B580-44DA-BEC9-C86F229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E26F6F-65AB-4DC9-968D-AAA012D20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61D765-56E3-4330-86DA-E33D3ABF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986FFA-9C78-494C-9604-EB94093E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9EBB22-6B36-4CE4-973C-480233F5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75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51846AB-50A0-44F7-9FA6-4DCC9A4E5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BE5310-7031-492F-9A5D-2087EC6CC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C2018D-2B62-4AB0-8E29-697792F3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C3A77D-C6F5-4E39-9D99-5FBA2F4B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151799-E581-4265-9B95-898DF644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6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B2888-C28C-4823-BEB2-850B68B2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E9CDF3-BF22-42C0-9B69-6658E712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BB04E3-0E82-4546-9E2B-E4D9E528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FC798E-8A1A-4CF6-8900-AB5F208F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0B46AF-1561-419B-ABF2-B3180688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1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8408-D7E5-44A0-B8C9-6020A251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187C40-9CC4-4E05-AED1-7607987F3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EF9BE1-2F86-46BC-A43B-B9948917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A0DE43-EC95-45C6-B0F0-FFF2DFB1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0A4FC7-6DCC-4B02-9BF6-9B888721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6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27377-9582-41CF-8A8B-D204304F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2FF4AA-3B21-464E-9D37-0027E8092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AF6B623-8D85-40E1-9DB0-496605457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9789B3-496E-44C5-A240-459DCA93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8B0E2B-A551-41E4-884A-F0ABD517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FDD7F9-C57D-4294-96B2-82EFEF3E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7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0B0EA-DF75-4489-B28E-5ADED61D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2CA322-F666-4CC8-BAF4-5D9CB59E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4C0FA1-6A9F-471E-8E0A-8A3FA08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A7BD7E2-00A1-4ACA-A004-DC31E7C49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CCE479-BBB4-4BE3-A547-E2F0DD616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800BD6A-072F-4206-94D7-69053EFF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E04065-1B31-438E-9215-01B541E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B07DD3-4EC2-48F4-BF0B-245D4143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68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607FC-2538-4B9B-8809-85106F57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53C8CB8-7FC0-4757-B53B-F5A2E505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51450D0-5890-4416-99C8-FD44CFED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4DB288-CCE8-43F3-BA44-97437B13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2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561EC64-EAE8-4E0D-966C-4A056830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6878E6-1EFF-4DF7-8133-1D92ECB6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420CD42-AF73-4AFB-895F-96DFAA2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7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799E8-139D-4952-94D2-AF096082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FFC65E-14F8-4395-8A70-9476BFCC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40E7E73-0804-4C92-BE7F-765CA0E1E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EA28EC-74B2-4BD1-A4D6-0EBAD26C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59B6A0-1A27-49E0-AC72-6AA8D579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B7A4AE-BB2D-4CAF-BDDD-6055CF20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8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86CBB5-51E8-4E55-89FD-975E36CA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4AC8072-4E87-448D-9B8D-27A323841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CC28844-DAF1-4452-8E2B-5003365E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EDB6D7D-E95A-4861-B2A5-9DB86BAF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5540AA9-8742-44B3-9157-6039EC9C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B0A2D2-3F42-46D7-B673-8752CAEC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7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B463E2-BFC7-429C-8852-498C874F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A20783-2D55-46B7-BB51-25157EC1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FE6B7C-DC4E-4753-B206-12837EDF7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8CB5-23FB-442F-9F80-4E4C42F322C0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8F5F4F-2295-424B-84FE-FCF9B2139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FCFD15-F848-4D38-BC89-185B54ECF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955B-92F7-4A42-9F93-1C9C22F993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95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636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os-gviteza-zg.skole.hr/upload/os-gviteza-zg/images/static3/918/File/Masta%20i%20svasta%202020%20PREVIEW%20preslagivanj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Zagreb" TargetMode="External"/><Relationship Id="rId3" Type="http://schemas.openxmlformats.org/officeDocument/2006/relationships/hyperlink" Target="https://hr.wikipedia.org/wiki/15._velja%C4%8De" TargetMode="External"/><Relationship Id="rId7" Type="http://schemas.openxmlformats.org/officeDocument/2006/relationships/hyperlink" Target="https://hr.wikipedia.org/wiki/1966.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r.wikipedia.org/wiki/23._studenoga" TargetMode="External"/><Relationship Id="rId5" Type="http://schemas.openxmlformats.org/officeDocument/2006/relationships/hyperlink" Target="https://hr.wikipedia.org/wiki/Kosovac" TargetMode="External"/><Relationship Id="rId4" Type="http://schemas.openxmlformats.org/officeDocument/2006/relationships/hyperlink" Target="https://hr.wikipedia.org/wiki/1911." TargetMode="External"/><Relationship Id="rId9" Type="http://schemas.openxmlformats.org/officeDocument/2006/relationships/hyperlink" Target="https://hr.wikipedia.org/wiki/Pjesni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Golinc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hrs6v_7Pk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bjekt&#10;&#10;Opis je automatski generiran">
            <a:extLst>
              <a:ext uri="{FF2B5EF4-FFF2-40B4-BE49-F238E27FC236}">
                <a16:creationId xmlns:a16="http://schemas.microsoft.com/office/drawing/2014/main" id="{2AC6B365-C902-40A7-966D-75D35FAD9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95" t="9091" r="2587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A211D2-56EA-46B6-9E3C-7DA61F91B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/>
              <a:t>15.5.2020.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72D9D2-B415-4337-9505-8BE8458CD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/>
              <a:t>4.b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94EAF-1C84-417F-889A-1D8DC71D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hr-HR" sz="360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57378A-BD66-4B8A-9305-1237D2FE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r>
              <a:rPr lang="hr-HR" sz="1800" dirty="0"/>
              <a:t>Prolistaj novi broj časopisa </a:t>
            </a:r>
            <a:r>
              <a:rPr lang="hr-HR" sz="1800" dirty="0">
                <a:hlinkClick r:id="rId2"/>
              </a:rPr>
              <a:t>MAŠTA I SVAŠTA</a:t>
            </a:r>
            <a:r>
              <a:rPr lang="hr-HR" sz="1800" dirty="0"/>
              <a:t>.</a:t>
            </a:r>
          </a:p>
          <a:p>
            <a:r>
              <a:rPr lang="hr-HR" sz="1800" dirty="0"/>
              <a:t>Napiši u bilježnicu svoju kritiku, tj. osvrt na časopis: što ti se sviđa ili ne sviđa, koji ti je članak zanimljiv i zašto, što bi ubacio/ubacila još ili izbacio/izbacila da časopis bude zanimljiviji…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809216-B6A1-4C73-A8FF-ECC8078D3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" b="3149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555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FB74B-07AC-4F2F-B415-F57D2396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FFC431-9B5F-41BD-9059-C4F502667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4" y="2001078"/>
            <a:ext cx="11601421" cy="4541010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Prisjeti se gdje se u okolici tvoga mjesta nalaze travnjaci, a gdje šume. Potraži ih na planu grada i/ili zemljovidu svoga zavičaja. Imenuj jednu šumu ili livadu u svome mjestu ili pokraj njega. </a:t>
            </a:r>
          </a:p>
          <a:p>
            <a:r>
              <a:rPr lang="hr-HR" dirty="0"/>
              <a:t>Radi u bilježnici. S pomoću </a:t>
            </a:r>
            <a:r>
              <a:rPr lang="hr-HR" dirty="0" err="1"/>
              <a:t>Vennova</a:t>
            </a:r>
            <a:r>
              <a:rPr lang="hr-HR" dirty="0"/>
              <a:t> dijagrama usporedi travnjak i šumu. U dijagram na odgovarajuće mjesto upiši riječi: životna zajednica,  stablo, trave, vuk, malina, djetelina. U dijagram dodaj i pojmove kojih se sama/sam sjetiš. </a:t>
            </a:r>
          </a:p>
          <a:p>
            <a:pPr marL="0" indent="0">
              <a:buNone/>
            </a:pPr>
            <a:r>
              <a:rPr lang="hr-HR" dirty="0"/>
              <a:t>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</a:t>
            </a:r>
            <a:r>
              <a:rPr lang="pt-BR" dirty="0"/>
              <a:t>travnjak                                        šuma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hr-HR" dirty="0"/>
              <a:t>									Riješi radnu bilježnicu str. 117.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</a:t>
            </a:r>
            <a:r>
              <a:rPr lang="hr-HR" dirty="0"/>
              <a:t>         </a:t>
            </a:r>
            <a:r>
              <a:rPr lang="pt-BR" dirty="0"/>
              <a:t>različito      isto       različito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C7AE6E0-6BCE-4EE6-AC81-A4B52F79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8925" y="40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38755E-D5B2-4A40-B9EA-3E4D32F8F418}"/>
              </a:ext>
            </a:extLst>
          </p:cNvPr>
          <p:cNvGrpSpPr>
            <a:grpSpLocks/>
          </p:cNvGrpSpPr>
          <p:nvPr/>
        </p:nvGrpSpPr>
        <p:grpSpPr bwMode="auto">
          <a:xfrm>
            <a:off x="2160563" y="3813175"/>
            <a:ext cx="3568700" cy="2222500"/>
            <a:chOff x="1700" y="3740"/>
            <a:chExt cx="5620" cy="3500"/>
          </a:xfrm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58F2477-BED2-425D-9620-5060815A2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740"/>
              <a:ext cx="3800" cy="33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508172F-8FCE-4FAD-9991-1102A641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880"/>
              <a:ext cx="3800" cy="33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810A0C3D-4579-4CDC-8D54-986085E8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8925" y="86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D2164-85BE-4B72-8FEC-2365BCEF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6D1876-4997-4D85-91D7-86EDAA8F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hr-HR" sz="2400" dirty="0"/>
              <a:t>Danas je Dan škole. </a:t>
            </a:r>
          </a:p>
          <a:p>
            <a:r>
              <a:rPr lang="hr-HR" sz="2400" dirty="0"/>
              <a:t>Da smo u školi vjerojatno bismo imali neki zanimljiv program. Ovako ćemo se do 12 h, kad će biti premijera spota za Himnu škole, malo pozabaviti likom i djelom Grigora Viteza.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33D6DE-9087-46EA-8CDD-EDAB306D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" r="1034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9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3CC366B-8BAF-463F-BB6C-EAC55A4D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300505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GRIGOR VITEZ   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F906B7F6-64C3-46EF-8D2D-C8855FEB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344" y="1580665"/>
            <a:ext cx="10506456" cy="53035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 err="1"/>
              <a:t>pjesnik</a:t>
            </a:r>
            <a:endParaRPr lang="en-US" sz="2000" dirty="0"/>
          </a:p>
        </p:txBody>
      </p:sp>
      <p:pic>
        <p:nvPicPr>
          <p:cNvPr id="7" name="Rezervirano mjesto slike 6">
            <a:extLst>
              <a:ext uri="{FF2B5EF4-FFF2-40B4-BE49-F238E27FC236}">
                <a16:creationId xmlns:a16="http://schemas.microsoft.com/office/drawing/2014/main" id="{DD0C354D-E313-4F2F-9638-81F5D79768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396" r="-1" b="9396"/>
          <a:stretch/>
        </p:blipFill>
        <p:spPr>
          <a:xfrm>
            <a:off x="1346194" y="2264230"/>
            <a:ext cx="3521157" cy="4008552"/>
          </a:xfrm>
          <a:prstGeom prst="rect">
            <a:avLst/>
          </a:prstGeom>
        </p:spPr>
      </p:pic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271951F5-C0BE-4ADE-9931-D406A7CEE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16154"/>
              </p:ext>
            </p:extLst>
          </p:nvPr>
        </p:nvGraphicFramePr>
        <p:xfrm>
          <a:off x="6244617" y="2568308"/>
          <a:ext cx="5681220" cy="3400397"/>
        </p:xfrm>
        <a:graphic>
          <a:graphicData uri="http://schemas.openxmlformats.org/drawingml/2006/table">
            <a:tbl>
              <a:tblPr/>
              <a:tblGrid>
                <a:gridCol w="1759860">
                  <a:extLst>
                    <a:ext uri="{9D8B030D-6E8A-4147-A177-3AD203B41FA5}">
                      <a16:colId xmlns:a16="http://schemas.microsoft.com/office/drawing/2014/main" val="2183757081"/>
                    </a:ext>
                  </a:extLst>
                </a:gridCol>
                <a:gridCol w="3921360">
                  <a:extLst>
                    <a:ext uri="{9D8B030D-6E8A-4147-A177-3AD203B41FA5}">
                      <a16:colId xmlns:a16="http://schemas.microsoft.com/office/drawing/2014/main" val="2590093125"/>
                    </a:ext>
                  </a:extLst>
                </a:gridCol>
              </a:tblGrid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Puno ime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Grigorije Vitez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7781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Rođenje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3" tooltip="15. veljače"/>
                        </a:rPr>
                        <a:t>15. veljače</a:t>
                      </a:r>
                      <a:r>
                        <a:rPr lang="hr-HR" sz="2200">
                          <a:effectLst/>
                        </a:rPr>
                        <a:t> </a:t>
                      </a:r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4" tooltip="1911."/>
                        </a:rPr>
                        <a:t>1911.</a:t>
                      </a:r>
                      <a:r>
                        <a:rPr lang="hr-HR" sz="2200">
                          <a:effectLst/>
                        </a:rPr>
                        <a:t>, </a:t>
                      </a:r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5" tooltip="Kosovac"/>
                        </a:rPr>
                        <a:t>Kosovac</a:t>
                      </a:r>
                      <a:endParaRPr lang="hr-HR" sz="2200">
                        <a:effectLst/>
                      </a:endParaRP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87425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Smrt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6" tooltip="23. studenoga"/>
                        </a:rPr>
                        <a:t>23. studenoga</a:t>
                      </a:r>
                      <a:r>
                        <a:rPr lang="hr-HR" sz="2200">
                          <a:effectLst/>
                        </a:rPr>
                        <a:t> </a:t>
                      </a:r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7" tooltip="1966."/>
                        </a:rPr>
                        <a:t>1966.</a:t>
                      </a:r>
                      <a:r>
                        <a:rPr lang="hr-HR" sz="2200">
                          <a:effectLst/>
                        </a:rPr>
                        <a:t>, </a:t>
                      </a:r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8" tooltip="Zagreb"/>
                        </a:rPr>
                        <a:t>Zagreb</a:t>
                      </a:r>
                      <a:endParaRPr lang="hr-HR" sz="2200">
                        <a:effectLst/>
                      </a:endParaRP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8237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Zanimanje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 u="none" strike="noStrike">
                          <a:solidFill>
                            <a:srgbClr val="0B0080"/>
                          </a:solidFill>
                          <a:effectLst/>
                          <a:hlinkClick r:id="rId9" tooltip="Pjesnik"/>
                        </a:rPr>
                        <a:t>pjesnik</a:t>
                      </a:r>
                      <a:endParaRPr lang="hr-HR" sz="2200">
                        <a:effectLst/>
                      </a:endParaRP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46464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Teme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dječje pjesništvo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29601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Supruga(e)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Elizabeta Perlik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5609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fontAlgn="t"/>
                      <a:r>
                        <a:rPr lang="hr-HR" sz="2200">
                          <a:effectLst/>
                        </a:rPr>
                        <a:t>Djeca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200" dirty="0">
                          <a:effectLst/>
                        </a:rPr>
                        <a:t>Olga Vitez Babić</a:t>
                      </a:r>
                    </a:p>
                  </a:txBody>
                  <a:tcPr marL="110375" marR="110375" marT="55187" marB="551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62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3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935C0B0-1A0E-4838-B435-B55295B5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 b="1" dirty="0"/>
              <a:t>Podrijetlo</a:t>
            </a:r>
            <a:br>
              <a:rPr lang="hr-HR" sz="4000" b="1" dirty="0"/>
            </a:br>
            <a:endParaRPr lang="hr-HR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76CC2E-B83C-4594-B151-2813A7CFC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Grigor Vitez rodio se 15. veljače 1911. godine pod imenom </a:t>
            </a:r>
            <a:r>
              <a:rPr lang="hr-HR" sz="2000" dirty="0" err="1"/>
              <a:t>Grigorije</a:t>
            </a:r>
            <a:r>
              <a:rPr lang="hr-HR" sz="2000" dirty="0"/>
              <a:t> u obitelji srpskoga podrijetla, kao dijete Ane i Teodora Viteza.  </a:t>
            </a:r>
          </a:p>
          <a:p>
            <a:r>
              <a:rPr lang="hr-HR" sz="2000" dirty="0"/>
              <a:t>Majka Grigora Viteza prezivala se Milosavljević, a njezini su preci došli u Slavoniju iz Bosne krajem 17. stoljeća. </a:t>
            </a:r>
          </a:p>
          <a:p>
            <a:r>
              <a:rPr lang="hr-HR" sz="2000" dirty="0"/>
              <a:t>S očeve strane preci su došli iz sjeverne Dalmacije, iz Ravnih kotara ili Bukovice, a nosili su prezime Alavanja. </a:t>
            </a:r>
          </a:p>
          <a:p>
            <a:r>
              <a:rPr lang="hr-HR" sz="2000" dirty="0"/>
              <a:t>Jedan od Alavanja koji je došao u </a:t>
            </a:r>
            <a:r>
              <a:rPr lang="hr-HR" sz="2000" dirty="0" err="1"/>
              <a:t>okučanski</a:t>
            </a:r>
            <a:r>
              <a:rPr lang="hr-HR" sz="2000" dirty="0"/>
              <a:t> kraj od Marije Terezije dobio je počasni naslov viteza, i to je kasnije uzeto kao prezime.</a:t>
            </a:r>
          </a:p>
        </p:txBody>
      </p:sp>
    </p:spTree>
    <p:extLst>
      <p:ext uri="{BB962C8B-B14F-4D97-AF65-F5344CB8AC3E}">
        <p14:creationId xmlns:p14="http://schemas.microsoft.com/office/powerpoint/2010/main" val="15954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90E34F-1E4C-4915-B2BC-F6C8695B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 b="1" dirty="0"/>
              <a:t>Djetinjstvo, obrazovanje i posao učitelja</a:t>
            </a:r>
            <a:br>
              <a:rPr lang="pt-BR" sz="4000" b="1" dirty="0"/>
            </a:br>
            <a:endParaRPr lang="hr-H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D9A2D9-FC65-4D66-A660-EAEAF8AF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Odrastao je u tipičnom slavonskom multietničkom selu. Njegova obitelj bila je mnogočlana i bavili su se zemljoradnjom. Imao je dva starija brata (Joco i Savo) i jednog mlađeg (Pero). Bez oca je ostao kao </a:t>
            </a:r>
            <a:r>
              <a:rPr lang="hr-HR" sz="2000" dirty="0" err="1"/>
              <a:t>predškolarac</a:t>
            </a:r>
            <a:r>
              <a:rPr lang="hr-HR" sz="2000" dirty="0"/>
              <a:t>, pred početak Prvog svjetskog rata.</a:t>
            </a:r>
          </a:p>
          <a:p>
            <a:r>
              <a:rPr lang="hr-HR" sz="2000" dirty="0"/>
              <a:t> Osnovnu školu završio je u Okučanima, a gimnaziju u Novoj Gradiški. Prve dvije pjesme napisao je kao maturant. Krajem 20-ih godina 20. stoljeća, upisao je učiteljsku školu u Pakracu, nakon koje je stekao zvanje učitelja. </a:t>
            </a:r>
          </a:p>
          <a:p>
            <a:r>
              <a:rPr lang="hr-HR" sz="2000" dirty="0"/>
              <a:t>Prvo radno mjesto kao učitelj imao je u selu Slobodna Vlast pokraj Đakova, nakon čega dobiva premještaj u </a:t>
            </a:r>
            <a:r>
              <a:rPr lang="hr-HR" sz="2000" dirty="0" err="1"/>
              <a:t>Voćin</a:t>
            </a:r>
            <a:r>
              <a:rPr lang="hr-HR" sz="2000" dirty="0"/>
              <a:t>, gdje upoznaje svoju suprugu Elizabetu </a:t>
            </a:r>
            <a:r>
              <a:rPr lang="hr-HR" sz="2000" dirty="0" err="1"/>
              <a:t>Perlik</a:t>
            </a:r>
            <a:r>
              <a:rPr lang="hr-HR" sz="2000" dirty="0"/>
              <a:t>, te se tu i vjenčavaju.</a:t>
            </a:r>
          </a:p>
        </p:txBody>
      </p:sp>
    </p:spTree>
    <p:extLst>
      <p:ext uri="{BB962C8B-B14F-4D97-AF65-F5344CB8AC3E}">
        <p14:creationId xmlns:p14="http://schemas.microsoft.com/office/powerpoint/2010/main" val="34065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5ED76F-B3C7-4BB8-AFD3-ABD961B6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 sz="4000" b="1" dirty="0"/>
              <a:t>Drugi svjetski rat i razdoblje do smrti</a:t>
            </a:r>
            <a:br>
              <a:rPr lang="pl-PL" sz="4000" b="1" dirty="0"/>
            </a:br>
            <a:endParaRPr lang="hr-H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07FE6-FBAB-4067-AFD2-7170ADF9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Početkom Drugog svjetskog rata, dobiva premještaj u Gornji Vakuf, a nakon toga u </a:t>
            </a:r>
            <a:r>
              <a:rPr lang="hr-HR" sz="2000" dirty="0" err="1">
                <a:hlinkClick r:id="rId2" tooltip="Golin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Golince</a:t>
            </a:r>
            <a:r>
              <a:rPr lang="hr-HR" sz="2000" dirty="0"/>
              <a:t> pokraj Donjeg Miholjca. Nedugo zatim, pridružuje se partizanima, kojima je vodio učiteljske tečajeve, kako bi bili educirani nakon rata predavati u školama.</a:t>
            </a:r>
          </a:p>
          <a:p>
            <a:r>
              <a:rPr lang="hr-HR" sz="2000" dirty="0"/>
              <a:t> Poslije rata radio je u Ministarstvu prosvjete u Zagrebu, te kao urednik u izdavačkoj kući </a:t>
            </a:r>
            <a:r>
              <a:rPr lang="hr-HR" sz="2000" i="1" dirty="0"/>
              <a:t>Mladost</a:t>
            </a:r>
            <a:r>
              <a:rPr lang="hr-HR" sz="2000" dirty="0"/>
              <a:t>. </a:t>
            </a:r>
          </a:p>
          <a:p>
            <a:r>
              <a:rPr lang="hr-HR" sz="2000" dirty="0"/>
              <a:t>Godine 1957. pokreće knjižnicu "Vjeverica", u okviru koje je objavljeno oko 500 naslova za djecu. Tijekom 50-ih godina 20. stoljeća bio je tajnik Društva književnika Hrvatske. 60-ih godina 20. stoljeća zdravstveno stanje mu se naglo pogoršalo. Kralježnica mu je bila nepovratno oštećena. I pokraj toga, stvarao je prikovan za krevet. Umro je 23. studenoga 1966. godine, a pokopan je u rodnom Kosovcu.</a:t>
            </a:r>
          </a:p>
        </p:txBody>
      </p:sp>
    </p:spTree>
    <p:extLst>
      <p:ext uri="{BB962C8B-B14F-4D97-AF65-F5344CB8AC3E}">
        <p14:creationId xmlns:p14="http://schemas.microsoft.com/office/powerpoint/2010/main" val="27081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2C207B-BCB8-4710-B1B0-500BECFA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 dirty="0"/>
              <a:t>Stvaralaštvo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2E78E-0107-49BE-8844-2D133F02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901" y="252163"/>
            <a:ext cx="7211098" cy="6344529"/>
          </a:xfrm>
        </p:spPr>
        <p:txBody>
          <a:bodyPr anchor="ctr">
            <a:normAutofit/>
          </a:bodyPr>
          <a:lstStyle/>
          <a:p>
            <a:r>
              <a:rPr lang="hr-HR" sz="1100" i="1" dirty="0"/>
              <a:t>San boraca u zoru</a:t>
            </a:r>
            <a:r>
              <a:rPr lang="hr-HR" sz="1100" dirty="0"/>
              <a:t>, </a:t>
            </a:r>
            <a:r>
              <a:rPr lang="hr-HR" sz="1100" dirty="0" err="1"/>
              <a:t>Nakl</a:t>
            </a:r>
            <a:r>
              <a:rPr lang="hr-HR" sz="1100" dirty="0"/>
              <a:t>. Navod Hrvatske, Zagreb, 1948.</a:t>
            </a:r>
          </a:p>
          <a:p>
            <a:r>
              <a:rPr lang="hr-HR" sz="1100" i="1" dirty="0"/>
              <a:t>Pjesme</a:t>
            </a:r>
            <a:r>
              <a:rPr lang="hr-HR" sz="1100" dirty="0"/>
              <a:t>, Zora Državno izdavačko poduzeće Hrvatske, Zagreb, 1950.</a:t>
            </a:r>
          </a:p>
          <a:p>
            <a:r>
              <a:rPr lang="hr-HR" sz="1100" i="1" dirty="0"/>
              <a:t>Naoružane ruže</a:t>
            </a:r>
            <a:r>
              <a:rPr lang="hr-HR" sz="1100" dirty="0"/>
              <a:t>, Kultura, Zagreb, 1955.</a:t>
            </a:r>
          </a:p>
          <a:p>
            <a:r>
              <a:rPr lang="hr-HR" sz="1100" i="1" dirty="0"/>
              <a:t>Vesele zamke</a:t>
            </a:r>
            <a:r>
              <a:rPr lang="hr-HR" sz="1100" dirty="0"/>
              <a:t>, Mladost, Zagreb, 1955.</a:t>
            </a:r>
          </a:p>
          <a:p>
            <a:r>
              <a:rPr lang="hr-HR" sz="1100" i="1" dirty="0"/>
              <a:t>Prepelica</a:t>
            </a:r>
            <a:r>
              <a:rPr lang="hr-HR" sz="1100" dirty="0"/>
              <a:t>, Prosvjeta, Zagreb, 1956.</a:t>
            </a:r>
          </a:p>
          <a:p>
            <a:r>
              <a:rPr lang="hr-HR" sz="1100" i="1" dirty="0"/>
              <a:t>Lirika o Slavoniji</a:t>
            </a:r>
            <a:r>
              <a:rPr lang="hr-HR" sz="1100" dirty="0"/>
              <a:t>, urednik, Slavonija danas, Osijek, 1956.</a:t>
            </a:r>
          </a:p>
          <a:p>
            <a:r>
              <a:rPr lang="hr-HR" sz="1100" i="1" dirty="0"/>
              <a:t>Povjerenje životu</a:t>
            </a:r>
            <a:r>
              <a:rPr lang="hr-HR" sz="1100" dirty="0"/>
              <a:t>, Narodna prosvjeta, Sarajevo, 1957.</a:t>
            </a:r>
          </a:p>
          <a:p>
            <a:r>
              <a:rPr lang="hr-HR" sz="1100" i="1" dirty="0"/>
              <a:t>Sto vukova, i druge pjesme za djecu</a:t>
            </a:r>
            <a:r>
              <a:rPr lang="hr-HR" sz="1100" dirty="0"/>
              <a:t>, "Svjetlost", Sarajevo, 1957. (1987.; 1990.)</a:t>
            </a:r>
          </a:p>
          <a:p>
            <a:r>
              <a:rPr lang="hr-HR" sz="1100" i="1" dirty="0"/>
              <a:t>Perzijske bajke</a:t>
            </a:r>
            <a:r>
              <a:rPr lang="hr-HR" sz="1100" dirty="0"/>
              <a:t>, Mladost, Zagreb, 1958.</a:t>
            </a:r>
          </a:p>
          <a:p>
            <a:r>
              <a:rPr lang="hr-HR" sz="1100" i="1" dirty="0"/>
              <a:t>Kad bi drveće hodalo</a:t>
            </a:r>
            <a:r>
              <a:rPr lang="hr-HR" sz="1100" dirty="0"/>
              <a:t>, Mladost, Zagreb, 1959. (1990.; Mozaik knjiga, 2015.)</a:t>
            </a:r>
          </a:p>
          <a:p>
            <a:r>
              <a:rPr lang="hr-HR" sz="1100" i="1" dirty="0"/>
              <a:t>Kao lišće i trava: pjesme</a:t>
            </a:r>
            <a:r>
              <a:rPr lang="hr-HR" sz="1100" dirty="0"/>
              <a:t>, Matica hrvatska, Zagreb, 1960.</a:t>
            </a:r>
          </a:p>
          <a:p>
            <a:r>
              <a:rPr lang="hr-HR" sz="1100" i="1" dirty="0"/>
              <a:t>Maksimir</a:t>
            </a:r>
            <a:r>
              <a:rPr lang="hr-HR" sz="1100" dirty="0"/>
              <a:t>, Mladost, Zagreb, 1960.</a:t>
            </a:r>
          </a:p>
          <a:p>
            <a:r>
              <a:rPr lang="hr-HR" sz="1100" i="1" dirty="0"/>
              <a:t>Iza brda plava: izbor pjesama za djecu</a:t>
            </a:r>
            <a:r>
              <a:rPr lang="hr-HR" sz="1100" dirty="0"/>
              <a:t>, Matica hrvatska, Zagreb, 1961.</a:t>
            </a:r>
          </a:p>
          <a:p>
            <a:r>
              <a:rPr lang="hr-HR" sz="1100" i="1" dirty="0"/>
              <a:t>Hvatajte lopova</a:t>
            </a:r>
            <a:r>
              <a:rPr lang="hr-HR" sz="1100" dirty="0"/>
              <a:t>, "Svjetlost", Sarajevo, 1964.</a:t>
            </a:r>
          </a:p>
          <a:p>
            <a:r>
              <a:rPr lang="hr-HR" sz="1100" i="1" dirty="0"/>
              <a:t>Gdje priče rastu</a:t>
            </a:r>
            <a:r>
              <a:rPr lang="hr-HR" sz="1100" dirty="0"/>
              <a:t>, Mladost, Zagreb, 1965. (1978.)</a:t>
            </a:r>
          </a:p>
          <a:p>
            <a:r>
              <a:rPr lang="hr-HR" sz="1100" i="1" dirty="0" err="1"/>
              <a:t>Zekina</a:t>
            </a:r>
            <a:r>
              <a:rPr lang="hr-HR" sz="1100" i="1" dirty="0"/>
              <a:t> kuća</a:t>
            </a:r>
            <a:r>
              <a:rPr lang="hr-HR" sz="1100" dirty="0"/>
              <a:t>, Mladost, Zagreb, 1965.</a:t>
            </a:r>
          </a:p>
          <a:p>
            <a:r>
              <a:rPr lang="hr-HR" sz="1100" i="1" dirty="0"/>
              <a:t>Nevidljive ptice</a:t>
            </a:r>
            <a:r>
              <a:rPr lang="hr-HR" sz="1100" dirty="0"/>
              <a:t>, Mozaik knjiga, 2002.</a:t>
            </a:r>
          </a:p>
        </p:txBody>
      </p:sp>
    </p:spTree>
    <p:extLst>
      <p:ext uri="{BB962C8B-B14F-4D97-AF65-F5344CB8AC3E}">
        <p14:creationId xmlns:p14="http://schemas.microsoft.com/office/powerpoint/2010/main" val="19082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C4834E-2175-474C-A51B-0897876A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7" y="463674"/>
            <a:ext cx="2485389" cy="32173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6EDB7A0-0D9A-4D70-BBDC-2E770761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41" y="378015"/>
            <a:ext cx="1244820" cy="12448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71D50D1-A5E8-428F-81CB-57306136F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656" y="5010261"/>
            <a:ext cx="1252896" cy="127846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DED5B9-B652-4D90-AA55-FB6FA705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740" y="3147577"/>
            <a:ext cx="1409014" cy="21268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579AF28-2BEC-4726-9EF2-D1D09251D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840" y="2842309"/>
            <a:ext cx="2583615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93C870-6782-498A-A020-4DE35327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 dirty="0"/>
              <a:t>Jedna od pjesama…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17C270-A68C-4F0D-B71A-167FF976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Poslušajte pjesmu </a:t>
            </a:r>
            <a:r>
              <a:rPr lang="hr-HR" sz="2000" dirty="0">
                <a:hlinkClick r:id="rId2"/>
              </a:rPr>
              <a:t>MAKSIMIR</a:t>
            </a:r>
            <a:r>
              <a:rPr lang="hr-HR" sz="2000" dirty="0"/>
              <a:t>.</a:t>
            </a:r>
          </a:p>
          <a:p>
            <a:r>
              <a:rPr lang="hr-HR" sz="2000" dirty="0"/>
              <a:t>Nakon slušanja zapiši u bilježnicu:</a:t>
            </a:r>
          </a:p>
          <a:p>
            <a:pPr marL="0" indent="0">
              <a:buNone/>
            </a:pPr>
            <a:r>
              <a:rPr lang="hr-HR" sz="2000" dirty="0"/>
              <a:t>			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		MAKSIMIR</a:t>
            </a:r>
          </a:p>
          <a:p>
            <a:pPr marL="0" indent="0">
              <a:buNone/>
            </a:pPr>
            <a:r>
              <a:rPr lang="hr-HR" sz="2000" dirty="0"/>
              <a:t>	Grigor Vitez</a:t>
            </a:r>
          </a:p>
          <a:p>
            <a:pPr marL="0" indent="0">
              <a:buNone/>
            </a:pPr>
            <a:r>
              <a:rPr lang="hr-HR" sz="2000" dirty="0"/>
              <a:t>Tema:</a:t>
            </a:r>
          </a:p>
          <a:p>
            <a:pPr marL="0" indent="0">
              <a:buNone/>
            </a:pPr>
            <a:r>
              <a:rPr lang="hr-HR" sz="2000" dirty="0"/>
              <a:t>Likovi:</a:t>
            </a:r>
          </a:p>
          <a:p>
            <a:pPr marL="0" indent="0">
              <a:buNone/>
            </a:pPr>
            <a:r>
              <a:rPr lang="hr-HR" sz="2000" dirty="0"/>
              <a:t>Rima: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704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856</Words>
  <Application>Microsoft Office PowerPoint</Application>
  <PresentationFormat>Široki zaslon</PresentationFormat>
  <Paragraphs>79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15.5.2020.</vt:lpstr>
      <vt:lpstr>HRVATSKI JEZIK</vt:lpstr>
      <vt:lpstr>GRIGOR VITEZ   </vt:lpstr>
      <vt:lpstr>Podrijetlo </vt:lpstr>
      <vt:lpstr>Djetinjstvo, obrazovanje i posao učitelja </vt:lpstr>
      <vt:lpstr>Drugi svjetski rat i razdoblje do smrti </vt:lpstr>
      <vt:lpstr>Stvaralaštvo </vt:lpstr>
      <vt:lpstr>PowerPoint prezentacija</vt:lpstr>
      <vt:lpstr>Jedna od pjesama…</vt:lpstr>
      <vt:lpstr>DOMAĆA ZADAĆA</vt:lpstr>
      <vt:lpstr>PRIRODA I DRUŠTVO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15.5.2020.</dc:title>
  <dc:creator>arados81@gmail.com</dc:creator>
  <cp:lastModifiedBy>arados81@gmail.com</cp:lastModifiedBy>
  <cp:revision>4</cp:revision>
  <dcterms:created xsi:type="dcterms:W3CDTF">2020-05-14T19:16:45Z</dcterms:created>
  <dcterms:modified xsi:type="dcterms:W3CDTF">2020-05-14T19:45:04Z</dcterms:modified>
</cp:coreProperties>
</file>