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CUEuHxvauUI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CUEuHxvauUI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CUEuHxvauUI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CUEuHxvauUI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27D2A4-9F71-462C-A8D2-964D2F63729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0BCD120-0A45-4595-B993-A900A4BBCBE5}">
      <dgm:prSet/>
      <dgm:spPr/>
      <dgm:t>
        <a:bodyPr/>
        <a:lstStyle/>
        <a:p>
          <a:r>
            <a:rPr lang="hr-HR" dirty="0"/>
            <a:t>Danas ćete pisano dijeliti četveroznamenkaste brojeve dvoznamenkastim. Postupak je isti kao kod troznamenkastih brojeva, ali su veći brojevi. </a:t>
          </a:r>
          <a:endParaRPr lang="en-US" dirty="0"/>
        </a:p>
      </dgm:t>
    </dgm:pt>
    <dgm:pt modelId="{42429BE4-6839-4F29-B6FF-778E6C3E8E78}" type="parTrans" cxnId="{B830541B-3139-4C6A-A3BE-A51E35BA2EF3}">
      <dgm:prSet/>
      <dgm:spPr/>
      <dgm:t>
        <a:bodyPr/>
        <a:lstStyle/>
        <a:p>
          <a:endParaRPr lang="en-US"/>
        </a:p>
      </dgm:t>
    </dgm:pt>
    <dgm:pt modelId="{EC729B67-DD07-4AE3-BDBF-4BBE07722F66}" type="sibTrans" cxnId="{B830541B-3139-4C6A-A3BE-A51E35BA2EF3}">
      <dgm:prSet/>
      <dgm:spPr/>
      <dgm:t>
        <a:bodyPr/>
        <a:lstStyle/>
        <a:p>
          <a:endParaRPr lang="en-US"/>
        </a:p>
      </dgm:t>
    </dgm:pt>
    <dgm:pt modelId="{E8AEAAB9-E663-4CF2-8A0B-A2F7B3306379}">
      <dgm:prSet/>
      <dgm:spPr/>
      <dgm:t>
        <a:bodyPr/>
        <a:lstStyle/>
        <a:p>
          <a:r>
            <a:rPr lang="hr-HR" dirty="0"/>
            <a:t>Za početak pogledajte </a:t>
          </a:r>
          <a:r>
            <a:rPr lang="hr-HR" dirty="0">
              <a:hlinkClick xmlns:r="http://schemas.openxmlformats.org/officeDocument/2006/relationships" r:id="rId1"/>
            </a:rPr>
            <a:t>VIDEO</a:t>
          </a:r>
          <a:r>
            <a:rPr lang="hr-HR" dirty="0"/>
            <a:t> u kojem ćete ponoviti postupak pisanog dijeljenja troznamenkastog broja dvoznamenkastim brojem.</a:t>
          </a:r>
          <a:endParaRPr lang="en-US" dirty="0"/>
        </a:p>
      </dgm:t>
    </dgm:pt>
    <dgm:pt modelId="{248006DA-89EB-415A-9CF1-62452AB2E625}" type="parTrans" cxnId="{1BA5B0E5-930A-4B3C-9D63-4BDDE0EF2528}">
      <dgm:prSet/>
      <dgm:spPr/>
      <dgm:t>
        <a:bodyPr/>
        <a:lstStyle/>
        <a:p>
          <a:endParaRPr lang="en-US"/>
        </a:p>
      </dgm:t>
    </dgm:pt>
    <dgm:pt modelId="{ACEE048F-8C4E-48FA-A5B1-51E396EB9ADA}" type="sibTrans" cxnId="{1BA5B0E5-930A-4B3C-9D63-4BDDE0EF2528}">
      <dgm:prSet/>
      <dgm:spPr/>
      <dgm:t>
        <a:bodyPr/>
        <a:lstStyle/>
        <a:p>
          <a:endParaRPr lang="en-US"/>
        </a:p>
      </dgm:t>
    </dgm:pt>
    <dgm:pt modelId="{A1E16655-00B2-45F9-879A-426D2B86F75A}">
      <dgm:prSet/>
      <dgm:spPr/>
      <dgm:t>
        <a:bodyPr/>
        <a:lstStyle/>
        <a:p>
          <a:r>
            <a:rPr lang="hr-HR"/>
            <a:t>Zadatak riješite u bilježnicu.</a:t>
          </a:r>
          <a:endParaRPr lang="en-US"/>
        </a:p>
      </dgm:t>
    </dgm:pt>
    <dgm:pt modelId="{9500B9D3-B178-49BA-92D4-9982F724D8B2}" type="parTrans" cxnId="{48D824F6-94F1-4B21-8F62-0DF11DE13BB3}">
      <dgm:prSet/>
      <dgm:spPr/>
      <dgm:t>
        <a:bodyPr/>
        <a:lstStyle/>
        <a:p>
          <a:endParaRPr lang="en-US"/>
        </a:p>
      </dgm:t>
    </dgm:pt>
    <dgm:pt modelId="{C0572228-B834-465A-9C84-679CA32FB195}" type="sibTrans" cxnId="{48D824F6-94F1-4B21-8F62-0DF11DE13BB3}">
      <dgm:prSet/>
      <dgm:spPr/>
      <dgm:t>
        <a:bodyPr/>
        <a:lstStyle/>
        <a:p>
          <a:endParaRPr lang="en-US"/>
        </a:p>
      </dgm:t>
    </dgm:pt>
    <dgm:pt modelId="{59B03A50-811E-4484-8ED1-F6B0956B3A2D}" type="pres">
      <dgm:prSet presAssocID="{6927D2A4-9F71-462C-A8D2-964D2F637298}" presName="linear" presStyleCnt="0">
        <dgm:presLayoutVars>
          <dgm:animLvl val="lvl"/>
          <dgm:resizeHandles val="exact"/>
        </dgm:presLayoutVars>
      </dgm:prSet>
      <dgm:spPr/>
    </dgm:pt>
    <dgm:pt modelId="{67DC9922-AA02-4DF5-87D5-095176D32FE9}" type="pres">
      <dgm:prSet presAssocID="{60BCD120-0A45-4595-B993-A900A4BBCBE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517D692-C770-4096-A61C-BDAA5B844E13}" type="pres">
      <dgm:prSet presAssocID="{EC729B67-DD07-4AE3-BDBF-4BBE07722F66}" presName="spacer" presStyleCnt="0"/>
      <dgm:spPr/>
    </dgm:pt>
    <dgm:pt modelId="{1A556AE8-A815-4C32-87C8-056DAED40993}" type="pres">
      <dgm:prSet presAssocID="{E8AEAAB9-E663-4CF2-8A0B-A2F7B330637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E3DA814-1CE9-4B41-BC04-E3067C006717}" type="pres">
      <dgm:prSet presAssocID="{ACEE048F-8C4E-48FA-A5B1-51E396EB9ADA}" presName="spacer" presStyleCnt="0"/>
      <dgm:spPr/>
    </dgm:pt>
    <dgm:pt modelId="{C8C38E26-B6A6-4D16-BAF2-D7D44BB4F52B}" type="pres">
      <dgm:prSet presAssocID="{A1E16655-00B2-45F9-879A-426D2B86F75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78BA106-A458-494B-A443-9D4B9833A475}" type="presOf" srcId="{E8AEAAB9-E663-4CF2-8A0B-A2F7B3306379}" destId="{1A556AE8-A815-4C32-87C8-056DAED40993}" srcOrd="0" destOrd="0" presId="urn:microsoft.com/office/officeart/2005/8/layout/vList2"/>
    <dgm:cxn modelId="{E17ED80B-467B-4532-9606-A1F6191B2050}" type="presOf" srcId="{60BCD120-0A45-4595-B993-A900A4BBCBE5}" destId="{67DC9922-AA02-4DF5-87D5-095176D32FE9}" srcOrd="0" destOrd="0" presId="urn:microsoft.com/office/officeart/2005/8/layout/vList2"/>
    <dgm:cxn modelId="{9A5C1F0E-76AD-47C2-A272-9C6256843178}" type="presOf" srcId="{A1E16655-00B2-45F9-879A-426D2B86F75A}" destId="{C8C38E26-B6A6-4D16-BAF2-D7D44BB4F52B}" srcOrd="0" destOrd="0" presId="urn:microsoft.com/office/officeart/2005/8/layout/vList2"/>
    <dgm:cxn modelId="{B830541B-3139-4C6A-A3BE-A51E35BA2EF3}" srcId="{6927D2A4-9F71-462C-A8D2-964D2F637298}" destId="{60BCD120-0A45-4595-B993-A900A4BBCBE5}" srcOrd="0" destOrd="0" parTransId="{42429BE4-6839-4F29-B6FF-778E6C3E8E78}" sibTransId="{EC729B67-DD07-4AE3-BDBF-4BBE07722F66}"/>
    <dgm:cxn modelId="{1BA5B0E5-930A-4B3C-9D63-4BDDE0EF2528}" srcId="{6927D2A4-9F71-462C-A8D2-964D2F637298}" destId="{E8AEAAB9-E663-4CF2-8A0B-A2F7B3306379}" srcOrd="1" destOrd="0" parTransId="{248006DA-89EB-415A-9CF1-62452AB2E625}" sibTransId="{ACEE048F-8C4E-48FA-A5B1-51E396EB9ADA}"/>
    <dgm:cxn modelId="{48D824F6-94F1-4B21-8F62-0DF11DE13BB3}" srcId="{6927D2A4-9F71-462C-A8D2-964D2F637298}" destId="{A1E16655-00B2-45F9-879A-426D2B86F75A}" srcOrd="2" destOrd="0" parTransId="{9500B9D3-B178-49BA-92D4-9982F724D8B2}" sibTransId="{C0572228-B834-465A-9C84-679CA32FB195}"/>
    <dgm:cxn modelId="{D45B43FF-C3DE-46FA-9615-E2D6F00431D3}" type="presOf" srcId="{6927D2A4-9F71-462C-A8D2-964D2F637298}" destId="{59B03A50-811E-4484-8ED1-F6B0956B3A2D}" srcOrd="0" destOrd="0" presId="urn:microsoft.com/office/officeart/2005/8/layout/vList2"/>
    <dgm:cxn modelId="{2BF0E299-0297-41DD-AAD0-2EB89D2A6894}" type="presParOf" srcId="{59B03A50-811E-4484-8ED1-F6B0956B3A2D}" destId="{67DC9922-AA02-4DF5-87D5-095176D32FE9}" srcOrd="0" destOrd="0" presId="urn:microsoft.com/office/officeart/2005/8/layout/vList2"/>
    <dgm:cxn modelId="{A7CB7E63-BD99-4F89-8760-6406F59DBDF1}" type="presParOf" srcId="{59B03A50-811E-4484-8ED1-F6B0956B3A2D}" destId="{C517D692-C770-4096-A61C-BDAA5B844E13}" srcOrd="1" destOrd="0" presId="urn:microsoft.com/office/officeart/2005/8/layout/vList2"/>
    <dgm:cxn modelId="{AF11E566-6618-4951-8C99-A7B6A64D1EE8}" type="presParOf" srcId="{59B03A50-811E-4484-8ED1-F6B0956B3A2D}" destId="{1A556AE8-A815-4C32-87C8-056DAED40993}" srcOrd="2" destOrd="0" presId="urn:microsoft.com/office/officeart/2005/8/layout/vList2"/>
    <dgm:cxn modelId="{344062D1-F159-4BBF-996F-0A47B968E404}" type="presParOf" srcId="{59B03A50-811E-4484-8ED1-F6B0956B3A2D}" destId="{0E3DA814-1CE9-4B41-BC04-E3067C006717}" srcOrd="3" destOrd="0" presId="urn:microsoft.com/office/officeart/2005/8/layout/vList2"/>
    <dgm:cxn modelId="{CE87EC59-5BB8-40C9-B6CF-56817BE33858}" type="presParOf" srcId="{59B03A50-811E-4484-8ED1-F6B0956B3A2D}" destId="{C8C38E26-B6A6-4D16-BAF2-D7D44BB4F52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81DA99-2FF6-4C7A-BFA0-C860D6EF554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A4EE814-C24D-4E29-B77F-95FE3E23D936}">
      <dgm:prSet/>
      <dgm:spPr/>
      <dgm:t>
        <a:bodyPr/>
        <a:lstStyle/>
        <a:p>
          <a:r>
            <a:rPr lang="hr-HR" dirty="0"/>
            <a:t>Sad pogledajte </a:t>
          </a:r>
          <a:r>
            <a:rPr lang="hr-HR" dirty="0">
              <a:hlinkClick xmlns:r="http://schemas.openxmlformats.org/officeDocument/2006/relationships" r:id="rId1"/>
            </a:rPr>
            <a:t>VIDEO</a:t>
          </a:r>
          <a:r>
            <a:rPr lang="hr-HR" dirty="0"/>
            <a:t> pisanog dijeljenja četveroznamenkastih brojeva dvoznamenkastim brojevima.</a:t>
          </a:r>
          <a:endParaRPr lang="en-US" dirty="0"/>
        </a:p>
      </dgm:t>
    </dgm:pt>
    <dgm:pt modelId="{35EBA889-8074-4813-A688-6D1ECB778DAF}" type="parTrans" cxnId="{0A982740-46C1-4204-A33D-19B2C7584FA5}">
      <dgm:prSet/>
      <dgm:spPr/>
      <dgm:t>
        <a:bodyPr/>
        <a:lstStyle/>
        <a:p>
          <a:endParaRPr lang="en-US"/>
        </a:p>
      </dgm:t>
    </dgm:pt>
    <dgm:pt modelId="{7BBE591E-AD15-4E87-AB55-B633725E97EA}" type="sibTrans" cxnId="{0A982740-46C1-4204-A33D-19B2C7584FA5}">
      <dgm:prSet/>
      <dgm:spPr/>
      <dgm:t>
        <a:bodyPr/>
        <a:lstStyle/>
        <a:p>
          <a:endParaRPr lang="en-US"/>
        </a:p>
      </dgm:t>
    </dgm:pt>
    <dgm:pt modelId="{11788E88-C6DD-4D58-BF40-EBF5ADA25CF6}">
      <dgm:prSet/>
      <dgm:spPr/>
      <dgm:t>
        <a:bodyPr/>
        <a:lstStyle/>
        <a:p>
          <a:r>
            <a:rPr lang="hr-HR"/>
            <a:t>Nakon toga riješite zadatke u udžbeniku na str. 77.</a:t>
          </a:r>
          <a:endParaRPr lang="en-US"/>
        </a:p>
      </dgm:t>
    </dgm:pt>
    <dgm:pt modelId="{7AE2963E-E981-4BF8-A570-E4028ECE9CEA}" type="parTrans" cxnId="{20CB8460-902B-4F1D-AFC3-FEC159D6BAE7}">
      <dgm:prSet/>
      <dgm:spPr/>
      <dgm:t>
        <a:bodyPr/>
        <a:lstStyle/>
        <a:p>
          <a:endParaRPr lang="en-US"/>
        </a:p>
      </dgm:t>
    </dgm:pt>
    <dgm:pt modelId="{913AE35A-0220-4951-A433-481DAD3B48DD}" type="sibTrans" cxnId="{20CB8460-902B-4F1D-AFC3-FEC159D6BAE7}">
      <dgm:prSet/>
      <dgm:spPr/>
      <dgm:t>
        <a:bodyPr/>
        <a:lstStyle/>
        <a:p>
          <a:endParaRPr lang="en-US"/>
        </a:p>
      </dgm:t>
    </dgm:pt>
    <dgm:pt modelId="{024E1100-219A-43CC-BD5B-B080311017B1}">
      <dgm:prSet/>
      <dgm:spPr/>
      <dgm:t>
        <a:bodyPr/>
        <a:lstStyle/>
        <a:p>
          <a:r>
            <a:rPr lang="hr-HR"/>
            <a:t>DZ – Radna bilježnica str. 73.</a:t>
          </a:r>
          <a:endParaRPr lang="en-US"/>
        </a:p>
      </dgm:t>
    </dgm:pt>
    <dgm:pt modelId="{1BDAF438-9793-42CA-8B1B-256BD79254C6}" type="parTrans" cxnId="{BA78DB2D-629F-433E-BE87-C3FF5ED95E82}">
      <dgm:prSet/>
      <dgm:spPr/>
      <dgm:t>
        <a:bodyPr/>
        <a:lstStyle/>
        <a:p>
          <a:endParaRPr lang="en-US"/>
        </a:p>
      </dgm:t>
    </dgm:pt>
    <dgm:pt modelId="{8879ABBE-6DCE-4BED-87C5-162477287B67}" type="sibTrans" cxnId="{BA78DB2D-629F-433E-BE87-C3FF5ED95E82}">
      <dgm:prSet/>
      <dgm:spPr/>
      <dgm:t>
        <a:bodyPr/>
        <a:lstStyle/>
        <a:p>
          <a:endParaRPr lang="en-US"/>
        </a:p>
      </dgm:t>
    </dgm:pt>
    <dgm:pt modelId="{CCEAEDF7-BCAA-4D1A-8E07-DA5A5D42A8DA}" type="pres">
      <dgm:prSet presAssocID="{9F81DA99-2FF6-4C7A-BFA0-C860D6EF5542}" presName="linear" presStyleCnt="0">
        <dgm:presLayoutVars>
          <dgm:animLvl val="lvl"/>
          <dgm:resizeHandles val="exact"/>
        </dgm:presLayoutVars>
      </dgm:prSet>
      <dgm:spPr/>
    </dgm:pt>
    <dgm:pt modelId="{17C7C90D-6A87-42D6-9FA6-2E981F83D5F3}" type="pres">
      <dgm:prSet presAssocID="{BA4EE814-C24D-4E29-B77F-95FE3E23D93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F2F2779-D98A-43F4-ACF4-CAA4E372EFBB}" type="pres">
      <dgm:prSet presAssocID="{7BBE591E-AD15-4E87-AB55-B633725E97EA}" presName="spacer" presStyleCnt="0"/>
      <dgm:spPr/>
    </dgm:pt>
    <dgm:pt modelId="{FF8F82D4-DAB8-4A6F-8BFD-EB67C83EDB58}" type="pres">
      <dgm:prSet presAssocID="{11788E88-C6DD-4D58-BF40-EBF5ADA25CF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C3F3FFE-857F-4EB0-96EF-DDE5C7177B94}" type="pres">
      <dgm:prSet presAssocID="{913AE35A-0220-4951-A433-481DAD3B48DD}" presName="spacer" presStyleCnt="0"/>
      <dgm:spPr/>
    </dgm:pt>
    <dgm:pt modelId="{7690475E-CDF7-41F0-BB88-CF14ADDB53B5}" type="pres">
      <dgm:prSet presAssocID="{024E1100-219A-43CC-BD5B-B080311017B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A78DB2D-629F-433E-BE87-C3FF5ED95E82}" srcId="{9F81DA99-2FF6-4C7A-BFA0-C860D6EF5542}" destId="{024E1100-219A-43CC-BD5B-B080311017B1}" srcOrd="2" destOrd="0" parTransId="{1BDAF438-9793-42CA-8B1B-256BD79254C6}" sibTransId="{8879ABBE-6DCE-4BED-87C5-162477287B67}"/>
    <dgm:cxn modelId="{0A982740-46C1-4204-A33D-19B2C7584FA5}" srcId="{9F81DA99-2FF6-4C7A-BFA0-C860D6EF5542}" destId="{BA4EE814-C24D-4E29-B77F-95FE3E23D936}" srcOrd="0" destOrd="0" parTransId="{35EBA889-8074-4813-A688-6D1ECB778DAF}" sibTransId="{7BBE591E-AD15-4E87-AB55-B633725E97EA}"/>
    <dgm:cxn modelId="{20CB8460-902B-4F1D-AFC3-FEC159D6BAE7}" srcId="{9F81DA99-2FF6-4C7A-BFA0-C860D6EF5542}" destId="{11788E88-C6DD-4D58-BF40-EBF5ADA25CF6}" srcOrd="1" destOrd="0" parTransId="{7AE2963E-E981-4BF8-A570-E4028ECE9CEA}" sibTransId="{913AE35A-0220-4951-A433-481DAD3B48DD}"/>
    <dgm:cxn modelId="{97A51846-7F01-445C-97F5-F6E2FC4ADE35}" type="presOf" srcId="{11788E88-C6DD-4D58-BF40-EBF5ADA25CF6}" destId="{FF8F82D4-DAB8-4A6F-8BFD-EB67C83EDB58}" srcOrd="0" destOrd="0" presId="urn:microsoft.com/office/officeart/2005/8/layout/vList2"/>
    <dgm:cxn modelId="{D42C4EBD-6F19-454F-BA6D-3F02BD99647C}" type="presOf" srcId="{9F81DA99-2FF6-4C7A-BFA0-C860D6EF5542}" destId="{CCEAEDF7-BCAA-4D1A-8E07-DA5A5D42A8DA}" srcOrd="0" destOrd="0" presId="urn:microsoft.com/office/officeart/2005/8/layout/vList2"/>
    <dgm:cxn modelId="{1D0501C5-7C61-44EC-B891-0E2A1FC15B85}" type="presOf" srcId="{024E1100-219A-43CC-BD5B-B080311017B1}" destId="{7690475E-CDF7-41F0-BB88-CF14ADDB53B5}" srcOrd="0" destOrd="0" presId="urn:microsoft.com/office/officeart/2005/8/layout/vList2"/>
    <dgm:cxn modelId="{F40842E4-0019-43F3-82DD-EE7E1F503DFF}" type="presOf" srcId="{BA4EE814-C24D-4E29-B77F-95FE3E23D936}" destId="{17C7C90D-6A87-42D6-9FA6-2E981F83D5F3}" srcOrd="0" destOrd="0" presId="urn:microsoft.com/office/officeart/2005/8/layout/vList2"/>
    <dgm:cxn modelId="{B3A678AC-9773-48F1-A564-D9FF9911A8AD}" type="presParOf" srcId="{CCEAEDF7-BCAA-4D1A-8E07-DA5A5D42A8DA}" destId="{17C7C90D-6A87-42D6-9FA6-2E981F83D5F3}" srcOrd="0" destOrd="0" presId="urn:microsoft.com/office/officeart/2005/8/layout/vList2"/>
    <dgm:cxn modelId="{4771C8A3-93E7-4EF5-B8D6-A651328E78C9}" type="presParOf" srcId="{CCEAEDF7-BCAA-4D1A-8E07-DA5A5D42A8DA}" destId="{1F2F2779-D98A-43F4-ACF4-CAA4E372EFBB}" srcOrd="1" destOrd="0" presId="urn:microsoft.com/office/officeart/2005/8/layout/vList2"/>
    <dgm:cxn modelId="{889DA413-ED97-46EC-92E2-0223428336F0}" type="presParOf" srcId="{CCEAEDF7-BCAA-4D1A-8E07-DA5A5D42A8DA}" destId="{FF8F82D4-DAB8-4A6F-8BFD-EB67C83EDB58}" srcOrd="2" destOrd="0" presId="urn:microsoft.com/office/officeart/2005/8/layout/vList2"/>
    <dgm:cxn modelId="{E0E10653-E954-4E26-A3F3-0206571D5674}" type="presParOf" srcId="{CCEAEDF7-BCAA-4D1A-8E07-DA5A5D42A8DA}" destId="{BC3F3FFE-857F-4EB0-96EF-DDE5C7177B94}" srcOrd="3" destOrd="0" presId="urn:microsoft.com/office/officeart/2005/8/layout/vList2"/>
    <dgm:cxn modelId="{B54DB8EA-F7C5-44C2-82AA-8E848F08A33F}" type="presParOf" srcId="{CCEAEDF7-BCAA-4D1A-8E07-DA5A5D42A8DA}" destId="{7690475E-CDF7-41F0-BB88-CF14ADDB53B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C9922-AA02-4DF5-87D5-095176D32FE9}">
      <dsp:nvSpPr>
        <dsp:cNvPr id="0" name=""/>
        <dsp:cNvSpPr/>
      </dsp:nvSpPr>
      <dsp:spPr>
        <a:xfrm>
          <a:off x="0" y="367492"/>
          <a:ext cx="5457824" cy="15701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Danas ćete pisano dijeliti četveroznamenkaste brojeve dvoznamenkastim. Postupak je isti kao kod troznamenkastih brojeva, ali su veći brojevi. </a:t>
          </a:r>
          <a:endParaRPr lang="en-US" sz="2200" kern="1200" dirty="0"/>
        </a:p>
      </dsp:txBody>
      <dsp:txXfrm>
        <a:off x="76648" y="444140"/>
        <a:ext cx="5304528" cy="1416844"/>
      </dsp:txXfrm>
    </dsp:sp>
    <dsp:sp modelId="{1A556AE8-A815-4C32-87C8-056DAED40993}">
      <dsp:nvSpPr>
        <dsp:cNvPr id="0" name=""/>
        <dsp:cNvSpPr/>
      </dsp:nvSpPr>
      <dsp:spPr>
        <a:xfrm>
          <a:off x="0" y="2000992"/>
          <a:ext cx="5457824" cy="15701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Za početak pogledajte </a:t>
          </a:r>
          <a:r>
            <a:rPr lang="hr-HR" sz="2200" kern="1200" dirty="0">
              <a:hlinkClick xmlns:r="http://schemas.openxmlformats.org/officeDocument/2006/relationships" r:id="rId1"/>
            </a:rPr>
            <a:t>VIDEO</a:t>
          </a:r>
          <a:r>
            <a:rPr lang="hr-HR" sz="2200" kern="1200" dirty="0"/>
            <a:t> u kojem ćete ponoviti postupak pisanog dijeljenja troznamenkastog broja dvoznamenkastim brojem.</a:t>
          </a:r>
          <a:endParaRPr lang="en-US" sz="2200" kern="1200" dirty="0"/>
        </a:p>
      </dsp:txBody>
      <dsp:txXfrm>
        <a:off x="76648" y="2077640"/>
        <a:ext cx="5304528" cy="1416844"/>
      </dsp:txXfrm>
    </dsp:sp>
    <dsp:sp modelId="{C8C38E26-B6A6-4D16-BAF2-D7D44BB4F52B}">
      <dsp:nvSpPr>
        <dsp:cNvPr id="0" name=""/>
        <dsp:cNvSpPr/>
      </dsp:nvSpPr>
      <dsp:spPr>
        <a:xfrm>
          <a:off x="0" y="3634492"/>
          <a:ext cx="5457824" cy="15701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/>
            <a:t>Zadatak riješite u bilježnicu.</a:t>
          </a:r>
          <a:endParaRPr lang="en-US" sz="2200" kern="1200"/>
        </a:p>
      </dsp:txBody>
      <dsp:txXfrm>
        <a:off x="76648" y="3711140"/>
        <a:ext cx="5304528" cy="1416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7C90D-6A87-42D6-9FA6-2E981F83D5F3}">
      <dsp:nvSpPr>
        <dsp:cNvPr id="0" name=""/>
        <dsp:cNvSpPr/>
      </dsp:nvSpPr>
      <dsp:spPr>
        <a:xfrm>
          <a:off x="0" y="357954"/>
          <a:ext cx="5457294" cy="14297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Sad pogledajte </a:t>
          </a:r>
          <a:r>
            <a:rPr lang="hr-HR" sz="2600" kern="1200" dirty="0">
              <a:hlinkClick xmlns:r="http://schemas.openxmlformats.org/officeDocument/2006/relationships" r:id="rId1"/>
            </a:rPr>
            <a:t>VIDEO</a:t>
          </a:r>
          <a:r>
            <a:rPr lang="hr-HR" sz="2600" kern="1200" dirty="0"/>
            <a:t> pisanog dijeljenja četveroznamenkastih brojeva dvoznamenkastim brojevima.</a:t>
          </a:r>
          <a:endParaRPr lang="en-US" sz="2600" kern="1200" dirty="0"/>
        </a:p>
      </dsp:txBody>
      <dsp:txXfrm>
        <a:off x="69794" y="427748"/>
        <a:ext cx="5317706" cy="1290152"/>
      </dsp:txXfrm>
    </dsp:sp>
    <dsp:sp modelId="{FF8F82D4-DAB8-4A6F-8BFD-EB67C83EDB58}">
      <dsp:nvSpPr>
        <dsp:cNvPr id="0" name=""/>
        <dsp:cNvSpPr/>
      </dsp:nvSpPr>
      <dsp:spPr>
        <a:xfrm>
          <a:off x="0" y="1862574"/>
          <a:ext cx="5457294" cy="14297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Nakon toga riješite zadatke u udžbeniku na str. 77.</a:t>
          </a:r>
          <a:endParaRPr lang="en-US" sz="2600" kern="1200"/>
        </a:p>
      </dsp:txBody>
      <dsp:txXfrm>
        <a:off x="69794" y="1932368"/>
        <a:ext cx="5317706" cy="1290152"/>
      </dsp:txXfrm>
    </dsp:sp>
    <dsp:sp modelId="{7690475E-CDF7-41F0-BB88-CF14ADDB53B5}">
      <dsp:nvSpPr>
        <dsp:cNvPr id="0" name=""/>
        <dsp:cNvSpPr/>
      </dsp:nvSpPr>
      <dsp:spPr>
        <a:xfrm>
          <a:off x="0" y="3367194"/>
          <a:ext cx="5457294" cy="14297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DZ – Radna bilježnica str. 73.</a:t>
          </a:r>
          <a:endParaRPr lang="en-US" sz="2600" kern="1200"/>
        </a:p>
      </dsp:txBody>
      <dsp:txXfrm>
        <a:off x="69794" y="3436988"/>
        <a:ext cx="5317706" cy="1290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406468-0432-4644-80AB-D09E5A574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00F6488-F060-4245-8057-12BBED7B45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19798DC-26F7-471D-B5AE-23B33FA0B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39B4-BF43-4D0A-AA3E-7CC991BEBEAB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13D47F4-9C1E-42D9-A398-87995F37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7831133-09DB-48EB-9CFA-1477A1EEB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0C51-F7D1-4D3C-A2BB-45104743BE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720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B18940-8228-4CF5-9B1F-C1B916C1D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8654D35-41F6-42EA-BEE9-EFF4D1C7A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3A15D55-D360-4FAB-A4CA-2097A7832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39B4-BF43-4D0A-AA3E-7CC991BEBEAB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FBEFE1B-5053-4932-A29C-106B32DFE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CA4D1DF-EED5-453B-B6C7-F1779CBB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0C51-F7D1-4D3C-A2BB-45104743BE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103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98F53180-1030-4E0E-8902-DAFB6FFC6B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0DE3B39-EDD3-40F3-A614-D9F7C154C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49F2807-0B0B-4CA6-9B0A-8D8C25DB0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39B4-BF43-4D0A-AA3E-7CC991BEBEAB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2667DEB-198C-48F2-8CDE-129DF2FD9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BD8B76E-44ED-498A-8A16-D9358A0FA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0C51-F7D1-4D3C-A2BB-45104743BE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2756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15EC4C-221E-45BC-BD9D-530A06A19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8C62D91-8EC8-4AF7-B24A-04AC858E6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9E09CA6-3C35-4D6F-88B0-15516DE87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39B4-BF43-4D0A-AA3E-7CC991BEBEAB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F72BDF2-787E-47D5-B214-2D8C500E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B665D19-4449-441A-A97A-6ECD7920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0C51-F7D1-4D3C-A2BB-45104743BE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576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DF37ED-0373-43EE-96C5-1056EC7D9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878F5A0-2601-4382-A176-11743F140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76E35DE-96D3-4713-B9C2-4496B6971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39B4-BF43-4D0A-AA3E-7CC991BEBEAB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80FB53A-F5FA-4E7E-81D6-FF7C71231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560AF15-25ED-4EA2-A96C-7F6937252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0C51-F7D1-4D3C-A2BB-45104743BE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914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BB235A-21A7-4D96-B7A8-0B86AD0D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AAE0497-9F20-496E-A767-740F731AF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F91040B-1550-4521-91F9-341CD68AD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C05A247-AD58-4699-9425-F36AB70BD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39B4-BF43-4D0A-AA3E-7CC991BEBEAB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F60ECF0-FF12-448B-A549-B2B4BF419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A4B3EE8-FFF2-4ACF-9826-05F62849F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0C51-F7D1-4D3C-A2BB-45104743BE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46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613062-FDAC-402C-8085-ED59BFE1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BB5E33F-70C3-4F51-A518-EF2F9E02E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B6C75AB-8BE5-4791-A75A-7ACA6FA18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CCFD7A0-D8A5-414A-BB10-F5DBD4365C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15D9014-5861-43F8-90D7-FD210118F4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D7592DD7-AE21-4063-85DB-41434378D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39B4-BF43-4D0A-AA3E-7CC991BEBEAB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0AC3CF53-0061-4696-A2C9-73A07C655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83A7C385-543C-4033-A180-CC8733445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0C51-F7D1-4D3C-A2BB-45104743BE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166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8B7645-B33E-4737-9581-99E4F74BF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75AC1AF2-0E9E-43F8-A32C-BDF6164F2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39B4-BF43-4D0A-AA3E-7CC991BEBEAB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224536A-8700-441C-A488-23DF7875A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6EECD28-7CDE-4A17-B4E4-13CBF508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0C51-F7D1-4D3C-A2BB-45104743BE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127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8D2A519D-859C-4E50-81CC-64A6A48EE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39B4-BF43-4D0A-AA3E-7CC991BEBEAB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934CC92B-62ED-4492-AE35-5958D898C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980DF8D-5841-4153-B14B-BD1A022D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0C51-F7D1-4D3C-A2BB-45104743BE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324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9BBF06-27EA-4365-A5D3-676595885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6144BE3-0775-496E-96D7-225BDA9F7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B7706AC-46A3-41CB-B648-B4FBAE68B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B598519-B6B7-4C1F-9BFA-719216E8E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39B4-BF43-4D0A-AA3E-7CC991BEBEAB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8EECF23-B05B-4241-AA4C-925570D8C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9B0BF25-FB96-4BF9-95D7-8C1B6A365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0C51-F7D1-4D3C-A2BB-45104743BE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822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F9BCCC-5771-43FD-8AD5-2445E4A66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30E09968-3AE1-465F-850B-BB8371F70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F8E0699-0E50-4B11-A486-74269E88E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7F56801-07BA-48BA-A4E1-63AB5C4DB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39B4-BF43-4D0A-AA3E-7CC991BEBEAB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C1E6C7D-DCC8-4728-BD01-298BF94B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A5CFCE9-D7A9-48AA-B565-C4E3F0F7C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0C51-F7D1-4D3C-A2BB-45104743BE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394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68061B48-5DB9-406A-8FAB-EF90BE11F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B2C2791-6767-4909-B22D-226F2587D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5E2E85F-A1A7-41BD-8289-2E5A4C00D3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339B4-BF43-4D0A-AA3E-7CC991BEBEAB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EBB5D92-97BA-483F-AC11-B0941A8216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631DB48-C016-4058-A1A9-A5AB567B7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20C51-F7D1-4D3C-A2BB-45104743BE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39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alistsresource.org/studies/society/public-health/income-students-summer-eating-exercis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d/3.0/" TargetMode="External"/><Relationship Id="rId4" Type="http://schemas.openxmlformats.org/officeDocument/2006/relationships/hyperlink" Target="https://www.youtube.com/watch?v=j91RGjQdCS0&amp;list=TLPQMTMwNTIwMjCCkHU5c8CYjQ&amp;index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957144-2558-446C-996D-10CC95C2C4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b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94A31820-72C4-45F0-B68F-953E990F3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14.5.2020.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53559C4-5050-4E94-8C64-CE7CD1411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4.b</a:t>
            </a:r>
          </a:p>
        </p:txBody>
      </p:sp>
    </p:spTree>
    <p:extLst>
      <p:ext uri="{BB962C8B-B14F-4D97-AF65-F5344CB8AC3E}">
        <p14:creationId xmlns:p14="http://schemas.microsoft.com/office/powerpoint/2010/main" val="12184917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D8E67F2-F753-4E06-8229-4970A6725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83095" cy="6854272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EE1BDFD-564B-44A4-841A-50D6A8E75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9D525651-54F3-4B7A-913C-81AD52C59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5996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rgbClr val="000000"/>
                </a:solidFill>
              </a:rPr>
              <a:t>HRVATSKI JEZIK</a:t>
            </a:r>
          </a:p>
        </p:txBody>
      </p:sp>
      <p:sp>
        <p:nvSpPr>
          <p:cNvPr id="15" name="Freeform 60">
            <a:extLst>
              <a:ext uri="{FF2B5EF4-FFF2-40B4-BE49-F238E27FC236}">
                <a16:creationId xmlns:a16="http://schemas.microsoft.com/office/drawing/2014/main" id="{007B8288-68CC-4847-8419-CF535B6B7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3882" y="0"/>
            <a:ext cx="3880988" cy="2206512"/>
          </a:xfrm>
          <a:custGeom>
            <a:avLst/>
            <a:gdLst>
              <a:gd name="connsiteX0" fmla="*/ 20753 w 3960193"/>
              <a:gd name="connsiteY0" fmla="*/ 0 h 2251543"/>
              <a:gd name="connsiteX1" fmla="*/ 3939440 w 3960193"/>
              <a:gd name="connsiteY1" fmla="*/ 0 h 2251543"/>
              <a:gd name="connsiteX2" fmla="*/ 3949969 w 3960193"/>
              <a:gd name="connsiteY2" fmla="*/ 68994 h 2251543"/>
              <a:gd name="connsiteX3" fmla="*/ 3960193 w 3960193"/>
              <a:gd name="connsiteY3" fmla="*/ 271447 h 2251543"/>
              <a:gd name="connsiteX4" fmla="*/ 1980096 w 3960193"/>
              <a:gd name="connsiteY4" fmla="*/ 2251543 h 2251543"/>
              <a:gd name="connsiteX5" fmla="*/ 0 w 3960193"/>
              <a:gd name="connsiteY5" fmla="*/ 271447 h 2251543"/>
              <a:gd name="connsiteX6" fmla="*/ 10224 w 3960193"/>
              <a:gd name="connsiteY6" fmla="*/ 68994 h 22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3" h="2251543">
                <a:moveTo>
                  <a:pt x="20753" y="0"/>
                </a:moveTo>
                <a:lnTo>
                  <a:pt x="3939440" y="0"/>
                </a:lnTo>
                <a:lnTo>
                  <a:pt x="3949969" y="68994"/>
                </a:lnTo>
                <a:cubicBezTo>
                  <a:pt x="3956730" y="135559"/>
                  <a:pt x="3960193" y="203099"/>
                  <a:pt x="3960193" y="271447"/>
                </a:cubicBezTo>
                <a:cubicBezTo>
                  <a:pt x="3960193" y="1365024"/>
                  <a:pt x="3073674" y="2251543"/>
                  <a:pt x="1980096" y="2251543"/>
                </a:cubicBezTo>
                <a:cubicBezTo>
                  <a:pt x="886519" y="2251543"/>
                  <a:pt x="0" y="1365024"/>
                  <a:pt x="0" y="271447"/>
                </a:cubicBezTo>
                <a:cubicBezTo>
                  <a:pt x="0" y="203099"/>
                  <a:pt x="3463" y="135559"/>
                  <a:pt x="10224" y="68994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6"/>
                </a:gs>
                <a:gs pos="23000">
                  <a:schemeClr val="accent6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4ED8A542-BD77-48CE-9110-1642DBDA4D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975" y="3728"/>
            <a:ext cx="3486688" cy="1821794"/>
          </a:xfrm>
          <a:prstGeom prst="rect">
            <a:avLst/>
          </a:prstGeom>
        </p:spPr>
      </p:pic>
      <p:sp>
        <p:nvSpPr>
          <p:cNvPr id="17" name="Freeform 68">
            <a:extLst>
              <a:ext uri="{FF2B5EF4-FFF2-40B4-BE49-F238E27FC236}">
                <a16:creationId xmlns:a16="http://schemas.microsoft.com/office/drawing/2014/main" id="{32BA8EA8-C1B6-4309-B674-F9F399B962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12701"/>
            <a:ext cx="4942589" cy="3945299"/>
          </a:xfrm>
          <a:custGeom>
            <a:avLst/>
            <a:gdLst>
              <a:gd name="connsiteX0" fmla="*/ 2223943 w 4942589"/>
              <a:gd name="connsiteY0" fmla="*/ 0 h 3945299"/>
              <a:gd name="connsiteX1" fmla="*/ 4942589 w 4942589"/>
              <a:gd name="connsiteY1" fmla="*/ 2718646 h 3945299"/>
              <a:gd name="connsiteX2" fmla="*/ 4728945 w 4942589"/>
              <a:gd name="connsiteY2" fmla="*/ 3776866 h 3945299"/>
              <a:gd name="connsiteX3" fmla="*/ 4647806 w 4942589"/>
              <a:gd name="connsiteY3" fmla="*/ 3945299 h 3945299"/>
              <a:gd name="connsiteX4" fmla="*/ 0 w 4942589"/>
              <a:gd name="connsiteY4" fmla="*/ 3945299 h 3945299"/>
              <a:gd name="connsiteX5" fmla="*/ 0 w 4942589"/>
              <a:gd name="connsiteY5" fmla="*/ 1157971 h 3945299"/>
              <a:gd name="connsiteX6" fmla="*/ 126104 w 4942589"/>
              <a:gd name="connsiteY6" fmla="*/ 989335 h 3945299"/>
              <a:gd name="connsiteX7" fmla="*/ 2223943 w 4942589"/>
              <a:gd name="connsiteY7" fmla="*/ 0 h 39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2589" h="3945299">
                <a:moveTo>
                  <a:pt x="2223943" y="0"/>
                </a:moveTo>
                <a:cubicBezTo>
                  <a:pt x="3725410" y="0"/>
                  <a:pt x="4942589" y="1217179"/>
                  <a:pt x="4942589" y="2718646"/>
                </a:cubicBezTo>
                <a:cubicBezTo>
                  <a:pt x="4942589" y="3094013"/>
                  <a:pt x="4866516" y="3451612"/>
                  <a:pt x="4728945" y="3776866"/>
                </a:cubicBezTo>
                <a:lnTo>
                  <a:pt x="4647806" y="3945299"/>
                </a:lnTo>
                <a:lnTo>
                  <a:pt x="0" y="3945299"/>
                </a:lnTo>
                <a:lnTo>
                  <a:pt x="0" y="1157971"/>
                </a:lnTo>
                <a:lnTo>
                  <a:pt x="126104" y="989335"/>
                </a:lnTo>
                <a:cubicBezTo>
                  <a:pt x="624744" y="385123"/>
                  <a:pt x="1379368" y="0"/>
                  <a:pt x="2223943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6"/>
                </a:gs>
                <a:gs pos="23000">
                  <a:schemeClr val="accent6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6A866E19-2E8E-46F1-BF44-C51F1F3AAC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848" y="4184804"/>
            <a:ext cx="2532185" cy="3521775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2A3D21E-7E8A-4AC4-925E-75715859E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hr-HR" sz="2000" dirty="0">
                <a:solidFill>
                  <a:srgbClr val="000000"/>
                </a:solidFill>
              </a:rPr>
              <a:t>Sada pogledaj kako pjesma izgleda. </a:t>
            </a:r>
          </a:p>
          <a:p>
            <a:r>
              <a:rPr lang="hr-HR" sz="2000" dirty="0">
                <a:solidFill>
                  <a:srgbClr val="000000"/>
                </a:solidFill>
              </a:rPr>
              <a:t>Po čemu se razlikuje od pjesama koje smo do sada čitali?</a:t>
            </a:r>
          </a:p>
          <a:p>
            <a:r>
              <a:rPr lang="hr-HR" sz="2000" dirty="0">
                <a:solidFill>
                  <a:srgbClr val="000000"/>
                </a:solidFill>
              </a:rPr>
              <a:t>Uočavaš li jasno odvojene strofe/kitice?</a:t>
            </a:r>
          </a:p>
          <a:p>
            <a:pPr marL="0" indent="0">
              <a:buNone/>
            </a:pPr>
            <a:r>
              <a:rPr lang="hr-HR" sz="2000" b="1" dirty="0">
                <a:solidFill>
                  <a:srgbClr val="000000"/>
                </a:solidFill>
              </a:rPr>
              <a:t>Pjesnik je ovakvim izgledom pjesme želio dočarati let ptice ševe, koja stalno uokolo leprša. </a:t>
            </a:r>
          </a:p>
          <a:p>
            <a:pPr marL="0" indent="0">
              <a:buNone/>
            </a:pPr>
            <a:r>
              <a:rPr lang="hr-HR" sz="2000" b="1" dirty="0">
                <a:solidFill>
                  <a:srgbClr val="000000"/>
                </a:solidFill>
              </a:rPr>
              <a:t>Do Sunca i natrag i tako stalno, gore, dolje…</a:t>
            </a:r>
          </a:p>
          <a:p>
            <a:pPr marL="0" indent="0">
              <a:buNone/>
            </a:pPr>
            <a:endParaRPr lang="hr-H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35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2F1ADF-121C-4728-8514-A95581507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E7A48D-1028-4EB4-BE7B-EA3316920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dirty="0"/>
              <a:t>U bilježnicu zapiši:</a:t>
            </a:r>
          </a:p>
          <a:p>
            <a:pPr marL="0" indent="0" algn="ctr">
              <a:buNone/>
            </a:pPr>
            <a:r>
              <a:rPr lang="hr-HR" b="1" dirty="0"/>
              <a:t>Ševina </a:t>
            </a:r>
            <a:r>
              <a:rPr lang="hr-HR" b="1" dirty="0" err="1"/>
              <a:t>jutranja</a:t>
            </a:r>
            <a:r>
              <a:rPr lang="hr-HR" b="1" dirty="0"/>
              <a:t> pjesma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                                      Grigor Vitez</a:t>
            </a:r>
          </a:p>
          <a:p>
            <a:r>
              <a:rPr lang="hr-HR" u="sng" dirty="0"/>
              <a:t>Pjesničke slike doživljene vidnim doživljajem</a:t>
            </a:r>
            <a:r>
              <a:rPr lang="hr-HR" dirty="0"/>
              <a:t>: </a:t>
            </a:r>
          </a:p>
          <a:p>
            <a:pPr marL="0" indent="0">
              <a:buNone/>
            </a:pPr>
            <a:r>
              <a:rPr lang="hr-HR" i="1" dirty="0"/>
              <a:t>Uvis ću se dići!... </a:t>
            </a:r>
            <a:endParaRPr lang="hr-HR" dirty="0"/>
          </a:p>
          <a:p>
            <a:pPr marL="0" indent="0">
              <a:buNone/>
            </a:pPr>
            <a:r>
              <a:rPr lang="hr-HR" i="1" dirty="0"/>
              <a:t>…zelenim</a:t>
            </a:r>
            <a:endParaRPr lang="hr-HR" dirty="0"/>
          </a:p>
          <a:p>
            <a:pPr marL="0" indent="0">
              <a:buNone/>
            </a:pPr>
            <a:r>
              <a:rPr lang="hr-HR" i="1" dirty="0"/>
              <a:t>žutim</a:t>
            </a:r>
            <a:endParaRPr lang="hr-HR" dirty="0"/>
          </a:p>
          <a:p>
            <a:pPr marL="0" indent="0">
              <a:buNone/>
            </a:pPr>
            <a:r>
              <a:rPr lang="hr-HR" i="1" dirty="0"/>
              <a:t>i modrim</a:t>
            </a:r>
            <a:endParaRPr lang="hr-HR" dirty="0"/>
          </a:p>
          <a:p>
            <a:pPr marL="0" indent="0">
              <a:buNone/>
            </a:pPr>
            <a:r>
              <a:rPr lang="hr-HR" i="1" dirty="0"/>
              <a:t>beskrajnim poljem</a:t>
            </a:r>
            <a:endParaRPr lang="hr-HR" dirty="0"/>
          </a:p>
          <a:p>
            <a:r>
              <a:rPr lang="hr-HR" u="sng" dirty="0"/>
              <a:t>Pjesničke slike doživljene slušnim doživljajem</a:t>
            </a:r>
            <a:r>
              <a:rPr lang="hr-HR" dirty="0"/>
              <a:t>: </a:t>
            </a:r>
          </a:p>
          <a:p>
            <a:pPr marL="0" indent="0">
              <a:buNone/>
            </a:pPr>
            <a:r>
              <a:rPr lang="hr-HR" i="1" dirty="0"/>
              <a:t>Ponijet ću</a:t>
            </a:r>
            <a:endParaRPr lang="hr-HR" dirty="0"/>
          </a:p>
          <a:p>
            <a:pPr marL="0" indent="0">
              <a:buNone/>
            </a:pPr>
            <a:r>
              <a:rPr lang="hr-HR" i="1" dirty="0"/>
              <a:t>Tamburicu…</a:t>
            </a:r>
            <a:endParaRPr lang="hr-HR" dirty="0"/>
          </a:p>
          <a:p>
            <a:pPr marL="0" indent="0">
              <a:buNone/>
            </a:pPr>
            <a:r>
              <a:rPr lang="hr-HR" i="1" dirty="0"/>
              <a:t>Sipat ću zvonca dolje …</a:t>
            </a:r>
            <a:endParaRPr lang="hr-HR" dirty="0"/>
          </a:p>
          <a:p>
            <a:r>
              <a:rPr lang="hr-HR" dirty="0"/>
              <a:t>Ritam u pjesmi postignut je: nizanjem kratkih stihova, ponavljanjem riječi, uporabom kratkih riječi poput : </a:t>
            </a:r>
            <a:r>
              <a:rPr lang="hr-HR" i="1" dirty="0"/>
              <a:t>ići, sići …</a:t>
            </a:r>
          </a:p>
          <a:p>
            <a:r>
              <a:rPr lang="hr-HR" i="1" dirty="0"/>
              <a:t>Personifikacija: stilska figura pridavanja osobina ljudi neživim stvarima, biljkama, životinjama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3741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7DF5940-7E0C-47D0-8675-FB37AD0AF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hr-HR" sz="5600" dirty="0"/>
              <a:t>DOMAĆA ZADAĆA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C8381DB-3254-4EC3-B5DC-81B112B62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sz="1900" b="1" dirty="0"/>
              <a:t>Zadatak: </a:t>
            </a:r>
          </a:p>
          <a:p>
            <a:r>
              <a:rPr lang="hr-HR" sz="1900" dirty="0"/>
              <a:t>Otvori radnu bilježnicu Hrvatski na dlanu 4 na str. 108. i 109. </a:t>
            </a:r>
          </a:p>
          <a:p>
            <a:r>
              <a:rPr lang="hr-HR" sz="1900" dirty="0"/>
              <a:t>Pažljivo, uredno i savjesno riješi obje stranice.</a:t>
            </a:r>
          </a:p>
          <a:p>
            <a:r>
              <a:rPr lang="hr-HR" sz="1900" dirty="0"/>
              <a:t>U 9. zadatku na 109. stranici prikaži pjesmu crtežom tako da ispuniš cijeli kvadrat likovno prikazanim pjesničkim slikama.</a:t>
            </a:r>
          </a:p>
          <a:p>
            <a:r>
              <a:rPr lang="hr-HR" sz="1900" dirty="0"/>
              <a:t>Kao što je Grigor Vitez divnim riječima dočarao let i pjev ptice ševe, tako se ti potrudi isto napraviti crtežom.</a:t>
            </a:r>
          </a:p>
          <a:p>
            <a:endParaRPr lang="hr-HR" sz="1900" dirty="0"/>
          </a:p>
        </p:txBody>
      </p:sp>
    </p:spTree>
    <p:extLst>
      <p:ext uri="{BB962C8B-B14F-4D97-AF65-F5344CB8AC3E}">
        <p14:creationId xmlns:p14="http://schemas.microsoft.com/office/powerpoint/2010/main" val="369738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Slika 7" descr="Slika na kojoj se prikazuje osoba, na zatvorenom, muškarac, grupa&#10;&#10;Opis je automatski generiran">
            <a:extLst>
              <a:ext uri="{FF2B5EF4-FFF2-40B4-BE49-F238E27FC236}">
                <a16:creationId xmlns:a16="http://schemas.microsoft.com/office/drawing/2014/main" id="{3450F0F3-A712-4008-8DB9-F80AB143F8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625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F53F7121-82BD-4AE8-B70D-7DBF36B33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TJELESNI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F91909-66E7-457B-9C1E-2288FDA58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rgbClr val="FFFFFF"/>
                </a:solidFill>
              </a:rPr>
              <a:t>Dan </a:t>
            </a:r>
            <a:r>
              <a:rPr lang="en-US" sz="3600" dirty="0" err="1">
                <a:solidFill>
                  <a:srgbClr val="FFFFFF"/>
                </a:solidFill>
              </a:rPr>
              <a:t>započni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razgibavanjem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uz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</a:t>
            </a:r>
            <a:r>
              <a:rPr lang="en-US" sz="3600" dirty="0"/>
              <a:t>.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3773819F-BFB1-4782-B7B4-802DA3D35921}"/>
              </a:ext>
            </a:extLst>
          </p:cNvPr>
          <p:cNvSpPr txBox="1"/>
          <p:nvPr/>
        </p:nvSpPr>
        <p:spPr>
          <a:xfrm>
            <a:off x="9907400" y="6657945"/>
            <a:ext cx="228460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>
                <a:solidFill>
                  <a:srgbClr val="FFFFFF"/>
                </a:solidFill>
                <a:hlinkClick r:id="rId3" tooltip="http://journalistsresource.org/studies/society/public-health/income-students-summer-eating-exercis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 fotografija</a:t>
            </a:r>
            <a:r>
              <a:rPr lang="hr-HR" sz="700">
                <a:solidFill>
                  <a:srgbClr val="FFFFFF"/>
                </a:solidFill>
              </a:rPr>
              <a:t> korisnika Nepoznat autor: licenca </a:t>
            </a:r>
            <a:r>
              <a:rPr lang="hr-HR" sz="700">
                <a:solidFill>
                  <a:srgbClr val="FFFFFF"/>
                </a:solidFill>
                <a:hlinkClick r:id="rId5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hr-H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476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CC8CBC5-F7D0-4A5F-A4A1-90C3E7653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804064" cy="5571065"/>
          </a:xfrm>
        </p:spPr>
        <p:txBody>
          <a:bodyPr>
            <a:normAutofit/>
          </a:bodyPr>
          <a:lstStyle/>
          <a:p>
            <a:r>
              <a:rPr lang="hr-HR" sz="3600" dirty="0"/>
              <a:t>MATEMATIKA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FBD2B150-D9B5-4AFB-AE61-8A90D3576F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850177"/>
              </p:ext>
            </p:extLst>
          </p:nvPr>
        </p:nvGraphicFramePr>
        <p:xfrm>
          <a:off x="6091238" y="642938"/>
          <a:ext cx="5457825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366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A0AFE02-530A-4489-93C9-0D76F4647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804064" cy="5571065"/>
          </a:xfrm>
        </p:spPr>
        <p:txBody>
          <a:bodyPr>
            <a:normAutofit/>
          </a:bodyPr>
          <a:lstStyle/>
          <a:p>
            <a:r>
              <a:rPr lang="hr-HR" sz="3600" dirty="0"/>
              <a:t>MATEMATIKA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2BA5ED52-A1B1-4FF7-A906-0DC5BFD1E4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140555"/>
              </p:ext>
            </p:extLst>
          </p:nvPr>
        </p:nvGraphicFramePr>
        <p:xfrm>
          <a:off x="6091239" y="1060174"/>
          <a:ext cx="5457294" cy="5154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963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E56235E-02AD-4C69-93D7-50ED9E8FB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hr-HR" sz="5600" dirty="0"/>
              <a:t>HRVATSKI JEZIK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2B0CBB4-EC8C-4FDB-8AC2-D47E9C533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hr-HR" sz="2400" dirty="0"/>
              <a:t>Otvori 150. str. čitanke Hrvatski na dlanu 4.</a:t>
            </a:r>
          </a:p>
          <a:p>
            <a:r>
              <a:rPr lang="hr-HR" sz="2400" dirty="0"/>
              <a:t>Naglas pročitaj pjesmu „Ševina jutarnja pjesma”.</a:t>
            </a:r>
          </a:p>
          <a:p>
            <a:r>
              <a:rPr lang="hr-HR" sz="2400" dirty="0"/>
              <a:t>Čitaj polako, izražajno, stih po stih.</a:t>
            </a:r>
          </a:p>
          <a:p>
            <a:r>
              <a:rPr lang="hr-HR" sz="2400" dirty="0"/>
              <a:t>Usklikni kod uskličnika u uskličnoj rečenici, izražajno upitaj kod upitne rečenice.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3262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D2A83C0-55CC-4F1E-9B9F-38D55282B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803" y="278891"/>
            <a:ext cx="8074815" cy="1618489"/>
          </a:xfrm>
        </p:spPr>
        <p:txBody>
          <a:bodyPr anchor="ctr">
            <a:normAutofit/>
          </a:bodyPr>
          <a:lstStyle/>
          <a:p>
            <a:r>
              <a:rPr lang="hr-HR" sz="4000" dirty="0"/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7F54968-A68F-466F-B780-6D4BA164A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834" y="2027018"/>
            <a:ext cx="8773160" cy="3951751"/>
          </a:xfrm>
        </p:spPr>
        <p:txBody>
          <a:bodyPr anchor="t">
            <a:normAutofit/>
          </a:bodyPr>
          <a:lstStyle/>
          <a:p>
            <a:r>
              <a:rPr lang="hr-HR" sz="1800" dirty="0"/>
              <a:t>Nakon čitanja pjesme zapitaj se kakav je dojam pjesma ostavila na tebe?</a:t>
            </a:r>
          </a:p>
          <a:p>
            <a:r>
              <a:rPr lang="hr-HR" sz="1800" dirty="0"/>
              <a:t>Naglas odgovori na sljedeća pitanja, bez zapisivanja u bilježnicu:</a:t>
            </a:r>
          </a:p>
          <a:p>
            <a:endParaRPr lang="hr-HR" sz="1800" b="1" i="1" dirty="0"/>
          </a:p>
          <a:p>
            <a:r>
              <a:rPr lang="hr-HR" sz="1800" i="1" dirty="0"/>
              <a:t>Tko je personificiran u pjesmi?</a:t>
            </a:r>
          </a:p>
          <a:p>
            <a:r>
              <a:rPr lang="hr-HR" sz="1800" b="1" i="1" dirty="0"/>
              <a:t>Prisjeti se da je personifikacija jezična stilska figura kojom se predmetima, životinjama, biljkama daju osobine ljudi.</a:t>
            </a:r>
          </a:p>
          <a:p>
            <a:r>
              <a:rPr lang="hr-HR" sz="1800" i="1" dirty="0"/>
              <a:t>Zašto ševa ide prema suncu?</a:t>
            </a:r>
          </a:p>
          <a:p>
            <a:r>
              <a:rPr lang="hr-HR" sz="1800" i="1" dirty="0"/>
              <a:t>Što će ponijeti?</a:t>
            </a:r>
          </a:p>
          <a:p>
            <a:r>
              <a:rPr lang="hr-HR" sz="1800" i="1" dirty="0"/>
              <a:t>Razmisli o stihovima: Sipat ću zvonca dolje…</a:t>
            </a:r>
          </a:p>
          <a:p>
            <a:r>
              <a:rPr lang="hr-HR" sz="1800" i="1" dirty="0"/>
              <a:t>Što to znači?</a:t>
            </a:r>
          </a:p>
          <a:p>
            <a:r>
              <a:rPr lang="hr-HR" sz="1800" i="1" dirty="0"/>
              <a:t>Zašto se ševa ponovno spušta na zemlju?</a:t>
            </a:r>
          </a:p>
          <a:p>
            <a:endParaRPr lang="hr-HR" sz="1100" dirty="0"/>
          </a:p>
        </p:txBody>
      </p:sp>
    </p:spTree>
    <p:extLst>
      <p:ext uri="{BB962C8B-B14F-4D97-AF65-F5344CB8AC3E}">
        <p14:creationId xmlns:p14="http://schemas.microsoft.com/office/powerpoint/2010/main" val="304004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F53B3C1-504D-413D-82E8-FD1A7AD86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803" y="318165"/>
            <a:ext cx="8074815" cy="1618489"/>
          </a:xfrm>
        </p:spPr>
        <p:txBody>
          <a:bodyPr anchor="ctr">
            <a:normAutofit/>
          </a:bodyPr>
          <a:lstStyle/>
          <a:p>
            <a:r>
              <a:rPr lang="hr-HR" sz="4000" dirty="0"/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36DDE3-444E-469E-926A-51506DC6D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39" y="2241764"/>
            <a:ext cx="8998243" cy="3863613"/>
          </a:xfrm>
        </p:spPr>
        <p:txBody>
          <a:bodyPr anchor="t">
            <a:normAutofit/>
          </a:bodyPr>
          <a:lstStyle/>
          <a:p>
            <a:r>
              <a:rPr lang="hr-HR" sz="2000" dirty="0"/>
              <a:t>Razmisli…</a:t>
            </a:r>
          </a:p>
          <a:p>
            <a:r>
              <a:rPr lang="hr-HR" sz="2000" dirty="0"/>
              <a:t>Možeš li zamisliti slike koje u pjesmi spominje pjesnik Grigor Vitez?</a:t>
            </a:r>
          </a:p>
          <a:p>
            <a:endParaRPr lang="hr-HR" sz="2000" dirty="0"/>
          </a:p>
          <a:p>
            <a:r>
              <a:rPr lang="hr-HR" sz="2000" dirty="0"/>
              <a:t>Kako nazivamo dio teksta kojim nam spisatelj dočarava sliku?</a:t>
            </a:r>
          </a:p>
          <a:p>
            <a:endParaRPr lang="hr-HR" sz="2000" b="1" dirty="0"/>
          </a:p>
          <a:p>
            <a:r>
              <a:rPr lang="hr-HR" sz="2000" b="1" dirty="0"/>
              <a:t>To su PJESNIČKE SLIKE, a doživljaj koji nam pjesnik prenosi je VIDNI DOŽIVLJAJ.</a:t>
            </a:r>
          </a:p>
          <a:p>
            <a:r>
              <a:rPr lang="hr-HR" sz="2000" b="1" dirty="0"/>
              <a:t>Vidnim doživljajem „vidimo” ono o čemu pjesnik pjeva. </a:t>
            </a:r>
          </a:p>
          <a:p>
            <a:endParaRPr lang="hr-HR" sz="1700" dirty="0"/>
          </a:p>
        </p:txBody>
      </p:sp>
    </p:spTree>
    <p:extLst>
      <p:ext uri="{BB962C8B-B14F-4D97-AF65-F5344CB8AC3E}">
        <p14:creationId xmlns:p14="http://schemas.microsoft.com/office/powerpoint/2010/main" val="120165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A2959B7-8868-417E-8DFA-B569D5C34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4" y="377528"/>
            <a:ext cx="8074815" cy="1618489"/>
          </a:xfrm>
        </p:spPr>
        <p:txBody>
          <a:bodyPr anchor="ctr">
            <a:normAutofit/>
          </a:bodyPr>
          <a:lstStyle/>
          <a:p>
            <a:r>
              <a:rPr lang="hr-HR" sz="4000" dirty="0"/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6D779B8-4708-4407-80A6-7D3175B8C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996017"/>
            <a:ext cx="9237394" cy="3773847"/>
          </a:xfrm>
        </p:spPr>
        <p:txBody>
          <a:bodyPr anchor="t">
            <a:normAutofit/>
          </a:bodyPr>
          <a:lstStyle/>
          <a:p>
            <a:r>
              <a:rPr lang="hr-HR" sz="1700" dirty="0"/>
              <a:t>Razmisli…</a:t>
            </a:r>
          </a:p>
          <a:p>
            <a:r>
              <a:rPr lang="hr-HR" sz="1700" dirty="0"/>
              <a:t>Možeš li zamisliti zvukove koje u pjesmi spominje pjesnik Grigor Vitez?</a:t>
            </a:r>
          </a:p>
          <a:p>
            <a:endParaRPr lang="hr-HR" sz="1700" dirty="0"/>
          </a:p>
          <a:p>
            <a:r>
              <a:rPr lang="hr-HR" sz="1700" dirty="0"/>
              <a:t>Kako nazivamo dio teksta kojim nam spisatelj dočarava zvuk?</a:t>
            </a:r>
          </a:p>
          <a:p>
            <a:endParaRPr lang="hr-HR" sz="1700" b="1" dirty="0"/>
          </a:p>
          <a:p>
            <a:r>
              <a:rPr lang="hr-HR" sz="1700" b="1" dirty="0"/>
              <a:t>To su ZVUČNE SLIKE, a doživljaj koji nam pjesnik prenosi je SLUŠNI DOŽIVLJAJ.</a:t>
            </a:r>
          </a:p>
          <a:p>
            <a:r>
              <a:rPr lang="hr-HR" sz="1700" b="1" dirty="0"/>
              <a:t>Slušnim doživljajem „čujemo” ono o čemu pjesnik pjeva. </a:t>
            </a:r>
          </a:p>
          <a:p>
            <a:endParaRPr lang="hr-HR" sz="1700" dirty="0"/>
          </a:p>
        </p:txBody>
      </p:sp>
    </p:spTree>
    <p:extLst>
      <p:ext uri="{BB962C8B-B14F-4D97-AF65-F5344CB8AC3E}">
        <p14:creationId xmlns:p14="http://schemas.microsoft.com/office/powerpoint/2010/main" val="185566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849094-72E7-4E51-A08B-88B5DD19A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F396BC4-04DC-42E1-9521-4B90D0351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Pjesnik u pjesmi ponavlja neke riječi. Koje?</a:t>
            </a:r>
          </a:p>
          <a:p>
            <a:endParaRPr lang="hr-HR" dirty="0"/>
          </a:p>
          <a:p>
            <a:r>
              <a:rPr lang="hr-HR" dirty="0"/>
              <a:t>Ponavlja riječi… </a:t>
            </a:r>
          </a:p>
          <a:p>
            <a:pPr marL="0" indent="0">
              <a:buNone/>
            </a:pPr>
            <a:r>
              <a:rPr lang="hr-HR" dirty="0"/>
              <a:t>Dići     tamburicu              sići</a:t>
            </a:r>
          </a:p>
          <a:p>
            <a:pPr marL="0" indent="0">
              <a:buNone/>
            </a:pPr>
            <a:r>
              <a:rPr lang="hr-HR" dirty="0"/>
              <a:t>Ići        tamburicu              sići</a:t>
            </a:r>
          </a:p>
          <a:p>
            <a:pPr marL="0" indent="0">
              <a:buNone/>
            </a:pPr>
            <a:r>
              <a:rPr lang="hr-HR" dirty="0"/>
              <a:t>Ići        tamburicu              sići</a:t>
            </a:r>
          </a:p>
          <a:p>
            <a:pPr marL="0" indent="0">
              <a:buNone/>
            </a:pPr>
            <a:r>
              <a:rPr lang="hr-HR" dirty="0"/>
              <a:t>Ići</a:t>
            </a:r>
          </a:p>
          <a:p>
            <a:endParaRPr lang="hr-HR" dirty="0"/>
          </a:p>
          <a:p>
            <a:r>
              <a:rPr lang="hr-HR" dirty="0"/>
              <a:t>Što pjesnik postiže ponavljanjem riječi?</a:t>
            </a:r>
            <a:endParaRPr lang="hr-HR" sz="4000" dirty="0"/>
          </a:p>
          <a:p>
            <a:pPr marL="0" indent="0">
              <a:buNone/>
            </a:pPr>
            <a:r>
              <a:rPr lang="hr-HR" dirty="0"/>
              <a:t>Pjesnik postiže    </a:t>
            </a:r>
            <a:r>
              <a:rPr lang="hr-HR" sz="4000" b="1" dirty="0">
                <a:solidFill>
                  <a:srgbClr val="FF0000"/>
                </a:solidFill>
              </a:rPr>
              <a:t>RITAM!</a:t>
            </a:r>
          </a:p>
          <a:p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BAAE400-2959-4190-9181-DA71D5FF2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091" y="3178262"/>
            <a:ext cx="4615072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41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564</Words>
  <Application>Microsoft Office PowerPoint</Application>
  <PresentationFormat>Široki zaslon</PresentationFormat>
  <Paragraphs>84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sustava Office</vt:lpstr>
      <vt:lpstr>14.5.2020.</vt:lpstr>
      <vt:lpstr>TJELESNI</vt:lpstr>
      <vt:lpstr>MATEMATIKA</vt:lpstr>
      <vt:lpstr>MATEMATIKA</vt:lpstr>
      <vt:lpstr>HRVATSKI JEZIK</vt:lpstr>
      <vt:lpstr>HRVATSKI JEZIK</vt:lpstr>
      <vt:lpstr>HRVATSKI JEZIK</vt:lpstr>
      <vt:lpstr>HRVATSKI JEZIK</vt:lpstr>
      <vt:lpstr>HRVATSKI JEZIK</vt:lpstr>
      <vt:lpstr>HRVATSKI JEZIK</vt:lpstr>
      <vt:lpstr>HRVATSKI JEZIK</vt:lpstr>
      <vt:lpstr>DOMAĆA ZADAĆA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14.5.2020.</dc:title>
  <dc:creator>arados81@gmail.com</dc:creator>
  <cp:lastModifiedBy>arados81@gmail.com</cp:lastModifiedBy>
  <cp:revision>2</cp:revision>
  <dcterms:created xsi:type="dcterms:W3CDTF">2020-05-13T20:32:05Z</dcterms:created>
  <dcterms:modified xsi:type="dcterms:W3CDTF">2020-05-13T20:40:38Z</dcterms:modified>
</cp:coreProperties>
</file>