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78" r:id="rId4"/>
    <p:sldId id="258" r:id="rId5"/>
    <p:sldId id="276" r:id="rId6"/>
    <p:sldId id="277" r:id="rId7"/>
    <p:sldId id="260" r:id="rId8"/>
    <p:sldId id="279" r:id="rId9"/>
    <p:sldId id="259" r:id="rId10"/>
    <p:sldId id="263" r:id="rId11"/>
    <p:sldId id="261" r:id="rId12"/>
  </p:sldIdLst>
  <p:sldSz cx="12192000" cy="6858000"/>
  <p:notesSz cx="6858000" cy="9144000"/>
  <p:embeddedFontLst>
    <p:embeddedFont>
      <p:font typeface="Barlow Condensed" panose="020B060402020202020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ca One" panose="020B0604020202020204" charset="-18"/>
      <p:regular r:id="rId22"/>
    </p:embeddedFont>
    <p:embeddedFont>
      <p:font typeface="Sarala" panose="020B0604020202020204" charset="-1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2148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8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1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2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5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40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54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4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54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5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47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9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95166" y="0"/>
            <a:ext cx="3494236" cy="2090211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4627" y="769858"/>
            <a:ext cx="5714762" cy="531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51209" y="4960469"/>
            <a:ext cx="1678500" cy="16785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>
            <a:off x="299430" y="-2576"/>
            <a:ext cx="7011795" cy="5070623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78775" y="53557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257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F3F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2622636" y="215075"/>
            <a:ext cx="6946845" cy="6173373"/>
          </a:xfrm>
          <a:custGeom>
            <a:avLst/>
            <a:gdLst/>
            <a:ahLst/>
            <a:cxnLst/>
            <a:rect l="l" t="t" r="r" b="b"/>
            <a:pathLst>
              <a:path w="2416294" h="2147260" extrusionOk="0">
                <a:moveTo>
                  <a:pt x="674692" y="179458"/>
                </a:moveTo>
                <a:cubicBezTo>
                  <a:pt x="606955" y="239359"/>
                  <a:pt x="550101" y="311711"/>
                  <a:pt x="476661" y="364516"/>
                </a:cubicBezTo>
                <a:cubicBezTo>
                  <a:pt x="342840" y="460594"/>
                  <a:pt x="157302" y="489804"/>
                  <a:pt x="60528" y="623494"/>
                </a:cubicBezTo>
                <a:cubicBezTo>
                  <a:pt x="-42079" y="765107"/>
                  <a:pt x="148" y="965620"/>
                  <a:pt x="80728" y="1120859"/>
                </a:cubicBezTo>
                <a:cubicBezTo>
                  <a:pt x="161307" y="1276097"/>
                  <a:pt x="276626" y="1416883"/>
                  <a:pt x="317678" y="1586662"/>
                </a:cubicBezTo>
                <a:cubicBezTo>
                  <a:pt x="335091" y="1657969"/>
                  <a:pt x="338574" y="1732715"/>
                  <a:pt x="363910" y="1801584"/>
                </a:cubicBezTo>
                <a:cubicBezTo>
                  <a:pt x="433127" y="1989647"/>
                  <a:pt x="643131" y="2084984"/>
                  <a:pt x="839769" y="2123729"/>
                </a:cubicBezTo>
                <a:cubicBezTo>
                  <a:pt x="958049" y="2146932"/>
                  <a:pt x="1080507" y="2156857"/>
                  <a:pt x="1199134" y="2135395"/>
                </a:cubicBezTo>
                <a:cubicBezTo>
                  <a:pt x="1312059" y="2114978"/>
                  <a:pt x="1419585" y="2066526"/>
                  <a:pt x="1533990" y="2057950"/>
                </a:cubicBezTo>
                <a:cubicBezTo>
                  <a:pt x="1642562" y="2049810"/>
                  <a:pt x="1754616" y="2077845"/>
                  <a:pt x="1859138" y="2047546"/>
                </a:cubicBezTo>
                <a:cubicBezTo>
                  <a:pt x="1911378" y="2032440"/>
                  <a:pt x="1958394" y="2003490"/>
                  <a:pt x="2000708" y="1969578"/>
                </a:cubicBezTo>
                <a:cubicBezTo>
                  <a:pt x="2080591" y="1905628"/>
                  <a:pt x="2146805" y="1819912"/>
                  <a:pt x="2169659" y="1720178"/>
                </a:cubicBezTo>
                <a:cubicBezTo>
                  <a:pt x="2187856" y="1640730"/>
                  <a:pt x="2177844" y="1557800"/>
                  <a:pt x="2184678" y="1476610"/>
                </a:cubicBezTo>
                <a:cubicBezTo>
                  <a:pt x="2195692" y="1345533"/>
                  <a:pt x="2249978" y="1222595"/>
                  <a:pt x="2302870" y="1102227"/>
                </a:cubicBezTo>
                <a:cubicBezTo>
                  <a:pt x="2355763" y="981858"/>
                  <a:pt x="2408351" y="857702"/>
                  <a:pt x="2415577" y="726363"/>
                </a:cubicBezTo>
                <a:cubicBezTo>
                  <a:pt x="2422804" y="595024"/>
                  <a:pt x="2375614" y="452845"/>
                  <a:pt x="2265693" y="380667"/>
                </a:cubicBezTo>
                <a:cubicBezTo>
                  <a:pt x="2160343" y="311363"/>
                  <a:pt x="2021342" y="307009"/>
                  <a:pt x="1905370" y="261822"/>
                </a:cubicBezTo>
                <a:cubicBezTo>
                  <a:pt x="1808901" y="224253"/>
                  <a:pt x="1720225" y="172231"/>
                  <a:pt x="1628979" y="124171"/>
                </a:cubicBezTo>
                <a:cubicBezTo>
                  <a:pt x="1446402" y="28006"/>
                  <a:pt x="1234222" y="-25148"/>
                  <a:pt x="1028528" y="11812"/>
                </a:cubicBezTo>
                <a:cubicBezTo>
                  <a:pt x="898626" y="35189"/>
                  <a:pt x="774122" y="91608"/>
                  <a:pt x="674692" y="179458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7679204" y="573718"/>
            <a:ext cx="1682400" cy="1682400"/>
          </a:xfrm>
          <a:prstGeom prst="ellipse">
            <a:avLst/>
          </a:prstGeom>
          <a:solidFill>
            <a:srgbClr val="E9EAEC">
              <a:alpha val="709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1405055" y="9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26350" y="2867800"/>
            <a:ext cx="6096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844905" y="4601784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FFFFFF">
              <a:alpha val="603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8435599" y="4247052"/>
            <a:ext cx="2141400" cy="21414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46425" y="593375"/>
            <a:ext cx="6066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46425" y="2372149"/>
            <a:ext cx="6066600" cy="3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013051" y="1752604"/>
            <a:ext cx="3719700" cy="3719700"/>
          </a:xfrm>
          <a:prstGeom prst="ellipse">
            <a:avLst/>
          </a:prstGeom>
          <a:solidFill>
            <a:srgbClr val="EDF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4"/>
          <p:cNvGrpSpPr/>
          <p:nvPr/>
        </p:nvGrpSpPr>
        <p:grpSpPr>
          <a:xfrm>
            <a:off x="8558558" y="2467634"/>
            <a:ext cx="2628674" cy="2289640"/>
            <a:chOff x="1138171" y="1235822"/>
            <a:chExt cx="2628674" cy="2289640"/>
          </a:xfrm>
        </p:grpSpPr>
        <p:sp>
          <p:nvSpPr>
            <p:cNvPr id="33" name="Google Shape;33;p4"/>
            <p:cNvSpPr/>
            <p:nvPr/>
          </p:nvSpPr>
          <p:spPr>
            <a:xfrm>
              <a:off x="1183807" y="1236710"/>
              <a:ext cx="2537386" cy="2287856"/>
            </a:xfrm>
            <a:custGeom>
              <a:avLst/>
              <a:gdLst/>
              <a:ahLst/>
              <a:cxnLst/>
              <a:rect l="l" t="t" r="r" b="b"/>
              <a:pathLst>
                <a:path w="2537386" h="2287856" extrusionOk="0">
                  <a:moveTo>
                    <a:pt x="2427902" y="1949601"/>
                  </a:moveTo>
                  <a:cubicBezTo>
                    <a:pt x="2525539" y="1809696"/>
                    <a:pt x="2559944" y="1635228"/>
                    <a:pt x="2522738" y="1468730"/>
                  </a:cubicBezTo>
                  <a:cubicBezTo>
                    <a:pt x="2510663" y="1416342"/>
                    <a:pt x="2491621" y="1365812"/>
                    <a:pt x="2478385" y="1313703"/>
                  </a:cubicBezTo>
                  <a:cubicBezTo>
                    <a:pt x="2409882" y="1043962"/>
                    <a:pt x="2498960" y="744404"/>
                    <a:pt x="2390143" y="488225"/>
                  </a:cubicBezTo>
                  <a:cubicBezTo>
                    <a:pt x="2321733" y="327021"/>
                    <a:pt x="2175159" y="201206"/>
                    <a:pt x="2005456" y="158014"/>
                  </a:cubicBezTo>
                  <a:cubicBezTo>
                    <a:pt x="1836867" y="115148"/>
                    <a:pt x="1657458" y="150909"/>
                    <a:pt x="1486083" y="121139"/>
                  </a:cubicBezTo>
                  <a:cubicBezTo>
                    <a:pt x="1366074" y="100239"/>
                    <a:pt x="1253868" y="47944"/>
                    <a:pt x="1135531" y="18964"/>
                  </a:cubicBezTo>
                  <a:cubicBezTo>
                    <a:pt x="1017194" y="-10016"/>
                    <a:pt x="882974" y="-12246"/>
                    <a:pt x="783818" y="58719"/>
                  </a:cubicBezTo>
                  <a:cubicBezTo>
                    <a:pt x="662323" y="145800"/>
                    <a:pt x="631903" y="311602"/>
                    <a:pt x="546401" y="434165"/>
                  </a:cubicBezTo>
                  <a:cubicBezTo>
                    <a:pt x="469910" y="543817"/>
                    <a:pt x="351805" y="615293"/>
                    <a:pt x="244521" y="695175"/>
                  </a:cubicBezTo>
                  <a:cubicBezTo>
                    <a:pt x="137238" y="775057"/>
                    <a:pt x="32881" y="875374"/>
                    <a:pt x="6640" y="1006343"/>
                  </a:cubicBezTo>
                  <a:cubicBezTo>
                    <a:pt x="-26938" y="1175674"/>
                    <a:pt x="78720" y="1346353"/>
                    <a:pt x="59771" y="1517913"/>
                  </a:cubicBezTo>
                  <a:cubicBezTo>
                    <a:pt x="51597" y="1591897"/>
                    <a:pt x="20434" y="1662165"/>
                    <a:pt x="14396" y="1736195"/>
                  </a:cubicBezTo>
                  <a:cubicBezTo>
                    <a:pt x="2600" y="1881284"/>
                    <a:pt x="91399" y="2020938"/>
                    <a:pt x="210850" y="2104117"/>
                  </a:cubicBezTo>
                  <a:cubicBezTo>
                    <a:pt x="330302" y="2187297"/>
                    <a:pt x="476365" y="2222640"/>
                    <a:pt x="620292" y="2244422"/>
                  </a:cubicBezTo>
                  <a:cubicBezTo>
                    <a:pt x="871688" y="2282459"/>
                    <a:pt x="1126939" y="2284084"/>
                    <a:pt x="1381122" y="2285617"/>
                  </a:cubicBezTo>
                  <a:lnTo>
                    <a:pt x="1745282" y="2287846"/>
                  </a:lnTo>
                  <a:cubicBezTo>
                    <a:pt x="1894736" y="2288775"/>
                    <a:pt x="1968719" y="2226216"/>
                    <a:pt x="2097738" y="2181027"/>
                  </a:cubicBezTo>
                  <a:cubicBezTo>
                    <a:pt x="2230472" y="2134816"/>
                    <a:pt x="2345187" y="2066731"/>
                    <a:pt x="2427902" y="194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4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38171" y="1235822"/>
              <a:ext cx="2628674" cy="228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4"/>
          <p:cNvSpPr/>
          <p:nvPr/>
        </p:nvSpPr>
        <p:spPr>
          <a:xfrm flipH="1">
            <a:off x="2766" y="0"/>
            <a:ext cx="2809731" cy="1680748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9313" y="4850049"/>
            <a:ext cx="2776640" cy="2007944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 rot="5400000">
            <a:off x="-226734" y="4061122"/>
            <a:ext cx="1637906" cy="118446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3F3F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737325" y="593375"/>
            <a:ext cx="7039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737325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8472079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775" y="1248732"/>
            <a:ext cx="4111097" cy="365209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415599" y="4206449"/>
            <a:ext cx="1494900" cy="14949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082088" y="4900819"/>
            <a:ext cx="2706444" cy="195718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415601" y="740800"/>
            <a:ext cx="54756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503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5957888" y="588169"/>
            <a:ext cx="5538900" cy="5538900"/>
          </a:xfrm>
          <a:prstGeom prst="ellipse">
            <a:avLst/>
          </a:prstGeom>
          <a:solidFill>
            <a:srgbClr val="E9EA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8" descr="Dibujo animado de una person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7095" y="1366932"/>
            <a:ext cx="3092739" cy="38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>
            <a:off x="5525789" y="4709368"/>
            <a:ext cx="1682400" cy="16824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8695166" y="0"/>
            <a:ext cx="3494236" cy="2090211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616028" y="740800"/>
            <a:ext cx="6120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616028" y="1852800"/>
            <a:ext cx="61209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86" y="1032281"/>
            <a:ext cx="4812775" cy="40376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412789" y="4601868"/>
            <a:ext cx="1682400" cy="16824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27385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3F3F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080550" y="857425"/>
            <a:ext cx="4539900" cy="512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400"/>
              <a:buNone/>
              <a:defRPr sz="64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920" y="550119"/>
            <a:ext cx="6380252" cy="56674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/>
          <p:nvPr/>
        </p:nvSpPr>
        <p:spPr>
          <a:xfrm rot="10800000">
            <a:off x="10027771" y="-47788"/>
            <a:ext cx="2090279" cy="1511598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9771600" y="808307"/>
            <a:ext cx="1434900" cy="14349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094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DF6D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EDF6D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ibzCbbIW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dias.rs/tajna-kraljevskog-lepti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mvMHmwh4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Tned2in0o&amp;feature=youtu.be&amp;fbclid=IwAR0RNX2HwdxufaYrLLiVdFH3pa0bCB8glE9kmccFrOx_sPvYJ0cKFPHXEs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0w8CZYb2Q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ctrTitle"/>
          </p:nvPr>
        </p:nvSpPr>
        <p:spPr>
          <a:xfrm>
            <a:off x="2029076" y="159926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Četvrtak 14.5.2020.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4.a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4885825" y="593375"/>
            <a:ext cx="68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INA - plesna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4605906" y="1511100"/>
            <a:ext cx="7337277" cy="383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r-HR" dirty="0">
                <a:solidFill>
                  <a:srgbClr val="434343"/>
                </a:solidFill>
              </a:rPr>
              <a:t>Danas će </a:t>
            </a:r>
            <a:r>
              <a:rPr lang="hr-HR" i="1" dirty="0">
                <a:solidFill>
                  <a:srgbClr val="434343"/>
                </a:solidFill>
              </a:rPr>
              <a:t>plesna</a:t>
            </a:r>
            <a:r>
              <a:rPr lang="hr-HR" dirty="0">
                <a:solidFill>
                  <a:srgbClr val="434343"/>
                </a:solidFill>
              </a:rPr>
              <a:t> biti malo drugačija, povezana s dodatnom nastavom prirode i društva.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r-HR" dirty="0"/>
              <a:t>Poslušaj dio </a:t>
            </a:r>
            <a:r>
              <a:rPr lang="hr-HR" b="1" dirty="0"/>
              <a:t>Novogodišnjeg koncerta u Beču </a:t>
            </a:r>
            <a:r>
              <a:rPr lang="hr-HR" dirty="0"/>
              <a:t>na kojemu je izveden jedan od najljepših valcera 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de-D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 der schönen blauen Donau</a:t>
            </a:r>
            <a:r>
              <a:rPr lang="hr-HR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– Na lijepom plavom Dunavu</a:t>
            </a:r>
            <a:endParaRPr lang="hr-HR" b="1" dirty="0">
              <a:solidFill>
                <a:srgbClr val="0070C0"/>
              </a:solidFill>
            </a:endParaRP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dirty="0"/>
              <a:t>austrijskog kompozitora Johanna Straussa mlađeg.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dirty="0">
                <a:solidFill>
                  <a:srgbClr val="434343"/>
                </a:solidFill>
              </a:rPr>
              <a:t>Pogledaj baletnu verziju valcera i uživaj. 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hr-HR" dirty="0">
              <a:solidFill>
                <a:srgbClr val="434343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B92A06-D4D0-4315-ACC2-F516F398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1" y="682830"/>
            <a:ext cx="4327171" cy="258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2A65164-EE99-42F6-91F3-BD5633BE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20" y="3585570"/>
            <a:ext cx="4327171" cy="297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5457023" y="223935"/>
            <a:ext cx="4539900" cy="333651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/>
              <a:t>Budite </a:t>
            </a:r>
            <a:r>
              <a:rPr lang="hr-HR" sz="3600" dirty="0"/>
              <a:t>vrijedni, savjesni i maštoviti.</a:t>
            </a:r>
            <a:br>
              <a:rPr lang="hr-HR" sz="3600" dirty="0"/>
            </a:br>
            <a:r>
              <a:rPr lang="hr-HR" sz="3600" dirty="0"/>
              <a:t> </a:t>
            </a:r>
            <a:br>
              <a:rPr lang="hr-HR" sz="3600" dirty="0"/>
            </a:br>
            <a:r>
              <a:rPr lang="hr-HR" sz="3600" dirty="0"/>
              <a:t>Pusa od učiteljice Dubravke!!</a:t>
            </a:r>
            <a:endParaRPr sz="3600" dirty="0">
              <a:solidFill>
                <a:srgbClr val="434343"/>
              </a:solidFill>
            </a:endParaRPr>
          </a:p>
        </p:txBody>
      </p:sp>
      <p:pic>
        <p:nvPicPr>
          <p:cNvPr id="3" name="Slika 2" descr="Slika na kojoj se prikazuje cvijet, čičak&#10;&#10;Opis je automatski generiran">
            <a:extLst>
              <a:ext uri="{FF2B5EF4-FFF2-40B4-BE49-F238E27FC236}">
                <a16:creationId xmlns:a16="http://schemas.microsoft.com/office/drawing/2014/main" xmlns="" id="{81EFA347-CD2C-431E-8185-4B0B0C35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26665" y="3760236"/>
            <a:ext cx="4846209" cy="254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417157" y="725249"/>
            <a:ext cx="5757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Hrvatski jezik</a:t>
            </a:r>
            <a:endParaRPr sz="4800"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314518" y="2135829"/>
            <a:ext cx="5034000" cy="19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Otvori radnu bilježnicu iz hrvatskoga jezika na 123. stranici i pažljivo pročitaj tekst „</a:t>
            </a:r>
            <a:r>
              <a:rPr lang="hr-HR" dirty="0" err="1"/>
              <a:t>Šljapkov</a:t>
            </a:r>
            <a:r>
              <a:rPr lang="hr-HR" dirty="0"/>
              <a:t> strah”.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Nakon pažljivog čitanja odgovori na pitanja na 123., 124., 125. i 126. stranici radne bilježnice.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417157" y="725249"/>
            <a:ext cx="5757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Hrvatski jezik - prilagodba</a:t>
            </a:r>
            <a:endParaRPr sz="4800"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30629" y="1622645"/>
            <a:ext cx="6867329" cy="19883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Luka, odaberi tekst u svome udžbeniku iz hrvatskoga jezika i odgovori na pitanja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 vezi teksta.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Dodatni zadatak – ako želiš!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Pogledaj </a:t>
            </a:r>
            <a:r>
              <a:rPr lang="hr-HR" dirty="0" err="1"/>
              <a:t>videopriču</a:t>
            </a:r>
            <a:r>
              <a:rPr lang="hr-HR" dirty="0"/>
              <a:t>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linkClick r:id="rId3"/>
              </a:rPr>
              <a:t>JEŽEVA KUĆICA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Napiši 6 rečenica o tome što se sve ježu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 priče dogodilo i na kraju nacrtaj ježa.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ym typeface="Wingdings" panose="05000000000000000000" pitchFamily="2" charset="2"/>
              </a:rPr>
              <a:t></a:t>
            </a:r>
            <a:r>
              <a:rPr lang="hr-HR" sz="3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21FBC984-DDDD-4115-BB08-B903DE9B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57" y="921189"/>
            <a:ext cx="5740001" cy="4593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36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29465" y="378462"/>
            <a:ext cx="6120900" cy="12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34343"/>
                </a:solidFill>
              </a:rPr>
              <a:t>Matematika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4724635" y="597160"/>
            <a:ext cx="7165910" cy="56636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U bilježnicu iz matematike napiši naslov: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i="1" dirty="0"/>
              <a:t>Pisano dijeljenje višeznamenkastoga broja dvoznamenkastim brojem</a:t>
            </a:r>
          </a:p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i="1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Pogledaj video </a:t>
            </a:r>
            <a:r>
              <a:rPr lang="hr-HR">
                <a:solidFill>
                  <a:srgbClr val="434343"/>
                </a:solidFill>
              </a:rPr>
              <a:t>u </a:t>
            </a:r>
            <a:r>
              <a:rPr lang="hr-HR" smtClean="0">
                <a:solidFill>
                  <a:srgbClr val="434343"/>
                </a:solidFill>
              </a:rPr>
              <a:t>kojemu </a:t>
            </a:r>
            <a:r>
              <a:rPr lang="hr-HR" dirty="0">
                <a:solidFill>
                  <a:srgbClr val="434343"/>
                </a:solidFill>
              </a:rPr>
              <a:t>učiteljica objašnjava pisano dijeljenje višeznamenkastoga broja dvoznamenkastim brojem – 2. dio. </a:t>
            </a: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hlinkClick r:id="rId3"/>
              </a:rPr>
              <a:t>PISANO DIJELJENJE  2. DIO</a:t>
            </a:r>
            <a:endParaRPr lang="hr-HR" dirty="0"/>
          </a:p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indent="0" algn="ctr">
              <a:lnSpc>
                <a:spcPct val="100000"/>
              </a:lnSpc>
              <a:buNone/>
            </a:pPr>
            <a:r>
              <a:rPr lang="hr-HR" b="1" dirty="0">
                <a:solidFill>
                  <a:schemeClr val="accent3">
                    <a:lumMod val="50000"/>
                  </a:schemeClr>
                </a:solidFill>
              </a:rPr>
              <a:t>Pažljivo prati i slušaj učiteljičina objašnjenja!</a:t>
            </a: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Zadatke koje učiteljica zadaje u videu prepiši i riješi u svoju bilježnicu, uredno, pregledno i točno. </a:t>
            </a: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285537" y="471769"/>
            <a:ext cx="6120900" cy="12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34343"/>
                </a:solidFill>
              </a:rPr>
              <a:t>Matematika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3987490" y="182889"/>
            <a:ext cx="8005665" cy="51996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Zadaci iz videa koje rješavaš u bilježnicu: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1.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2.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3. </a:t>
            </a: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4. </a:t>
            </a: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Luka, riješi u svakome redu (1. – 6. zadatka) po jedan </a:t>
            </a: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                     zadatak.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635A244-19E7-4092-94EE-199F184FE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35" y="1001730"/>
            <a:ext cx="1704975" cy="5905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9AF280D-C436-408F-AC7B-755E718E4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530" y="1001730"/>
            <a:ext cx="1743075" cy="5905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1E41B1C-8B97-4A16-8FB6-C67FB9E1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810" y="1001730"/>
            <a:ext cx="1666875" cy="5905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8E646DA-FBAE-45F1-B663-C36F673AD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042" y="1732969"/>
            <a:ext cx="2867025" cy="1504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0600FE3-2A59-451E-8889-85ABFA616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527" y="1732969"/>
            <a:ext cx="2876550" cy="14954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3294A24-8654-4A05-9172-827331A7B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042" y="3429000"/>
            <a:ext cx="2371725" cy="96124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AF5600C-194D-4A15-B247-165889C49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1446" y="3486773"/>
            <a:ext cx="2324100" cy="903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5B38542-FA95-466D-A1D1-206F5FAC5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6042" y="4601806"/>
            <a:ext cx="2324100" cy="92144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AAB524E-E593-4DE8-8B41-982EE7780F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8142" y="4613299"/>
            <a:ext cx="2295525" cy="9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285537" y="471769"/>
            <a:ext cx="6120900" cy="12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34343"/>
                </a:solidFill>
              </a:rPr>
              <a:t>Matematika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4208106" y="0"/>
            <a:ext cx="7766388" cy="51996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Zadaci iz videa koje rješavaš u bilježnicu: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5.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6</a:t>
            </a:r>
            <a:r>
              <a:rPr lang="hr-HR" dirty="0">
                <a:solidFill>
                  <a:srgbClr val="434343"/>
                </a:solidFill>
              </a:rPr>
              <a:t>.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>
                <a:solidFill>
                  <a:srgbClr val="434343"/>
                </a:solidFill>
              </a:rPr>
              <a:t>Zadaci: a) </a:t>
            </a:r>
            <a:r>
              <a:rPr lang="hr-HR" dirty="0"/>
              <a:t>Otvori </a:t>
            </a:r>
            <a:r>
              <a:rPr lang="hr-HR" i="1" dirty="0">
                <a:solidFill>
                  <a:srgbClr val="434343"/>
                </a:solidFill>
              </a:rPr>
              <a:t>udžbenik</a:t>
            </a:r>
            <a:r>
              <a:rPr lang="hr-HR" dirty="0">
                <a:solidFill>
                  <a:srgbClr val="434343"/>
                </a:solidFill>
              </a:rPr>
              <a:t> na 77. stranici i na isti način  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    </a:t>
            </a:r>
            <a:r>
              <a:rPr lang="hr-HR" dirty="0">
                <a:solidFill>
                  <a:srgbClr val="434343"/>
                </a:solidFill>
              </a:rPr>
              <a:t>kao i u bilježnici, riješi sve zadatke.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b) Pisano dijeljenje </a:t>
            </a:r>
            <a:r>
              <a:rPr lang="hr-HR" dirty="0" err="1"/>
              <a:t>provježbaj</a:t>
            </a:r>
            <a:r>
              <a:rPr lang="hr-HR" dirty="0"/>
              <a:t> tako što ćeš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     riješiti zadatke u </a:t>
            </a:r>
            <a:r>
              <a:rPr lang="hr-HR" i="1" dirty="0"/>
              <a:t>zbirci zadataka </a:t>
            </a:r>
            <a:r>
              <a:rPr lang="hr-HR" dirty="0"/>
              <a:t>na 61.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         stranici.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b="1" dirty="0">
                <a:solidFill>
                  <a:srgbClr val="434343"/>
                </a:solidFill>
              </a:rPr>
              <a:t>Luka </a:t>
            </a:r>
            <a:r>
              <a:rPr lang="hr-HR" dirty="0">
                <a:solidFill>
                  <a:srgbClr val="434343"/>
                </a:solidFill>
              </a:rPr>
              <a:t>– riješi jednu stranicu pisanoga dijeljenja u 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</a:t>
            </a:r>
            <a:r>
              <a:rPr lang="hr-HR" dirty="0">
                <a:solidFill>
                  <a:srgbClr val="434343"/>
                </a:solidFill>
              </a:rPr>
              <a:t>svome udžbeniku iz matematike.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hr-HR" dirty="0"/>
              <a:t>                </a:t>
            </a: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/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hr-HR" dirty="0">
              <a:solidFill>
                <a:srgbClr val="434343"/>
              </a:solidFill>
            </a:endParaRPr>
          </a:p>
          <a:p>
            <a:pPr marL="76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dirty="0">
              <a:solidFill>
                <a:srgbClr val="434343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A800B63-6690-43A1-AF43-EA26D29B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66" y="818436"/>
            <a:ext cx="2200275" cy="9347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10B530E-E721-43D2-9C89-6F223E9AF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893" y="813489"/>
            <a:ext cx="2305050" cy="91948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7F4AC9F-712E-4935-91B9-73058938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295" y="813489"/>
            <a:ext cx="2228850" cy="91948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BC2F134-99EF-4BC3-B59A-0FF54DBD7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66" y="1930539"/>
            <a:ext cx="2257425" cy="101712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7FF6ACA-B391-4F1D-A834-7D63438AB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943" y="1930539"/>
            <a:ext cx="22669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721091" y="435707"/>
            <a:ext cx="6352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Likovna kultura</a:t>
            </a:r>
            <a:endParaRPr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75188" y="1539748"/>
            <a:ext cx="7510307" cy="33068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Pripremi papir i flomastere.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Odabrat ćeš jednu prijateljicu ili prijatelja iz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razreda i preko cijeloga papira nacrtati njen ili njegov portret. </a:t>
            </a:r>
            <a:endParaRPr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F24B215-AE7A-40A8-A60C-7B6490934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02" y="468648"/>
            <a:ext cx="2022764" cy="272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88CE30F-1DC6-4CE8-88EC-6594D0B82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428" y="1199207"/>
            <a:ext cx="2783730" cy="199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3B55664-51FC-47B7-9B52-0AACCDE2A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158" y="3469723"/>
            <a:ext cx="571500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78FCDC-97E8-4DB4-B8E8-72CCD8C0C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79" y="4174573"/>
            <a:ext cx="458152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658198" y="473633"/>
            <a:ext cx="6352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Likovna kultura</a:t>
            </a:r>
            <a:endParaRPr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02637" y="2105126"/>
            <a:ext cx="7472984" cy="286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Nakon što nacrtaš portret i ispuniš ga bojom,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načini </a:t>
            </a:r>
            <a:r>
              <a:rPr lang="hr-HR" dirty="0" err="1"/>
              <a:t>rekompoziciju</a:t>
            </a:r>
            <a:r>
              <a:rPr lang="hr-HR" dirty="0"/>
              <a:t>. Izreži dijelove portreta i sastavi novi, drugačiji, maštovit lik.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Kako bi novi  lik bio još neobičniji, poigraj se i fotomontažom tako da izrežeš dijelove časopisa, novina, šarenih papira, možeš i starih tkanina.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Od dijelova novina i dijelova portreta kojega si nacrtala/nacrtao i izrezala/izrezao, stvori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novi, neobičan, maštovit lik na papiru.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Uživaj i maštaj!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BC81BD8-BF0C-4F09-8DC7-72A70BC2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18" y="215320"/>
            <a:ext cx="3791280" cy="2887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D5EE088-E6B4-4EC2-8E3A-1380B03BA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73" y="3536426"/>
            <a:ext cx="23431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B944A07-9B21-42D9-935C-45F5C972C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083" y="3340827"/>
            <a:ext cx="2175933" cy="28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3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194913" y="721758"/>
            <a:ext cx="6096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/>
              <a:t>Priroda i društvo – dodatna nastava</a:t>
            </a:r>
            <a:endParaRPr sz="44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750CF02-44D7-4625-B401-DB8C1BFA77F8}"/>
              </a:ext>
            </a:extLst>
          </p:cNvPr>
          <p:cNvSpPr txBox="1"/>
          <p:nvPr/>
        </p:nvSpPr>
        <p:spPr>
          <a:xfrm rot="10800000" flipH="1" flipV="1">
            <a:off x="2881278" y="2111621"/>
            <a:ext cx="6887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</a:rPr>
              <a:t>Pogledaj dokumentarni film…</a:t>
            </a:r>
          </a:p>
          <a:p>
            <a:pPr algn="ctr"/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  <a:sym typeface="Sarala"/>
              </a:rPr>
              <a:t/>
            </a:r>
            <a:br>
              <a:rPr lang="hr-HR" sz="2800" dirty="0">
                <a:solidFill>
                  <a:srgbClr val="FFFFFF"/>
                </a:solidFill>
                <a:latin typeface="Sarala"/>
                <a:cs typeface="Sarala"/>
                <a:sym typeface="Sarala"/>
              </a:rPr>
            </a:br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  <a:sym typeface="Sarala"/>
                <a:hlinkClick r:id="rId3"/>
              </a:rPr>
              <a:t>DUNAV – EUROPSKA </a:t>
            </a:r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  <a:hlinkClick r:id="rId3"/>
              </a:rPr>
              <a:t>AMAZONA</a:t>
            </a:r>
            <a:endParaRPr lang="hr-HR" sz="2800" dirty="0">
              <a:solidFill>
                <a:srgbClr val="FFFFFF"/>
              </a:solidFill>
              <a:latin typeface="Sarala"/>
              <a:cs typeface="Sarala"/>
            </a:endParaRPr>
          </a:p>
          <a:p>
            <a:pPr algn="ctr"/>
            <a:endParaRPr lang="hr-HR" sz="2800" dirty="0">
              <a:solidFill>
                <a:srgbClr val="FFFFFF"/>
              </a:solidFill>
              <a:latin typeface="Sarala"/>
              <a:cs typeface="Sarala"/>
            </a:endParaRPr>
          </a:p>
          <a:p>
            <a:pPr algn="ctr"/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</a:rPr>
              <a:t>…i doznaj brojne zanimljivosti </a:t>
            </a:r>
          </a:p>
          <a:p>
            <a:pPr algn="ctr"/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</a:rPr>
              <a:t>o toj najvećoj europskoj rijeci. </a:t>
            </a:r>
          </a:p>
          <a:p>
            <a:pPr algn="ctr"/>
            <a:r>
              <a:rPr lang="hr-HR" sz="2800" dirty="0">
                <a:solidFill>
                  <a:srgbClr val="FFFFFF"/>
                </a:solidFill>
                <a:latin typeface="Sarala"/>
                <a:cs typeface="Sarala"/>
                <a:sym typeface="Wingdings" panose="05000000000000000000" pitchFamily="2" charset="2"/>
              </a:rPr>
              <a:t></a:t>
            </a:r>
            <a:endParaRPr lang="hr-HR" sz="2800" dirty="0">
              <a:solidFill>
                <a:srgbClr val="FFFFFF"/>
              </a:solidFill>
              <a:latin typeface="Sarala"/>
              <a:cs typeface="Sarala"/>
            </a:endParaRPr>
          </a:p>
          <a:p>
            <a:pPr algn="ctr"/>
            <a:endParaRPr lang="hr-HR" sz="2800" dirty="0">
              <a:solidFill>
                <a:srgbClr val="FFFFFF"/>
              </a:solidFill>
              <a:latin typeface="Sarala"/>
              <a:cs typeface="Sar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67_Carlina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444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Barlow Condensed</vt:lpstr>
      <vt:lpstr>Calibri</vt:lpstr>
      <vt:lpstr>Unica One</vt:lpstr>
      <vt:lpstr>Wingdings</vt:lpstr>
      <vt:lpstr>Arial</vt:lpstr>
      <vt:lpstr>Sarala</vt:lpstr>
      <vt:lpstr>0167_Carlina_Template_SlidesMania</vt:lpstr>
      <vt:lpstr>Četvrtak 14.5.2020.  4.a</vt:lpstr>
      <vt:lpstr>Hrvatski jezik</vt:lpstr>
      <vt:lpstr>Hrvatski jezik - prilagodba</vt:lpstr>
      <vt:lpstr>Matematika</vt:lpstr>
      <vt:lpstr>Matematika</vt:lpstr>
      <vt:lpstr>Matematika</vt:lpstr>
      <vt:lpstr>Likovna kultura</vt:lpstr>
      <vt:lpstr>Likovna kultura</vt:lpstr>
      <vt:lpstr>Priroda i društvo – dodatna nastava</vt:lpstr>
      <vt:lpstr>INA - plesna</vt:lpstr>
      <vt:lpstr>Budite vrijedni, savjesni i maštoviti.   Pusa od učiteljice Dubravke!!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Četvrtak 14.5.2020.  4.a</dc:title>
  <dc:creator>Dubravka Kosier Čakarun</dc:creator>
  <cp:lastModifiedBy>Dubravka Kosier Čakarun</cp:lastModifiedBy>
  <cp:revision>15</cp:revision>
  <dcterms:modified xsi:type="dcterms:W3CDTF">2020-05-14T09:31:05Z</dcterms:modified>
</cp:coreProperties>
</file>