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8BF3F-0137-40BB-9CB9-DDD7AF112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676" y="299735"/>
            <a:ext cx="6842760" cy="1655762"/>
          </a:xfrm>
        </p:spPr>
        <p:txBody>
          <a:bodyPr>
            <a:normAutofit fontScale="90000"/>
          </a:bodyPr>
          <a:lstStyle/>
          <a:p>
            <a:r>
              <a:rPr lang="hr-HR" dirty="0"/>
              <a:t>KOMPOZICIJA</a:t>
            </a:r>
            <a:br>
              <a:rPr lang="hr-HR" dirty="0"/>
            </a:br>
            <a:r>
              <a:rPr lang="hr-HR" dirty="0"/>
              <a:t>CRTAČKA TEKSTURA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D4B632-B7C0-4EA8-8C5A-DA968DD4C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620" y="1955497"/>
            <a:ext cx="6842760" cy="832802"/>
          </a:xfrm>
        </p:spPr>
        <p:txBody>
          <a:bodyPr>
            <a:normAutofit/>
          </a:bodyPr>
          <a:lstStyle/>
          <a:p>
            <a:r>
              <a:rPr lang="hr-HR" sz="4400" dirty="0"/>
              <a:t>Kadar neobičnoga cvijeta</a:t>
            </a:r>
          </a:p>
        </p:txBody>
      </p:sp>
      <p:pic>
        <p:nvPicPr>
          <p:cNvPr id="10" name="Slika 9" descr="Slika na kojoj se prikazuje cvijet, sjedenje, stol, malo&#10;&#10;Opis je automatski generiran">
            <a:extLst>
              <a:ext uri="{FF2B5EF4-FFF2-40B4-BE49-F238E27FC236}">
                <a16:creationId xmlns:a16="http://schemas.microsoft.com/office/drawing/2014/main" id="{1B5597B1-E7AB-402F-87FC-1A043147E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25" y="2788299"/>
            <a:ext cx="9114310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6003DD50-1C0B-4400-B273-A4BFF838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05037"/>
            <a:ext cx="4987777" cy="2447925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Promotri sliku.</a:t>
            </a:r>
          </a:p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Koliko različitih </a:t>
            </a:r>
            <a:r>
              <a:rPr lang="hr-HR" altLang="sr-Latn-RS" sz="3200" dirty="0" err="1">
                <a:cs typeface="Arial" panose="020B0604020202020204" pitchFamily="34" charset="0"/>
              </a:rPr>
              <a:t>teksturnih</a:t>
            </a:r>
            <a:r>
              <a:rPr lang="hr-HR" altLang="sr-Latn-RS" sz="3200" dirty="0">
                <a:cs typeface="Arial" panose="020B0604020202020204" pitchFamily="34" charset="0"/>
              </a:rPr>
              <a:t> crta uočavaš na crtežu?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BC6E09C-C048-4BB7-9EEF-D4CCEC01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" y="225849"/>
            <a:ext cx="4821285" cy="625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B3D0F8F7-3041-47AA-9DBE-EEB79270B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18" y="327567"/>
            <a:ext cx="1546716" cy="720725"/>
          </a:xfrm>
        </p:spPr>
        <p:txBody>
          <a:bodyPr anchor="ctr"/>
          <a:lstStyle/>
          <a:p>
            <a:pPr algn="l" eaLnBrk="1" hangingPunct="1"/>
            <a:r>
              <a:rPr lang="hr-HR" alt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Zadatak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AA3A2FE-2B02-4D6D-8DA0-A97C9FDE1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48" y="1166842"/>
            <a:ext cx="107567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hr-HR" altLang="sr-Latn-RS" sz="3200" dirty="0">
                <a:solidFill>
                  <a:srgbClr val="0070C0"/>
                </a:solidFill>
                <a:latin typeface="+mn-lt"/>
              </a:rPr>
              <a:t>Zamisli ogroman neobičan cvijet.</a:t>
            </a:r>
          </a:p>
          <a:p>
            <a:pPr marL="457200" indent="-457200" eaLnBrk="1" hangingPunct="1">
              <a:buFontTx/>
              <a:buChar char="-"/>
            </a:pPr>
            <a:r>
              <a:rPr lang="hr-HR" altLang="sr-Latn-RS" sz="3200" dirty="0">
                <a:latin typeface="+mn-lt"/>
              </a:rPr>
              <a:t>Zamisli da si ti malena pčela koja je doletjela vrlo blizu cvijetu i iz blizine vidiš svaki detalj, svaku žilicu, cvjetni prah, nabore na laticama…</a:t>
            </a:r>
          </a:p>
          <a:p>
            <a:pPr marL="457200" indent="-457200" eaLnBrk="1" hangingPunct="1">
              <a:buFontTx/>
              <a:buChar char="-"/>
            </a:pPr>
            <a:r>
              <a:rPr lang="hr-HR" altLang="sr-Latn-RS" sz="3200" dirty="0">
                <a:solidFill>
                  <a:srgbClr val="0070C0"/>
                </a:solidFill>
                <a:latin typeface="+mn-lt"/>
              </a:rPr>
              <a:t>Sada uzmi običnu olovku, crni flomaster, crnu uljnu pastelu, crni tuš – što više crtačkih sredstava.</a:t>
            </a:r>
          </a:p>
          <a:p>
            <a:pPr marL="457200" indent="-457200" eaLnBrk="1" hangingPunct="1">
              <a:buFontTx/>
              <a:buChar char="-"/>
            </a:pPr>
            <a:r>
              <a:rPr lang="hr-HR" altLang="sr-Latn-RS" sz="3200" dirty="0">
                <a:latin typeface="+mn-lt"/>
              </a:rPr>
              <a:t>Promisli kako ćeš nižući RAZLIČITE CRTE nacrtati ogromni cvijet iz tvoje mašte.</a:t>
            </a:r>
          </a:p>
          <a:p>
            <a:pPr marL="457200" indent="-457200" eaLnBrk="1" hangingPunct="1">
              <a:buFontTx/>
              <a:buChar char="-"/>
            </a:pPr>
            <a:r>
              <a:rPr lang="hr-HR" altLang="sr-Latn-RS" sz="3200" dirty="0">
                <a:solidFill>
                  <a:srgbClr val="0070C0"/>
                </a:solidFill>
                <a:latin typeface="+mn-lt"/>
              </a:rPr>
              <a:t>Cvijet je tako velik da izlazi iz formata papira na kojem crtaš.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A4965B1D-3EC3-4E18-BC9A-7220A2E6B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6" y="600026"/>
            <a:ext cx="6071581" cy="53975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Što je prikazano na fotografijama?</a:t>
            </a:r>
          </a:p>
        </p:txBody>
      </p:sp>
      <p:grpSp>
        <p:nvGrpSpPr>
          <p:cNvPr id="2" name="Grupa 3">
            <a:extLst>
              <a:ext uri="{FF2B5EF4-FFF2-40B4-BE49-F238E27FC236}">
                <a16:creationId xmlns:a16="http://schemas.microsoft.com/office/drawing/2014/main" id="{3B789ECF-C62E-4599-8543-C011D5BDC118}"/>
              </a:ext>
            </a:extLst>
          </p:cNvPr>
          <p:cNvGrpSpPr>
            <a:grpSpLocks/>
          </p:cNvGrpSpPr>
          <p:nvPr/>
        </p:nvGrpSpPr>
        <p:grpSpPr bwMode="auto">
          <a:xfrm>
            <a:off x="2590555" y="1362992"/>
            <a:ext cx="7010890" cy="4894982"/>
            <a:chOff x="1457325" y="1916832"/>
            <a:chExt cx="6366286" cy="4293096"/>
          </a:xfrm>
        </p:grpSpPr>
        <p:pic>
          <p:nvPicPr>
            <p:cNvPr id="3076" name="Slika 1">
              <a:extLst>
                <a:ext uri="{FF2B5EF4-FFF2-40B4-BE49-F238E27FC236}">
                  <a16:creationId xmlns:a16="http://schemas.microsoft.com/office/drawing/2014/main" id="{8464A8E0-F1F4-49B2-BBE3-15AE0C8F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916832"/>
              <a:ext cx="2862064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Slika 2">
              <a:extLst>
                <a:ext uri="{FF2B5EF4-FFF2-40B4-BE49-F238E27FC236}">
                  <a16:creationId xmlns:a16="http://schemas.microsoft.com/office/drawing/2014/main" id="{E6030A48-AFC4-4702-91B6-E66E61A0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16832"/>
              <a:ext cx="2891571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5B81F6A3-4D81-4D21-BC60-B6D417F39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305" y="578340"/>
            <a:ext cx="5864192" cy="539750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Što je prikazano na fotografijama?</a:t>
            </a:r>
          </a:p>
        </p:txBody>
      </p:sp>
      <p:grpSp>
        <p:nvGrpSpPr>
          <p:cNvPr id="2" name="Grupa 8">
            <a:extLst>
              <a:ext uri="{FF2B5EF4-FFF2-40B4-BE49-F238E27FC236}">
                <a16:creationId xmlns:a16="http://schemas.microsoft.com/office/drawing/2014/main" id="{40086D68-51DB-4309-A929-71C73D0CDBE0}"/>
              </a:ext>
            </a:extLst>
          </p:cNvPr>
          <p:cNvGrpSpPr>
            <a:grpSpLocks/>
          </p:cNvGrpSpPr>
          <p:nvPr/>
        </p:nvGrpSpPr>
        <p:grpSpPr bwMode="auto">
          <a:xfrm>
            <a:off x="1928493" y="1449681"/>
            <a:ext cx="8676662" cy="4630607"/>
            <a:chOff x="539551" y="1975046"/>
            <a:chExt cx="7939274" cy="3902228"/>
          </a:xfrm>
        </p:grpSpPr>
        <p:pic>
          <p:nvPicPr>
            <p:cNvPr id="4100" name="Slika 4">
              <a:extLst>
                <a:ext uri="{FF2B5EF4-FFF2-40B4-BE49-F238E27FC236}">
                  <a16:creationId xmlns:a16="http://schemas.microsoft.com/office/drawing/2014/main" id="{5B4ED658-4412-428B-8F97-05665E37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1988839"/>
              <a:ext cx="2592289" cy="388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Slika 6">
              <a:extLst>
                <a:ext uri="{FF2B5EF4-FFF2-40B4-BE49-F238E27FC236}">
                  <a16:creationId xmlns:a16="http://schemas.microsoft.com/office/drawing/2014/main" id="{D9562DD2-DBCF-4B36-BF68-E1245E92E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>
              <a:fillRect/>
            </a:stretch>
          </p:blipFill>
          <p:spPr bwMode="auto">
            <a:xfrm rot="5400000">
              <a:off x="2553476" y="2625417"/>
              <a:ext cx="3902228" cy="260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Slika 7">
              <a:extLst>
                <a:ext uri="{FF2B5EF4-FFF2-40B4-BE49-F238E27FC236}">
                  <a16:creationId xmlns:a16="http://schemas.microsoft.com/office/drawing/2014/main" id="{CDE2D9B5-DDAC-46C6-B4AD-70C464454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40" y="1975046"/>
              <a:ext cx="2601485" cy="390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1E866CAE-23AE-4500-B5AD-ED83CDA46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821" y="344075"/>
            <a:ext cx="7230358" cy="792162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Opiši što osjećaš dodirujući koru drveta, tijelo ribe, krzno, perje?</a:t>
            </a:r>
          </a:p>
        </p:txBody>
      </p:sp>
      <p:grpSp>
        <p:nvGrpSpPr>
          <p:cNvPr id="4" name="Grupa 8">
            <a:extLst>
              <a:ext uri="{FF2B5EF4-FFF2-40B4-BE49-F238E27FC236}">
                <a16:creationId xmlns:a16="http://schemas.microsoft.com/office/drawing/2014/main" id="{200B7317-02EA-4C75-9D38-520E8EEC686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351381" y="2684666"/>
            <a:ext cx="5089730" cy="2568787"/>
            <a:chOff x="539551" y="1975046"/>
            <a:chExt cx="7939274" cy="3902228"/>
          </a:xfrm>
        </p:grpSpPr>
        <p:pic>
          <p:nvPicPr>
            <p:cNvPr id="5126" name="Slika 4">
              <a:extLst>
                <a:ext uri="{FF2B5EF4-FFF2-40B4-BE49-F238E27FC236}">
                  <a16:creationId xmlns:a16="http://schemas.microsoft.com/office/drawing/2014/main" id="{F95437C7-AD8F-44A6-80BB-BFA17AE8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1988839"/>
              <a:ext cx="2592289" cy="388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Slika 6">
              <a:extLst>
                <a:ext uri="{FF2B5EF4-FFF2-40B4-BE49-F238E27FC236}">
                  <a16:creationId xmlns:a16="http://schemas.microsoft.com/office/drawing/2014/main" id="{4448A122-C9AA-4637-B18F-79DCF79F1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>
              <a:fillRect/>
            </a:stretch>
          </p:blipFill>
          <p:spPr bwMode="auto">
            <a:xfrm rot="5400000">
              <a:off x="2553476" y="2625417"/>
              <a:ext cx="3902228" cy="260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Slika 7">
              <a:extLst>
                <a:ext uri="{FF2B5EF4-FFF2-40B4-BE49-F238E27FC236}">
                  <a16:creationId xmlns:a16="http://schemas.microsoft.com/office/drawing/2014/main" id="{8E999AC9-3243-465E-86DA-11D82AD6D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40" y="1975046"/>
              <a:ext cx="2601485" cy="390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CED1E670-EDDB-4BC0-940B-589755A94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51" y="2380624"/>
            <a:ext cx="4002804" cy="269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elica lijevo-desno 2">
            <a:extLst>
              <a:ext uri="{FF2B5EF4-FFF2-40B4-BE49-F238E27FC236}">
                <a16:creationId xmlns:a16="http://schemas.microsoft.com/office/drawing/2014/main" id="{DF75ABC2-A4BE-41FF-BFB6-CDEE13264A1E}"/>
              </a:ext>
            </a:extLst>
          </p:cNvPr>
          <p:cNvSpPr/>
          <p:nvPr/>
        </p:nvSpPr>
        <p:spPr>
          <a:xfrm>
            <a:off x="4008438" y="2829490"/>
            <a:ext cx="2863702" cy="1800225"/>
          </a:xfrm>
          <a:prstGeom prst="leftRightArrow">
            <a:avLst/>
          </a:prstGeom>
          <a:solidFill>
            <a:srgbClr val="FFFFFF"/>
          </a:solidFill>
          <a:ln w="53975">
            <a:solidFill>
              <a:srgbClr val="0085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usporedi površine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FDAEAC62-3210-4970-9C2D-7ECCF72CC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827" y="644524"/>
            <a:ext cx="7559675" cy="64770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 altLang="sr-Latn-RS" sz="3200" b="1" dirty="0">
                <a:solidFill>
                  <a:srgbClr val="098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Površina</a:t>
            </a:r>
            <a:r>
              <a:rPr lang="hr-HR" altLang="sr-Latn-RS" sz="3200" dirty="0">
                <a:cs typeface="Arial" panose="020B0604020202020204" pitchFamily="34" charset="0"/>
              </a:rPr>
              <a:t> je nešto što možemo dotaknuti.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A2ABC19-55A3-4D9D-8460-BF8B42E03FC9}"/>
              </a:ext>
            </a:extLst>
          </p:cNvPr>
          <p:cNvSpPr txBox="1"/>
          <p:nvPr/>
        </p:nvSpPr>
        <p:spPr>
          <a:xfrm>
            <a:off x="894827" y="1560088"/>
            <a:ext cx="10935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3200" dirty="0"/>
              <a:t>Ono što osjećamo kada dodirujemo površinu zovemo </a:t>
            </a:r>
            <a:r>
              <a:rPr lang="hr-HR" sz="3200" b="1" dirty="0">
                <a:solidFill>
                  <a:srgbClr val="098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tekstura</a:t>
            </a:r>
            <a:r>
              <a:rPr lang="hr-HR" sz="32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66C15CE-B3BD-4ED9-B2BC-6CE89895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27" y="2530912"/>
            <a:ext cx="8059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latin typeface="+mn-lt"/>
              </a:rPr>
              <a:t>Tekstura može biti hrapava, glatka, bodljikava …</a:t>
            </a:r>
          </a:p>
        </p:txBody>
      </p:sp>
      <p:grpSp>
        <p:nvGrpSpPr>
          <p:cNvPr id="2" name="Grupa 11">
            <a:extLst>
              <a:ext uri="{FF2B5EF4-FFF2-40B4-BE49-F238E27FC236}">
                <a16:creationId xmlns:a16="http://schemas.microsoft.com/office/drawing/2014/main" id="{2CAEFA36-C24B-4850-8426-DBD9B56DAF61}"/>
              </a:ext>
            </a:extLst>
          </p:cNvPr>
          <p:cNvGrpSpPr>
            <a:grpSpLocks/>
          </p:cNvGrpSpPr>
          <p:nvPr/>
        </p:nvGrpSpPr>
        <p:grpSpPr bwMode="auto">
          <a:xfrm>
            <a:off x="2419947" y="3600009"/>
            <a:ext cx="7352106" cy="1961853"/>
            <a:chOff x="1189931" y="4014239"/>
            <a:chExt cx="6955815" cy="1874742"/>
          </a:xfrm>
        </p:grpSpPr>
        <p:pic>
          <p:nvPicPr>
            <p:cNvPr id="6150" name="Slika 6">
              <a:extLst>
                <a:ext uri="{FF2B5EF4-FFF2-40B4-BE49-F238E27FC236}">
                  <a16:creationId xmlns:a16="http://schemas.microsoft.com/office/drawing/2014/main" id="{D87AADC7-F5C3-4B9B-BE69-3F6D0FBF8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2" t="27364" r="50703" b="49706"/>
            <a:stretch>
              <a:fillRect/>
            </a:stretch>
          </p:blipFill>
          <p:spPr bwMode="auto">
            <a:xfrm>
              <a:off x="1189931" y="4142686"/>
              <a:ext cx="1800803" cy="171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Slika 8">
              <a:extLst>
                <a:ext uri="{FF2B5EF4-FFF2-40B4-BE49-F238E27FC236}">
                  <a16:creationId xmlns:a16="http://schemas.microsoft.com/office/drawing/2014/main" id="{31DE89F7-C90E-4F28-B7C3-9C26D31E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791" b="75781"/>
            <a:stretch>
              <a:fillRect/>
            </a:stretch>
          </p:blipFill>
          <p:spPr bwMode="auto">
            <a:xfrm>
              <a:off x="2843794" y="4014239"/>
              <a:ext cx="1897514" cy="18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Slika 9">
              <a:extLst>
                <a:ext uri="{FF2B5EF4-FFF2-40B4-BE49-F238E27FC236}">
                  <a16:creationId xmlns:a16="http://schemas.microsoft.com/office/drawing/2014/main" id="{C4D6850D-399F-40CC-AC6E-4CD97DC7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80" t="52190" r="1497" b="24190"/>
            <a:stretch>
              <a:fillRect/>
            </a:stretch>
          </p:blipFill>
          <p:spPr bwMode="auto">
            <a:xfrm>
              <a:off x="4644597" y="4116560"/>
              <a:ext cx="1700346" cy="177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Slika 10">
              <a:extLst>
                <a:ext uri="{FF2B5EF4-FFF2-40B4-BE49-F238E27FC236}">
                  <a16:creationId xmlns:a16="http://schemas.microsoft.com/office/drawing/2014/main" id="{DAAA3885-AABF-4801-9851-5693E3E34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7" r="25388" b="76466"/>
            <a:stretch>
              <a:fillRect/>
            </a:stretch>
          </p:blipFill>
          <p:spPr bwMode="auto">
            <a:xfrm>
              <a:off x="6395171" y="4064313"/>
              <a:ext cx="1750575" cy="181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12FDE721-2FEE-4554-8274-A8C9AD5D3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526" y="404812"/>
            <a:ext cx="8750594" cy="1728788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 altLang="sr-Latn-RS" sz="3200" dirty="0">
                <a:cs typeface="Arial" panose="020B0604020202020204" pitchFamily="34" charset="0"/>
              </a:rPr>
              <a:t>Kada točkama i crtama izražavamo izgled, teksturu neke površine govorimo o </a:t>
            </a:r>
            <a:r>
              <a:rPr lang="hr-HR" altLang="sr-Latn-RS" sz="3200" b="1" dirty="0">
                <a:solidFill>
                  <a:srgbClr val="098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crtačkim teksturama</a:t>
            </a:r>
            <a:r>
              <a:rPr lang="hr-HR" altLang="sr-Latn-RS"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Podnaslov 2">
            <a:extLst>
              <a:ext uri="{FF2B5EF4-FFF2-40B4-BE49-F238E27FC236}">
                <a16:creationId xmlns:a16="http://schemas.microsoft.com/office/drawing/2014/main" id="{27528FDE-B1CE-4475-946D-8FE92A47002B}"/>
              </a:ext>
            </a:extLst>
          </p:cNvPr>
          <p:cNvSpPr txBox="1">
            <a:spLocks/>
          </p:cNvSpPr>
          <p:nvPr/>
        </p:nvSpPr>
        <p:spPr bwMode="auto">
          <a:xfrm>
            <a:off x="1279526" y="4675140"/>
            <a:ext cx="9730981" cy="154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Opiši ove površine?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Kakvim je crtama izražena površina češera, krzna, užeta</a:t>
            </a:r>
            <a:r>
              <a:rPr lang="hr-HR" altLang="sr-Latn-RS" sz="2800" dirty="0"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Grupa 18">
            <a:extLst>
              <a:ext uri="{FF2B5EF4-FFF2-40B4-BE49-F238E27FC236}">
                <a16:creationId xmlns:a16="http://schemas.microsoft.com/office/drawing/2014/main" id="{FE07365A-7E8B-4A36-9219-71DED504138D}"/>
              </a:ext>
            </a:extLst>
          </p:cNvPr>
          <p:cNvGrpSpPr>
            <a:grpSpLocks/>
          </p:cNvGrpSpPr>
          <p:nvPr/>
        </p:nvGrpSpPr>
        <p:grpSpPr bwMode="auto">
          <a:xfrm>
            <a:off x="2835652" y="2084339"/>
            <a:ext cx="6520696" cy="2640062"/>
            <a:chOff x="683567" y="2433827"/>
            <a:chExt cx="5427734" cy="2079058"/>
          </a:xfrm>
        </p:grpSpPr>
        <p:grpSp>
          <p:nvGrpSpPr>
            <p:cNvPr id="7173" name="Grupa 17">
              <a:extLst>
                <a:ext uri="{FF2B5EF4-FFF2-40B4-BE49-F238E27FC236}">
                  <a16:creationId xmlns:a16="http://schemas.microsoft.com/office/drawing/2014/main" id="{8B761976-BB1F-47B6-825A-8277C0686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67" y="2492897"/>
              <a:ext cx="3397984" cy="1962058"/>
              <a:chOff x="683567" y="2492897"/>
              <a:chExt cx="3397984" cy="1962058"/>
            </a:xfrm>
          </p:grpSpPr>
          <p:pic>
            <p:nvPicPr>
              <p:cNvPr id="7175" name="Slika 1">
                <a:extLst>
                  <a:ext uri="{FF2B5EF4-FFF2-40B4-BE49-F238E27FC236}">
                    <a16:creationId xmlns:a16="http://schemas.microsoft.com/office/drawing/2014/main" id="{B91C93D4-C3CA-4370-94F8-0471D76D4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10" t="2750" r="34132" b="75317"/>
              <a:stretch>
                <a:fillRect/>
              </a:stretch>
            </p:blipFill>
            <p:spPr bwMode="auto">
              <a:xfrm rot="-5400000">
                <a:off x="561050" y="2615415"/>
                <a:ext cx="1960918" cy="1715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Slika 4">
                <a:extLst>
                  <a:ext uri="{FF2B5EF4-FFF2-40B4-BE49-F238E27FC236}">
                    <a16:creationId xmlns:a16="http://schemas.microsoft.com/office/drawing/2014/main" id="{41E61A47-55BC-48A9-AF0F-F33A36A53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0" r="23488"/>
              <a:stretch>
                <a:fillRect/>
              </a:stretch>
            </p:blipFill>
            <p:spPr bwMode="auto">
              <a:xfrm>
                <a:off x="2438560" y="2492897"/>
                <a:ext cx="1642991" cy="1962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Slika 15">
              <a:extLst>
                <a:ext uri="{FF2B5EF4-FFF2-40B4-BE49-F238E27FC236}">
                  <a16:creationId xmlns:a16="http://schemas.microsoft.com/office/drawing/2014/main" id="{5C007C6C-7558-4828-AFC6-26D125A57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17" t="25850" r="2618" b="51050"/>
            <a:stretch>
              <a:fillRect/>
            </a:stretch>
          </p:blipFill>
          <p:spPr bwMode="auto">
            <a:xfrm>
              <a:off x="4126746" y="2433827"/>
              <a:ext cx="1984555" cy="207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4989D518-7B82-474A-8022-50EE3C84B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436" y="524382"/>
            <a:ext cx="8852488" cy="817054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 altLang="sr-Latn-RS" sz="3200" b="1" dirty="0" err="1">
                <a:solidFill>
                  <a:srgbClr val="098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Teksturne</a:t>
            </a:r>
            <a:r>
              <a:rPr lang="hr-HR" altLang="sr-Latn-RS" sz="3200" b="1" dirty="0">
                <a:solidFill>
                  <a:srgbClr val="098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crte </a:t>
            </a:r>
            <a:r>
              <a:rPr lang="hr-HR" altLang="sr-Latn-RS" sz="3200" dirty="0">
                <a:cs typeface="Arial" panose="020B0604020202020204" pitchFamily="34" charset="0"/>
              </a:rPr>
              <a:t>oponašaju izgled neke površine. </a:t>
            </a:r>
          </a:p>
        </p:txBody>
      </p:sp>
      <p:sp>
        <p:nvSpPr>
          <p:cNvPr id="17" name="Podnaslov 2">
            <a:extLst>
              <a:ext uri="{FF2B5EF4-FFF2-40B4-BE49-F238E27FC236}">
                <a16:creationId xmlns:a16="http://schemas.microsoft.com/office/drawing/2014/main" id="{4D1DF7AD-4A40-4456-85B7-4C994040BC13}"/>
              </a:ext>
            </a:extLst>
          </p:cNvPr>
          <p:cNvSpPr txBox="1">
            <a:spLocks/>
          </p:cNvSpPr>
          <p:nvPr/>
        </p:nvSpPr>
        <p:spPr bwMode="auto">
          <a:xfrm>
            <a:off x="6096001" y="2922392"/>
            <a:ext cx="5536676" cy="1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Nizanjem mnoštva sličnih crta predočeno je mekano zečje krzno.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099DA-C63B-4B9D-ACAC-A3CA401B0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97" y="1341436"/>
            <a:ext cx="4648283" cy="51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C79ECCE4-4393-439F-B6DA-C8707A0C9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2" y="908050"/>
            <a:ext cx="2470542" cy="649288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Opiši crte.</a:t>
            </a:r>
          </a:p>
        </p:txBody>
      </p:sp>
      <p:grpSp>
        <p:nvGrpSpPr>
          <p:cNvPr id="2" name="Grupa 11">
            <a:extLst>
              <a:ext uri="{FF2B5EF4-FFF2-40B4-BE49-F238E27FC236}">
                <a16:creationId xmlns:a16="http://schemas.microsoft.com/office/drawing/2014/main" id="{8D3E4A0B-854E-4432-A558-64B5C7AB1660}"/>
              </a:ext>
            </a:extLst>
          </p:cNvPr>
          <p:cNvGrpSpPr>
            <a:grpSpLocks/>
          </p:cNvGrpSpPr>
          <p:nvPr/>
        </p:nvGrpSpPr>
        <p:grpSpPr bwMode="auto">
          <a:xfrm>
            <a:off x="2063752" y="2032131"/>
            <a:ext cx="7420531" cy="3294013"/>
            <a:chOff x="755576" y="2190047"/>
            <a:chExt cx="7343651" cy="3384376"/>
          </a:xfrm>
        </p:grpSpPr>
        <p:pic>
          <p:nvPicPr>
            <p:cNvPr id="9220" name="Slika 2">
              <a:extLst>
                <a:ext uri="{FF2B5EF4-FFF2-40B4-BE49-F238E27FC236}">
                  <a16:creationId xmlns:a16="http://schemas.microsoft.com/office/drawing/2014/main" id="{B101FF2F-9062-4955-B2CA-15206FA8A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55" t="55878" r="61331" b="10014"/>
            <a:stretch>
              <a:fillRect/>
            </a:stretch>
          </p:blipFill>
          <p:spPr bwMode="auto">
            <a:xfrm>
              <a:off x="755576" y="2190047"/>
              <a:ext cx="1872208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Slika 9">
              <a:extLst>
                <a:ext uri="{FF2B5EF4-FFF2-40B4-BE49-F238E27FC236}">
                  <a16:creationId xmlns:a16="http://schemas.microsoft.com/office/drawing/2014/main" id="{942BB460-DD5A-4704-893F-1D4D300B1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13" t="66982" b="19810"/>
            <a:stretch>
              <a:fillRect/>
            </a:stretch>
          </p:blipFill>
          <p:spPr bwMode="auto">
            <a:xfrm rot="-5400000">
              <a:off x="5875436" y="3025901"/>
              <a:ext cx="2734916" cy="171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Slika 10">
              <a:extLst>
                <a:ext uri="{FF2B5EF4-FFF2-40B4-BE49-F238E27FC236}">
                  <a16:creationId xmlns:a16="http://schemas.microsoft.com/office/drawing/2014/main" id="{FA7C01D8-2D6C-4DB8-A21D-42BB2AF1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16" r="80101" b="24529"/>
            <a:stretch>
              <a:fillRect/>
            </a:stretch>
          </p:blipFill>
          <p:spPr bwMode="auto">
            <a:xfrm>
              <a:off x="3157201" y="2814258"/>
              <a:ext cx="2718486" cy="21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>
            <a:extLst>
              <a:ext uri="{FF2B5EF4-FFF2-40B4-BE49-F238E27FC236}">
                <a16:creationId xmlns:a16="http://schemas.microsoft.com/office/drawing/2014/main" id="{843A9CE3-8FB0-41B3-9D36-69837EC30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6764" y="248175"/>
            <a:ext cx="7588576" cy="1844575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Promotri sliku.</a:t>
            </a:r>
          </a:p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Gdje uočavaš gušće, a gdje rjeđe crte?</a:t>
            </a:r>
          </a:p>
          <a:p>
            <a:pPr algn="l" eaLnBrk="1" hangingPunct="1"/>
            <a:r>
              <a:rPr lang="hr-HR" altLang="sr-Latn-RS" sz="3200" dirty="0">
                <a:cs typeface="Arial" panose="020B0604020202020204" pitchFamily="34" charset="0"/>
              </a:rPr>
              <a:t>Gdje uočavaš svjetlije, a gdje tamnije crte?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4F45E27-4A83-4F0F-980D-E2978D8C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75" y="2264300"/>
            <a:ext cx="5770539" cy="43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223</Words>
  <Application>Microsoft Office PowerPoint</Application>
  <PresentationFormat>Široki zaslon</PresentationFormat>
  <Paragraphs>26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KOMPOZICIJA CRTAČKA TEKSTURA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Emotikoni u stripu</dc:title>
  <dc:creator>Lidija Križanić</dc:creator>
  <cp:lastModifiedBy>arados81@gmail.com</cp:lastModifiedBy>
  <cp:revision>57</cp:revision>
  <dcterms:created xsi:type="dcterms:W3CDTF">2019-07-31T11:35:24Z</dcterms:created>
  <dcterms:modified xsi:type="dcterms:W3CDTF">2020-05-12T19:15:35Z</dcterms:modified>
</cp:coreProperties>
</file>