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65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8" r:id="rId11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052CD95-E396-41A1-B8BB-E1A2A29B1E61}" type="datetime1">
              <a:rPr lang="hr-HR" smtClean="0"/>
              <a:t>7.5.2020.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AC5B93-CA34-49DE-A280-558E83BB834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4394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F36B5-5FDA-4D6D-ACB8-5F19A58D3D6F}" type="datetime1">
              <a:rPr lang="hr-HR" smtClean="0"/>
              <a:pPr/>
              <a:t>7.5.2020.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24F3E57-140F-42E5-ACA7-3B197A5F54F0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19488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4F3E57-140F-42E5-ACA7-3B197A5F54F0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493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831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2539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6744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6764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918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089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5011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560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711200" y="3248464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711200" y="5105400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kumimoji="0" lang="hr-HR" noProof="0" dirty="0"/>
          </a:p>
        </p:txBody>
      </p:sp>
      <p:sp>
        <p:nvSpPr>
          <p:cNvPr id="30" name="Rezervirano mjesto za da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7A711A-E4C4-41EE-ADDC-4259B381BCA2}" type="datetime1">
              <a:rPr lang="hr-HR" noProof="0" smtClean="0"/>
              <a:t>7.5.2020.</a:t>
            </a:fld>
            <a:endParaRPr lang="hr-HR" noProof="0" dirty="0"/>
          </a:p>
        </p:txBody>
      </p:sp>
      <p:sp>
        <p:nvSpPr>
          <p:cNvPr id="19" name="Rezervirano mjesto za podnožje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27" name="Rezervirano mjesto za broj slajda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18184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hr-HR" noProof="0" dirty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/>
              <a:t>Druga razina</a:t>
            </a:r>
          </a:p>
          <a:p>
            <a:pPr lvl="2" rtl="0" eaLnBrk="1" latinLnBrk="0" hangingPunct="1"/>
            <a:r>
              <a:rPr lang="hr-HR" noProof="0" dirty="0"/>
              <a:t>Treća razina</a:t>
            </a:r>
          </a:p>
          <a:p>
            <a:pPr lvl="3" rtl="0" eaLnBrk="1" latinLnBrk="0" hangingPunct="1"/>
            <a:r>
              <a:rPr lang="hr-HR" noProof="0" dirty="0"/>
              <a:t>Četvrta razina</a:t>
            </a:r>
          </a:p>
          <a:p>
            <a:pPr lvl="4" rtl="0" eaLnBrk="1" latinLnBrk="0" hangingPunct="1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63BCC2-1AE1-4170-A524-3E0D035CF967}" type="datetime1">
              <a:rPr lang="hr-HR" noProof="0" smtClean="0"/>
              <a:t>7.5.2020.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0912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4295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914402"/>
            <a:ext cx="6121400" cy="5211763"/>
          </a:xfrm>
        </p:spPr>
        <p:txBody>
          <a:bodyPr vert="eaVert"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hr-HR" noProof="0" dirty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/>
              <a:t>Druga razina</a:t>
            </a:r>
          </a:p>
          <a:p>
            <a:pPr lvl="2" rtl="0" eaLnBrk="1" latinLnBrk="0" hangingPunct="1"/>
            <a:r>
              <a:rPr lang="hr-HR" noProof="0" dirty="0"/>
              <a:t>Treća razina</a:t>
            </a:r>
          </a:p>
          <a:p>
            <a:pPr lvl="3" rtl="0" eaLnBrk="1" latinLnBrk="0" hangingPunct="1"/>
            <a:r>
              <a:rPr lang="hr-HR" noProof="0" dirty="0"/>
              <a:t>Četvrta razina</a:t>
            </a:r>
          </a:p>
          <a:p>
            <a:pPr lvl="4" rtl="0" eaLnBrk="1" latinLnBrk="0" hangingPunct="1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1A2FD8-181A-40E6-A4B9-4F61C0A212EB}" type="datetime1">
              <a:rPr lang="hr-HR" noProof="0" smtClean="0"/>
              <a:t>7.5.2020.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90635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 marL="2011680" indent="0">
              <a:buNone/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hr-HR" noProof="0" dirty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/>
              <a:t>Druga razina</a:t>
            </a:r>
          </a:p>
          <a:p>
            <a:pPr lvl="2" rtl="0" eaLnBrk="1" latinLnBrk="0" hangingPunct="1"/>
            <a:r>
              <a:rPr lang="hr-HR" noProof="0" dirty="0"/>
              <a:t>Treća razina</a:t>
            </a:r>
          </a:p>
          <a:p>
            <a:pPr lvl="3" rtl="0" eaLnBrk="1" latinLnBrk="0" hangingPunct="1"/>
            <a:r>
              <a:rPr lang="hr-HR" noProof="0" dirty="0"/>
              <a:t>Četvrta razina</a:t>
            </a:r>
          </a:p>
          <a:p>
            <a:pPr lvl="4" rtl="0" eaLnBrk="1" latinLnBrk="0" hangingPunct="1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674307-926F-40CA-9B85-431941DF1C1E}" type="datetime1">
              <a:rPr lang="hr-HR" noProof="0" smtClean="0"/>
              <a:t>7.5.2020.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7259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900" y="1316736"/>
            <a:ext cx="90678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04900" y="2704664"/>
            <a:ext cx="90678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CAB3E9-7995-47E7-B9FF-1094C67C6FBE}" type="datetime1">
              <a:rPr lang="hr-HR" noProof="0" smtClean="0"/>
              <a:t>7.5.2020.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7456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122546" y="1920085"/>
            <a:ext cx="4389120" cy="4434840"/>
          </a:xfrm>
        </p:spPr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 eaLnBrk="1" latinLnBrk="0" hangingPunct="1"/>
            <a:r>
              <a:rPr lang="hr-HR" noProof="0" dirty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/>
              <a:t>Druga razina</a:t>
            </a:r>
          </a:p>
          <a:p>
            <a:pPr lvl="2" rtl="0" eaLnBrk="1" latinLnBrk="0" hangingPunct="1"/>
            <a:r>
              <a:rPr lang="hr-HR" noProof="0" dirty="0"/>
              <a:t>Treća razina</a:t>
            </a:r>
          </a:p>
          <a:p>
            <a:pPr lvl="3" rtl="0" eaLnBrk="1" latinLnBrk="0" hangingPunct="1"/>
            <a:r>
              <a:rPr lang="hr-HR" noProof="0" dirty="0"/>
              <a:t>Četvrta razina</a:t>
            </a:r>
          </a:p>
          <a:p>
            <a:pPr lvl="4" rtl="0" eaLnBrk="1" latinLnBrk="0" hangingPunct="1"/>
            <a:r>
              <a:rPr lang="hr-HR" noProof="0" dirty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5783580" y="1920085"/>
            <a:ext cx="4389120" cy="4434840"/>
          </a:xfrm>
        </p:spPr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hr-HR" noProof="0" dirty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/>
              <a:t>Druga razina</a:t>
            </a:r>
          </a:p>
          <a:p>
            <a:pPr lvl="2" rtl="0" eaLnBrk="1" latinLnBrk="0" hangingPunct="1"/>
            <a:r>
              <a:rPr lang="hr-HR" noProof="0" dirty="0"/>
              <a:t>Treća razina</a:t>
            </a:r>
          </a:p>
          <a:p>
            <a:pPr lvl="3" rtl="0" eaLnBrk="1" latinLnBrk="0" hangingPunct="1"/>
            <a:r>
              <a:rPr lang="hr-HR" noProof="0" dirty="0"/>
              <a:t>Četvrta razina</a:t>
            </a:r>
          </a:p>
          <a:p>
            <a:pPr lvl="4" rtl="0" eaLnBrk="1" latinLnBrk="0" hangingPunct="1"/>
            <a:r>
              <a:rPr lang="hr-HR" noProof="0" dirty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53D0F8-3AE8-4DD8-BFC2-15C4851136CF}" type="datetime1">
              <a:rPr lang="hr-HR" noProof="0" smtClean="0"/>
              <a:t>7.5.2020.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0549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4848" y="704088"/>
            <a:ext cx="9027852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44848" y="1855248"/>
            <a:ext cx="4389120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5" name="Rezervirano mjesto za sadržaj 4"/>
          <p:cNvSpPr>
            <a:spLocks noGrp="1"/>
          </p:cNvSpPr>
          <p:nvPr>
            <p:ph sz="quarter" idx="2" hasCustomPrompt="1"/>
          </p:nvPr>
        </p:nvSpPr>
        <p:spPr>
          <a:xfrm>
            <a:off x="1144848" y="2514600"/>
            <a:ext cx="4389120" cy="3845720"/>
          </a:xfrm>
        </p:spPr>
        <p:txBody>
          <a:bodyPr tIns="0" rtlCol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hr-HR" noProof="0" dirty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/>
              <a:t>Druga razina</a:t>
            </a:r>
          </a:p>
          <a:p>
            <a:pPr lvl="2" rtl="0" eaLnBrk="1" latinLnBrk="0" hangingPunct="1"/>
            <a:r>
              <a:rPr lang="hr-HR" noProof="0" dirty="0"/>
              <a:t>Treća razina</a:t>
            </a:r>
          </a:p>
          <a:p>
            <a:pPr lvl="3" rtl="0" eaLnBrk="1" latinLnBrk="0" hangingPunct="1"/>
            <a:r>
              <a:rPr lang="hr-HR" noProof="0" dirty="0"/>
              <a:t>Četvrta razina</a:t>
            </a:r>
          </a:p>
          <a:p>
            <a:pPr lvl="4" rtl="0" eaLnBrk="1" latinLnBrk="0" hangingPunct="1"/>
            <a:r>
              <a:rPr lang="hr-HR" noProof="0" dirty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3"/>
          </p:nvPr>
        </p:nvSpPr>
        <p:spPr>
          <a:xfrm>
            <a:off x="5769260" y="1859758"/>
            <a:ext cx="4389120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5769260" y="2514600"/>
            <a:ext cx="4389120" cy="3845720"/>
          </a:xfrm>
        </p:spPr>
        <p:txBody>
          <a:bodyPr tIns="0" rtlCol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hr-HR" noProof="0" dirty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/>
              <a:t>Druga razina</a:t>
            </a:r>
          </a:p>
          <a:p>
            <a:pPr lvl="2" rtl="0" eaLnBrk="1" latinLnBrk="0" hangingPunct="1"/>
            <a:r>
              <a:rPr lang="hr-HR" noProof="0" dirty="0"/>
              <a:t>Treća razina</a:t>
            </a:r>
          </a:p>
          <a:p>
            <a:pPr lvl="3" rtl="0" eaLnBrk="1" latinLnBrk="0" hangingPunct="1"/>
            <a:r>
              <a:rPr lang="hr-HR" noProof="0" dirty="0"/>
              <a:t>Četvrta razina</a:t>
            </a:r>
          </a:p>
          <a:p>
            <a:pPr lvl="4" rtl="0" eaLnBrk="1" latinLnBrk="0" hangingPunct="1"/>
            <a:r>
              <a:rPr lang="hr-HR" noProof="0" dirty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FE7D45-5B60-42C9-B200-A0A52675D03C}" type="datetime1">
              <a:rPr lang="hr-HR" noProof="0" smtClean="0"/>
              <a:t>7.5.2020.</a:t>
            </a:fld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8043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0033B-D299-4E22-8B7F-A29A1BB6E791}" type="datetime1">
              <a:rPr lang="hr-HR" noProof="0" smtClean="0"/>
              <a:t>7.5.2020.</a:t>
            </a:fld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1722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D7E20E-35E2-4449-BE75-C48693805848}" type="datetime1">
              <a:rPr lang="hr-HR" noProof="0" smtClean="0"/>
              <a:t>7.5.2020.</a:t>
            </a:fld>
            <a:endParaRPr lang="hr-HR" noProof="0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31436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742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1" hasCustomPrompt="1"/>
          </p:nvPr>
        </p:nvSpPr>
        <p:spPr>
          <a:xfrm>
            <a:off x="5084956" y="1676400"/>
            <a:ext cx="5087744" cy="4572000"/>
          </a:xfrm>
        </p:spPr>
        <p:txBody>
          <a:bodyPr tIns="0" rtlCol="0">
            <a:normAutofit/>
          </a:bodyPr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hr-HR" noProof="0" dirty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/>
              <a:t>Druga razina</a:t>
            </a:r>
          </a:p>
          <a:p>
            <a:pPr lvl="2" rtl="0" eaLnBrk="1" latinLnBrk="0" hangingPunct="1"/>
            <a:r>
              <a:rPr lang="hr-HR" noProof="0" dirty="0"/>
              <a:t>Treća razina</a:t>
            </a:r>
          </a:p>
          <a:p>
            <a:pPr lvl="3" rtl="0" eaLnBrk="1" latinLnBrk="0" hangingPunct="1"/>
            <a:r>
              <a:rPr lang="hr-HR" noProof="0" dirty="0"/>
              <a:t>Četvrta razina</a:t>
            </a:r>
          </a:p>
          <a:p>
            <a:pPr lvl="4" rtl="0" eaLnBrk="1" latinLnBrk="0" hangingPunct="1"/>
            <a:r>
              <a:rPr lang="hr-HR" noProof="0" dirty="0"/>
              <a:t>Peta razina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2"/>
          </p:nvPr>
        </p:nvSpPr>
        <p:spPr>
          <a:xfrm>
            <a:off x="1137420" y="1676400"/>
            <a:ext cx="3657600" cy="4572000"/>
          </a:xfrm>
        </p:spPr>
        <p:txBody>
          <a:bodyPr lIns="18288" rIns="18288" rtlCol="0">
            <a:normAutofit/>
          </a:bodyPr>
          <a:lstStyle>
            <a:lvl1pPr marL="0" indent="0" algn="l">
              <a:buNone/>
              <a:defRPr sz="18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F1E53B-D2FA-47B4-B3F7-5FB46F61105B}" type="datetime1">
              <a:rPr lang="hr-HR" noProof="0" smtClean="0"/>
              <a:t>7.5.2020.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2508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5028" y="1176997"/>
            <a:ext cx="2950464" cy="1582621"/>
          </a:xfrm>
        </p:spPr>
        <p:txBody>
          <a:bodyPr vert="horz" lIns="45720" tIns="45720" rIns="45720" bIns="45720" rtlCol="0" anchor="b">
            <a:norm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9" name="Pravokutnik s izrezanim i zaobljenim jednim kutom 8"/>
          <p:cNvSpPr/>
          <p:nvPr/>
        </p:nvSpPr>
        <p:spPr>
          <a:xfrm rot="420000" flipV="1">
            <a:off x="4636119" y="1133467"/>
            <a:ext cx="6608172" cy="387871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tx2">
              <a:lumMod val="20000"/>
              <a:lumOff val="80000"/>
            </a:schemeClr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 rot="420000">
            <a:off x="5013414" y="1221883"/>
            <a:ext cx="5803699" cy="370632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hr-HR" noProof="0"/>
              <a:t>Kliknite ikonu da biste dodali  sliku</a:t>
            </a:r>
            <a:endParaRPr kumimoji="0" lang="hr-HR" noProof="0" dirty="0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25028" y="2828785"/>
            <a:ext cx="2946400" cy="2179320"/>
          </a:xfrm>
        </p:spPr>
        <p:txBody>
          <a:bodyPr lIns="64008" rIns="45720" bIns="45720" rtlCol="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18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DCEDA2-24C0-422C-A5ED-580731EF9C53}" type="datetime1">
              <a:rPr lang="hr-HR" noProof="0" smtClean="0"/>
              <a:t>7.5.2020.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11" name="Prostoručni oblik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hr-HR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7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za naslov 8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0" name="Rezervirano mjesto za tekst 29"/>
          <p:cNvSpPr>
            <a:spLocks noGrp="1"/>
          </p:cNvSpPr>
          <p:nvPr>
            <p:ph type="body" idx="1"/>
          </p:nvPr>
        </p:nvSpPr>
        <p:spPr>
          <a:xfrm>
            <a:off x="1104900" y="1935480"/>
            <a:ext cx="9067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hr-HR" noProof="0" dirty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/>
              <a:t>Druga razina</a:t>
            </a:r>
          </a:p>
          <a:p>
            <a:pPr lvl="2" rtl="0" eaLnBrk="1" latinLnBrk="0" hangingPunct="1"/>
            <a:r>
              <a:rPr lang="hr-HR" noProof="0" dirty="0"/>
              <a:t>Treća razina</a:t>
            </a:r>
          </a:p>
          <a:p>
            <a:pPr lvl="3" rtl="0" eaLnBrk="1" latinLnBrk="0" hangingPunct="1"/>
            <a:r>
              <a:rPr lang="hr-HR" noProof="0" dirty="0"/>
              <a:t>Četvrta razina</a:t>
            </a:r>
          </a:p>
          <a:p>
            <a:pPr lvl="4" rtl="0" eaLnBrk="1" latinLnBrk="0" hangingPunct="1"/>
            <a:r>
              <a:rPr lang="hr-HR" noProof="0" dirty="0"/>
              <a:t>Peta razina</a:t>
            </a:r>
          </a:p>
        </p:txBody>
      </p:sp>
      <p:sp>
        <p:nvSpPr>
          <p:cNvPr id="10" name="Rezervirano mjesto za datum 9"/>
          <p:cNvSpPr>
            <a:spLocks noGrp="1"/>
          </p:cNvSpPr>
          <p:nvPr>
            <p:ph type="dt" sz="half" idx="2"/>
          </p:nvPr>
        </p:nvSpPr>
        <p:spPr>
          <a:xfrm>
            <a:off x="1104900" y="6356351"/>
            <a:ext cx="23495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7D04AFF6-05C3-4CEA-86D6-249E651CB954}" type="datetime1">
              <a:rPr lang="hr-HR" noProof="0" smtClean="0"/>
              <a:t>7.5.2020.</a:t>
            </a:fld>
            <a:endParaRPr lang="hr-HR" noProof="0" dirty="0"/>
          </a:p>
        </p:txBody>
      </p:sp>
      <p:sp>
        <p:nvSpPr>
          <p:cNvPr id="22" name="Rezervirano mjesto za podnožj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18" name="Rezervirano mjesto za broj slajd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4676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50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3912" userDrawn="1">
          <p15:clr>
            <a:srgbClr val="F26B43"/>
          </p15:clr>
        </p15:guide>
        <p15:guide id="1" pos="6408" userDrawn="1">
          <p15:clr>
            <a:srgbClr val="F26B43"/>
          </p15:clr>
        </p15:guide>
        <p15:guide id="2" pos="696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h.wikipedia.org/wiki/Livada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n.wikipedia.org/wiki/Polje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en.wikipedia.org/wiki/File:Rijeka_Trnava_(Me%C4%91imurje,_Croatia).jpg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r.wikipedia.org/wiki/Bijeli_nosorog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grow-clever.com/2013/08/alfavit-iz-ladoshek-bukva-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orms.office.com/Pages/ResponsePage.aspx?id=FvJamzTGgEurAgyaPQKQkQTUh6ysLo5CoOap8PRoL8NUMFhPQU5ESVU1TFBFNklXWEFYUlJONVROTC4u" TargetMode="External"/><Relationship Id="rId4" Type="http://schemas.openxmlformats.org/officeDocument/2006/relationships/hyperlink" Target="https://pl.wikipedia.org/wiki/Tokachi_(nizina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ordwall.net/hr/resource/1334922/nizinski-krajevi-rh-ponavljanje-kviz" TargetMode="External"/><Relationship Id="rId4" Type="http://schemas.openxmlformats.org/officeDocument/2006/relationships/hyperlink" Target="https://pl.wikipedia.org/wiki/Nizina_Podlask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ionet-skola.com/w/Ivanjsko_cve%C4%87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ionet-skola.com/w/Ivanjsko_cve%C4%87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ionet-skola.com/w/Ivanjsko_cve%C4%87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ionet-skola.com/w/Ivanjsko_cve%C4%87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ionet-skola.com/w/Ivanjsko_cve%C4%87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r_nt2E44I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l.wikipedia.org/wiki/Nizina_S%C4%99popolska" TargetMode="Externa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trava, na otvorenom, priroda, voda&#10;&#10;Opis je automatski generiran">
            <a:extLst>
              <a:ext uri="{FF2B5EF4-FFF2-40B4-BE49-F238E27FC236}">
                <a16:creationId xmlns:a16="http://schemas.microsoft.com/office/drawing/2014/main" id="{A7F03958-583D-450F-881D-0214826BD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66825" y="305633"/>
            <a:ext cx="2578099" cy="187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Slika 13" descr="Slika na kojoj se prikazuje trava, na otvorenom, polje, priroda&#10;&#10;Opis je automatski generiran">
            <a:extLst>
              <a:ext uri="{FF2B5EF4-FFF2-40B4-BE49-F238E27FC236}">
                <a16:creationId xmlns:a16="http://schemas.microsoft.com/office/drawing/2014/main" id="{3E3385D5-9BF7-43D7-B0D2-22E7EFC5DD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66825" y="2462213"/>
            <a:ext cx="2578099" cy="1933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Slika 16" descr="Slika na kojoj se prikazuje trava, na otvorenom, polje, stajanje&#10;&#10;Opis je automatski generiran">
            <a:extLst>
              <a:ext uri="{FF2B5EF4-FFF2-40B4-BE49-F238E27FC236}">
                <a16:creationId xmlns:a16="http://schemas.microsoft.com/office/drawing/2014/main" id="{2DB29B49-5A35-47A8-9D36-C4B27FF38D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66824" y="4618793"/>
            <a:ext cx="2578099" cy="1933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04EE7C60-DF55-4466-93F0-7E2EAC8F56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3975" y="1862137"/>
            <a:ext cx="455295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107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05535" y="1381683"/>
            <a:ext cx="9067800" cy="1143000"/>
          </a:xfrm>
        </p:spPr>
        <p:txBody>
          <a:bodyPr rtlCol="0" anchor="b">
            <a:noAutofit/>
          </a:bodyPr>
          <a:lstStyle/>
          <a:p>
            <a:pPr algn="ctr" rtl="0">
              <a:lnSpc>
                <a:spcPct val="90000"/>
              </a:lnSpc>
            </a:pPr>
            <a:r>
              <a:rPr lang="hr-HR" sz="3600" dirty="0"/>
              <a:t>Dragi moji, to je bilo sve za danas.</a:t>
            </a:r>
            <a:br>
              <a:rPr lang="hr-HR" sz="3600" dirty="0"/>
            </a:br>
            <a:r>
              <a:rPr lang="hr-HR" sz="3600" dirty="0"/>
              <a:t>Uživajte u vikendu i odmorite se!</a:t>
            </a:r>
            <a:br>
              <a:rPr lang="hr-HR" sz="3600" dirty="0"/>
            </a:br>
            <a:br>
              <a:rPr lang="hr-HR" sz="3600" dirty="0"/>
            </a:br>
            <a:r>
              <a:rPr lang="hr-HR" sz="3600" dirty="0"/>
              <a:t>Vaša učiteljica Dubravka</a:t>
            </a:r>
          </a:p>
        </p:txBody>
      </p:sp>
      <p:pic>
        <p:nvPicPr>
          <p:cNvPr id="5" name="Slika 4" descr="Slika na kojoj se prikazuje trava, nosorog, životinja, na otvorenom&#10;&#10;Opis je automatski generiran">
            <a:extLst>
              <a:ext uri="{FF2B5EF4-FFF2-40B4-BE49-F238E27FC236}">
                <a16:creationId xmlns:a16="http://schemas.microsoft.com/office/drawing/2014/main" id="{0BB6D807-DE83-4D76-B9D0-F8BA16828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83301" y="3429000"/>
            <a:ext cx="3848122" cy="250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Slika na kojoj se prikazuje životinja, na otvorenom, nosorog, trava&#10;&#10;Opis je automatski generiran">
            <a:extLst>
              <a:ext uri="{FF2B5EF4-FFF2-40B4-BE49-F238E27FC236}">
                <a16:creationId xmlns:a16="http://schemas.microsoft.com/office/drawing/2014/main" id="{0B287088-55C1-4642-93BC-5C7101A5D7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28924" y="3429000"/>
            <a:ext cx="3760199" cy="248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96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hr-HR" dirty="0"/>
              <a:t>Priroda i društvo</a:t>
            </a:r>
          </a:p>
        </p:txBody>
      </p:sp>
      <p:pic>
        <p:nvPicPr>
          <p:cNvPr id="3" name="Slika 2" descr="Slika na kojoj se prikazuje trava, na otvorenom, polje, cvijet&#10;&#10;Opis je automatski generiran">
            <a:extLst>
              <a:ext uri="{FF2B5EF4-FFF2-40B4-BE49-F238E27FC236}">
                <a16:creationId xmlns:a16="http://schemas.microsoft.com/office/drawing/2014/main" id="{CD5B69F2-D68F-4DAD-AC0C-916FB8973C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533" r="26158" b="1"/>
          <a:stretch/>
        </p:blipFill>
        <p:spPr>
          <a:xfrm>
            <a:off x="1034561" y="1990423"/>
            <a:ext cx="4389120" cy="443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zervirano mjesto za sadržaj 13"/>
          <p:cNvSpPr>
            <a:spLocks noGrp="1"/>
          </p:cNvSpPr>
          <p:nvPr>
            <p:ph sz="half" idx="2"/>
          </p:nvPr>
        </p:nvSpPr>
        <p:spPr>
          <a:xfrm>
            <a:off x="5783580" y="1920085"/>
            <a:ext cx="4389120" cy="4434840"/>
          </a:xfrm>
        </p:spPr>
        <p:txBody>
          <a:bodyPr rtlCol="0">
            <a:normAutofit/>
          </a:bodyPr>
          <a:lstStyle/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Danas ćeš ponoviti i utvrditi sve što smo učili o nizinskome zavičaju.</a:t>
            </a:r>
          </a:p>
          <a:p>
            <a:pPr lvl="0" rtl="0">
              <a:lnSpc>
                <a:spcPct val="90000"/>
              </a:lnSpc>
            </a:pPr>
            <a:endParaRPr lang="hr-HR" sz="2000" dirty="0"/>
          </a:p>
          <a:p>
            <a:pPr marL="457200" lvl="0" indent="-457200" rtl="0">
              <a:lnSpc>
                <a:spcPct val="90000"/>
              </a:lnSpc>
              <a:buAutoNum type="arabicPeriod"/>
            </a:pPr>
            <a:r>
              <a:rPr lang="hr-HR" sz="2000" dirty="0"/>
              <a:t>Zadatak: Riješi zadatke na poveznici.   </a:t>
            </a:r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        Ne zaboravi napisati ime i prezime u </a:t>
            </a:r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        zadatku gdje će se to od tebe tražiti.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NIZINSKI KRAJEVI REPUBLIKE HRVATSKE</a:t>
            </a:r>
            <a:endParaRPr lang="hr-HR" sz="2000" b="1" dirty="0"/>
          </a:p>
          <a:p>
            <a:pPr marL="0" lvl="0" indent="0" rtl="0">
              <a:lnSpc>
                <a:spcPct val="90000"/>
              </a:lnSpc>
              <a:buNone/>
            </a:pPr>
            <a:endParaRPr lang="hr-HR" sz="2000" b="1" dirty="0"/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Ne moraš mi fotografirati odgovore, vidim ih čim ih pošalješ zadnjim klikom.</a:t>
            </a:r>
          </a:p>
        </p:txBody>
      </p:sp>
    </p:spTree>
    <p:extLst>
      <p:ext uri="{BB962C8B-B14F-4D97-AF65-F5344CB8AC3E}">
        <p14:creationId xmlns:p14="http://schemas.microsoft.com/office/powerpoint/2010/main" val="131606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hr-HR" dirty="0"/>
              <a:t>Priroda i društvo</a:t>
            </a:r>
          </a:p>
        </p:txBody>
      </p:sp>
      <p:pic>
        <p:nvPicPr>
          <p:cNvPr id="10" name="Slika 9" descr="Slika na kojoj se prikazuje na otvorenom, trava, voda, stablo&#10;&#10;Opis je automatski generiran">
            <a:extLst>
              <a:ext uri="{FF2B5EF4-FFF2-40B4-BE49-F238E27FC236}">
                <a16:creationId xmlns:a16="http://schemas.microsoft.com/office/drawing/2014/main" id="{C87B4316-B753-4254-8276-68F7FDEEC7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868" r="4907" b="1"/>
          <a:stretch/>
        </p:blipFill>
        <p:spPr>
          <a:xfrm>
            <a:off x="1181100" y="1920085"/>
            <a:ext cx="4389120" cy="443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zervirano mjesto za sadržaj 13"/>
          <p:cNvSpPr>
            <a:spLocks noGrp="1"/>
          </p:cNvSpPr>
          <p:nvPr>
            <p:ph sz="half" idx="2"/>
          </p:nvPr>
        </p:nvSpPr>
        <p:spPr>
          <a:xfrm>
            <a:off x="5783580" y="1920084"/>
            <a:ext cx="4389120" cy="4603808"/>
          </a:xfrm>
        </p:spPr>
        <p:txBody>
          <a:bodyPr rtlCol="0">
            <a:normAutofit fontScale="92500" lnSpcReduction="10000"/>
          </a:bodyPr>
          <a:lstStyle/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2. Zadatak: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Riješi radnu bilježnicu Pogled u svijet 4 na stranicama 108., 109. i 110. Piši uredno i detaljno.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3. Zadatak: Otvori bilježnicu i udžbenik iz prirode i društva i zavrti kotač. 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Ovaj zadatak prepuštam tvojoj savjesti i služi samo tebi za ponavljanje znanja o nizinskome zavičaju. </a:t>
            </a:r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Pokušaj savjesno, usmeno odgovoriti na pitanja napisana na kotaču.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algn="ctr" rtl="0">
              <a:lnSpc>
                <a:spcPct val="90000"/>
              </a:lnSpc>
              <a:buNone/>
            </a:pPr>
            <a:r>
              <a:rPr lang="hr-HR" sz="3200" b="1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KOTAČ</a:t>
            </a:r>
            <a:endParaRPr lang="hr-H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2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hr-HR" dirty="0"/>
              <a:t>Hrvatski jezik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sz="half" idx="2"/>
          </p:nvPr>
        </p:nvSpPr>
        <p:spPr>
          <a:xfrm>
            <a:off x="5143500" y="1920084"/>
            <a:ext cx="5029200" cy="4603808"/>
          </a:xfrm>
        </p:spPr>
        <p:txBody>
          <a:bodyPr rtlCol="0">
            <a:normAutofit/>
          </a:bodyPr>
          <a:lstStyle/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1. Zadatak: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Ostajemo u nizinskome zavičaju…</a:t>
            </a:r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Zamisli da si </a:t>
            </a:r>
            <a:r>
              <a:rPr lang="hr-HR" sz="2000" b="1" dirty="0"/>
              <a:t>turistički vodič </a:t>
            </a:r>
            <a:r>
              <a:rPr lang="hr-HR" sz="2000" dirty="0"/>
              <a:t>koji je dobio grupu turista i autobus. 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Sjeli ste svi u autobus i krenuli prema nizinskome zavičaju. 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Tvoj je zadatak ispričati najvažnije o podneblju, reljefu, kulturno – povijesnim spomenicima, naseljima, vodama i gospodarstvu nizinskoga zavičaja, gostima u autobusu, koji jedva čekaju nešto naučiti…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</p:txBody>
      </p:sp>
      <p:pic>
        <p:nvPicPr>
          <p:cNvPr id="3" name="Slika 2" descr="Slika na kojoj se prikazuje na otvorenom, biljka, trava, cvijet&#10;&#10;Opis je automatski generiran">
            <a:extLst>
              <a:ext uri="{FF2B5EF4-FFF2-40B4-BE49-F238E27FC236}">
                <a16:creationId xmlns:a16="http://schemas.microsoft.com/office/drawing/2014/main" id="{DFDD156B-8F1A-4E40-83C2-0302637BD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69756" y="2070100"/>
            <a:ext cx="3340344" cy="445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10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hr-HR" dirty="0"/>
              <a:t>Hrvatski jezik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sz="half" idx="2"/>
          </p:nvPr>
        </p:nvSpPr>
        <p:spPr>
          <a:xfrm>
            <a:off x="5143500" y="1920084"/>
            <a:ext cx="5029200" cy="4603808"/>
          </a:xfrm>
        </p:spPr>
        <p:txBody>
          <a:bodyPr rtlCol="0">
            <a:normAutofit/>
          </a:bodyPr>
          <a:lstStyle/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Uzmi bilježnicu iz prirode i društva i kreni pisati…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Možeš se služiti bilježnicom, radnom bilježnicom, udžbenikom iz prirode i društva i bilo čime što misliš da ti može pomoći…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Kako tvojim putnicima u autobusu ne bi bilo dosadno, pričaj im o nizinskome kraju kao da pričaš priču.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Ne zaboravi na uvod, središnji dio i završetak..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</p:txBody>
      </p:sp>
      <p:pic>
        <p:nvPicPr>
          <p:cNvPr id="3" name="Slika 2" descr="Slika na kojoj se prikazuje na otvorenom, biljka, trava, cvijet&#10;&#10;Opis je automatski generiran">
            <a:extLst>
              <a:ext uri="{FF2B5EF4-FFF2-40B4-BE49-F238E27FC236}">
                <a16:creationId xmlns:a16="http://schemas.microsoft.com/office/drawing/2014/main" id="{DFDD156B-8F1A-4E40-83C2-0302637BD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69756" y="2070100"/>
            <a:ext cx="3340344" cy="445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29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hr-HR" dirty="0"/>
              <a:t>Hrvatski jezik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sz="half" idx="2"/>
          </p:nvPr>
        </p:nvSpPr>
        <p:spPr>
          <a:xfrm>
            <a:off x="4791075" y="1920084"/>
            <a:ext cx="5457825" cy="4603808"/>
          </a:xfrm>
        </p:spPr>
        <p:txBody>
          <a:bodyPr rtlCol="0">
            <a:normAutofit fontScale="92500" lnSpcReduction="10000"/>
          </a:bodyPr>
          <a:lstStyle/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Još ću ti malo pomoći…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U uvodu najavi o čemu ćeš pisati, kakav je to kraj, po čemu ga prepoznajemo.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U glavnome dijelu opiši što smatraš najvažnijim za:</a:t>
            </a:r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-   prirodno – zemljopisna obilježja </a:t>
            </a:r>
          </a:p>
          <a:p>
            <a:pPr lvl="0" rtl="0">
              <a:lnSpc>
                <a:spcPct val="90000"/>
              </a:lnSpc>
              <a:buFontTx/>
              <a:buChar char="-"/>
            </a:pPr>
            <a:r>
              <a:rPr lang="hr-HR" sz="2000" dirty="0"/>
              <a:t>gospodarstvo </a:t>
            </a:r>
          </a:p>
          <a:p>
            <a:pPr lvl="0" rtl="0">
              <a:lnSpc>
                <a:spcPct val="90000"/>
              </a:lnSpc>
              <a:buFontTx/>
              <a:buChar char="-"/>
            </a:pPr>
            <a:r>
              <a:rPr lang="hr-HR" sz="2000" dirty="0"/>
              <a:t>naselja i promet </a:t>
            </a:r>
          </a:p>
          <a:p>
            <a:pPr lvl="0" rtl="0">
              <a:lnSpc>
                <a:spcPct val="90000"/>
              </a:lnSpc>
              <a:buFontTx/>
              <a:buChar char="-"/>
            </a:pPr>
            <a:r>
              <a:rPr lang="hr-HR" sz="2000" dirty="0"/>
              <a:t>povijesne znamenitosti</a:t>
            </a:r>
          </a:p>
          <a:p>
            <a:pPr lvl="0" rtl="0">
              <a:lnSpc>
                <a:spcPct val="90000"/>
              </a:lnSpc>
              <a:buFontTx/>
              <a:buChar char="-"/>
            </a:pPr>
            <a:r>
              <a:rPr lang="hr-HR" sz="2000" dirty="0"/>
              <a:t>kulturne znamenitosti</a:t>
            </a:r>
          </a:p>
          <a:p>
            <a:pPr lvl="0" rtl="0">
              <a:lnSpc>
                <a:spcPct val="90000"/>
              </a:lnSpc>
              <a:buFontTx/>
              <a:buChar char="-"/>
            </a:pPr>
            <a:r>
              <a:rPr lang="hr-HR" sz="2000" dirty="0"/>
              <a:t>znamenite osobe </a:t>
            </a:r>
          </a:p>
          <a:p>
            <a:pPr lvl="0" rtl="0">
              <a:lnSpc>
                <a:spcPct val="90000"/>
              </a:lnSpc>
              <a:buFontTx/>
              <a:buChar char="-"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U završnome dijelu napiši svoj osvrt na nizinski zavičaj, napiši </a:t>
            </a:r>
            <a:r>
              <a:rPr lang="hr-HR" sz="2000" dirty="0" err="1"/>
              <a:t>preporuku..pazi</a:t>
            </a:r>
            <a:r>
              <a:rPr lang="hr-HR" sz="2000" dirty="0"/>
              <a:t>, putnici u autobusu, turisti, sa zanimanjem te slušaju </a:t>
            </a:r>
            <a:r>
              <a:rPr lang="hr-HR" sz="2000" dirty="0">
                <a:sym typeface="Wingdings" panose="05000000000000000000" pitchFamily="2" charset="2"/>
              </a:rPr>
              <a:t></a:t>
            </a:r>
            <a:endParaRPr lang="hr-HR" sz="2000" dirty="0"/>
          </a:p>
          <a:p>
            <a:pPr lvl="0" rtl="0">
              <a:lnSpc>
                <a:spcPct val="90000"/>
              </a:lnSpc>
              <a:buFontTx/>
              <a:buChar char="-"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</p:txBody>
      </p:sp>
      <p:pic>
        <p:nvPicPr>
          <p:cNvPr id="3" name="Slika 2" descr="Slika na kojoj se prikazuje na otvorenom, biljka, trava, cvijet&#10;&#10;Opis je automatski generiran">
            <a:extLst>
              <a:ext uri="{FF2B5EF4-FFF2-40B4-BE49-F238E27FC236}">
                <a16:creationId xmlns:a16="http://schemas.microsoft.com/office/drawing/2014/main" id="{DFDD156B-8F1A-4E40-83C2-0302637BD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69756" y="2070100"/>
            <a:ext cx="3340344" cy="445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68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hr-HR" dirty="0"/>
              <a:t>Hrvatski jezik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sz="half" idx="2"/>
          </p:nvPr>
        </p:nvSpPr>
        <p:spPr>
          <a:xfrm>
            <a:off x="4782283" y="2026842"/>
            <a:ext cx="5457825" cy="4603808"/>
          </a:xfrm>
        </p:spPr>
        <p:txBody>
          <a:bodyPr rtlCol="0">
            <a:normAutofit/>
          </a:bodyPr>
          <a:lstStyle/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Budući da je ovo današnji jedini zadatak iz hrvatskoga jezika, piši uredno, rečenice ispuni pridjevima, usporedbama, učini svoj sastavak zanimljivim, poučnim i korisnim.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Naravno, sastavak ovakvoga tipa ne može imati samo nekoliko rečenica jer moraš mnogo toga opisati i u njega unijeti svu ljepotu nizinskoga zavičaja.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Potrudi se najviše što možeš i bit ćeš nagrađena/nagrađen! </a:t>
            </a:r>
            <a:r>
              <a:rPr lang="hr-HR" sz="2000" dirty="0">
                <a:sym typeface="Wingdings" panose="05000000000000000000" pitchFamily="2" charset="2"/>
              </a:rPr>
              <a:t> </a:t>
            </a:r>
            <a:endParaRPr lang="hr-HR" sz="2000" dirty="0"/>
          </a:p>
          <a:p>
            <a:pPr lvl="0" rtl="0">
              <a:lnSpc>
                <a:spcPct val="90000"/>
              </a:lnSpc>
              <a:buFontTx/>
              <a:buChar char="-"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</p:txBody>
      </p:sp>
      <p:pic>
        <p:nvPicPr>
          <p:cNvPr id="3" name="Slika 2" descr="Slika na kojoj se prikazuje na otvorenom, biljka, trava, cvijet&#10;&#10;Opis je automatski generiran">
            <a:extLst>
              <a:ext uri="{FF2B5EF4-FFF2-40B4-BE49-F238E27FC236}">
                <a16:creationId xmlns:a16="http://schemas.microsoft.com/office/drawing/2014/main" id="{DFDD156B-8F1A-4E40-83C2-0302637BD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69756" y="2070100"/>
            <a:ext cx="3340344" cy="445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78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hr-HR" dirty="0"/>
              <a:t>Hrvatski jezik </a:t>
            </a:r>
            <a:br>
              <a:rPr lang="hr-HR" dirty="0"/>
            </a:br>
            <a:r>
              <a:rPr lang="hr-HR" dirty="0"/>
              <a:t>Priroda i društvo - prilagodba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sz="half" idx="2"/>
          </p:nvPr>
        </p:nvSpPr>
        <p:spPr>
          <a:xfrm>
            <a:off x="4782283" y="2026842"/>
            <a:ext cx="5457825" cy="4603808"/>
          </a:xfrm>
        </p:spPr>
        <p:txBody>
          <a:bodyPr rtlCol="0">
            <a:normAutofit lnSpcReduction="10000"/>
          </a:bodyPr>
          <a:lstStyle/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Luka, ponovi sve sadržaje </a:t>
            </a:r>
            <a:r>
              <a:rPr lang="hr-HR" sz="2000" b="1" dirty="0"/>
              <a:t>prirode i društva </a:t>
            </a:r>
            <a:r>
              <a:rPr lang="hr-HR" sz="2000" dirty="0"/>
              <a:t>koji govore o </a:t>
            </a:r>
            <a:r>
              <a:rPr lang="hr-HR" sz="2000" b="1" dirty="0"/>
              <a:t>nizinskome zavičaju</a:t>
            </a:r>
            <a:r>
              <a:rPr lang="hr-HR" sz="2000" dirty="0"/>
              <a:t>. </a:t>
            </a:r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Ako nešto još nisi riješio u svome radnom udžbeniku, sada dovrši.</a:t>
            </a:r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Uzmi </a:t>
            </a:r>
            <a:r>
              <a:rPr lang="hr-HR" sz="2000" b="1" dirty="0"/>
              <a:t>bilježnicu iz prirode i društva </a:t>
            </a:r>
            <a:r>
              <a:rPr lang="hr-HR" sz="2000" dirty="0"/>
              <a:t>i napravi </a:t>
            </a:r>
            <a:r>
              <a:rPr lang="hr-HR" sz="2000" b="1" dirty="0"/>
              <a:t>umnu mapu.</a:t>
            </a:r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U sredini mape napiši </a:t>
            </a:r>
            <a:r>
              <a:rPr lang="hr-HR" sz="2000" i="1" dirty="0"/>
              <a:t>Nizinski zavičaj</a:t>
            </a:r>
            <a:r>
              <a:rPr lang="hr-HR" sz="2000" dirty="0"/>
              <a:t>, a uokolo napiši samo što misliš da je najvažnije što smo o nizinskome zavičaju učili.</a:t>
            </a:r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Mapu ukrasi </a:t>
            </a:r>
            <a:r>
              <a:rPr lang="hr-HR" sz="2000" b="1" dirty="0"/>
              <a:t>crtežima</a:t>
            </a:r>
            <a:r>
              <a:rPr lang="hr-HR" sz="2000" dirty="0"/>
              <a:t> za koje ćeš pronaći ideju u svome udžbeniku i udžbeniku Pogled u svijet 4. 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r>
              <a:rPr lang="hr-HR" sz="2000" dirty="0"/>
              <a:t>U udžbeniku odaberi jedan kulturno – povijesni spomenik koji ti se sviđa. Uzmi bilježnicu iz hrvatskoga jezika i opiši ga u nekoliko rečenica. Na kraju ga nacrtaj i oboji. </a:t>
            </a:r>
            <a:r>
              <a:rPr lang="hr-HR" sz="2000" dirty="0">
                <a:sym typeface="Wingdings" panose="05000000000000000000" pitchFamily="2" charset="2"/>
              </a:rPr>
              <a:t> </a:t>
            </a: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lvl="0" rtl="0">
              <a:lnSpc>
                <a:spcPct val="90000"/>
              </a:lnSpc>
              <a:buFontTx/>
              <a:buChar char="-"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  <a:p>
            <a:pPr marL="0" lvl="0" indent="0" rtl="0">
              <a:lnSpc>
                <a:spcPct val="90000"/>
              </a:lnSpc>
              <a:buNone/>
            </a:pPr>
            <a:endParaRPr lang="hr-HR" sz="2000" dirty="0"/>
          </a:p>
        </p:txBody>
      </p:sp>
      <p:pic>
        <p:nvPicPr>
          <p:cNvPr id="3" name="Slika 2" descr="Slika na kojoj se prikazuje na otvorenom, biljka, trava, cvijet&#10;&#10;Opis je automatski generiran">
            <a:extLst>
              <a:ext uri="{FF2B5EF4-FFF2-40B4-BE49-F238E27FC236}">
                <a16:creationId xmlns:a16="http://schemas.microsoft.com/office/drawing/2014/main" id="{DFDD156B-8F1A-4E40-83C2-0302637BD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69756" y="2070100"/>
            <a:ext cx="3340344" cy="445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03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hr-HR" dirty="0"/>
              <a:t>Sat razrednika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sz="half" idx="2"/>
          </p:nvPr>
        </p:nvSpPr>
        <p:spPr>
          <a:xfrm>
            <a:off x="5783580" y="1920084"/>
            <a:ext cx="4389120" cy="4603808"/>
          </a:xfrm>
        </p:spPr>
        <p:txBody>
          <a:bodyPr rtlCol="0">
            <a:normAutofit/>
          </a:bodyPr>
          <a:lstStyle/>
          <a:p>
            <a:pPr marL="0" lvl="0" indent="0" rtl="0">
              <a:lnSpc>
                <a:spcPct val="90000"/>
              </a:lnSpc>
              <a:buNone/>
            </a:pPr>
            <a:r>
              <a:rPr lang="hr-HR" dirty="0"/>
              <a:t>Pogledaj drugi u nizu videa koji će ti pomoći naučiti…</a:t>
            </a:r>
          </a:p>
          <a:p>
            <a:pPr marL="0" lvl="0" indent="0" rtl="0">
              <a:lnSpc>
                <a:spcPct val="90000"/>
              </a:lnSpc>
              <a:buNone/>
            </a:pPr>
            <a:endParaRPr lang="hr-HR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90000"/>
              </a:lnSpc>
              <a:buNone/>
            </a:pPr>
            <a:r>
              <a:rPr lang="hr-HR" sz="36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KAKO BOLJE PAMTITI</a:t>
            </a:r>
            <a:endParaRPr lang="hr-HR" sz="36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90000"/>
              </a:lnSpc>
              <a:buNone/>
            </a:pPr>
            <a:endParaRPr lang="hr-HR" sz="36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90000"/>
              </a:lnSpc>
              <a:buNone/>
            </a:pPr>
            <a:r>
              <a:rPr lang="hr-HR" dirty="0"/>
              <a:t>Kad se sljedeći puta vidimo preko </a:t>
            </a:r>
            <a:r>
              <a:rPr lang="hr-HR" dirty="0" err="1"/>
              <a:t>zoom</a:t>
            </a:r>
            <a:r>
              <a:rPr lang="hr-HR" dirty="0"/>
              <a:t>-a, ispričat ćeš mi što si naučila/naučio iz ovih videa.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3" name="Slika 2" descr="Slika na kojoj se prikazuje voda, na otvorenom, trava, rijeka&#10;&#10;Opis je automatski generiran">
            <a:extLst>
              <a:ext uri="{FF2B5EF4-FFF2-40B4-BE49-F238E27FC236}">
                <a16:creationId xmlns:a16="http://schemas.microsoft.com/office/drawing/2014/main" id="{EC53F63F-D958-4517-8CE9-D6671BF40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48705" y="2641484"/>
            <a:ext cx="3998610" cy="225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3549601-3CF3-4732-A0BB-CA6904CC965F}"/>
              </a:ext>
            </a:extLst>
          </p:cNvPr>
          <p:cNvSpPr txBox="1"/>
          <p:nvPr/>
        </p:nvSpPr>
        <p:spPr>
          <a:xfrm>
            <a:off x="1104900" y="5655364"/>
            <a:ext cx="4372073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hr-HR" sz="2400" dirty="0" err="1">
                <a:solidFill>
                  <a:srgbClr val="002060"/>
                </a:solidFill>
              </a:rPr>
              <a:t>Pssst</a:t>
            </a:r>
            <a:r>
              <a:rPr lang="hr-HR" sz="2400" dirty="0">
                <a:solidFill>
                  <a:srgbClr val="002060"/>
                </a:solidFill>
              </a:rPr>
              <a:t>…ne zaboravi na „onaj” zadatak… </a:t>
            </a:r>
            <a:r>
              <a:rPr lang="hr-HR" sz="2400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hr-H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89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dložak dizajna s bobica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449_TF03460632" id="{87750C29-3CAF-4529-91A5-BF67B74787AD}" vid="{7F79AFD5-CBCA-4D7E-8E71-784593DCAAE3}"/>
    </a:ext>
  </a:extLst>
</a:theme>
</file>

<file path=ppt/theme/theme2.xml><?xml version="1.0" encoding="utf-8"?>
<a:theme xmlns:a="http://schemas.openxmlformats.org/drawingml/2006/main" name="Tema sustava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610</Words>
  <Application>Microsoft Office PowerPoint</Application>
  <PresentationFormat>Široki zaslon</PresentationFormat>
  <Paragraphs>93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Calibri</vt:lpstr>
      <vt:lpstr>Wingdings 2</vt:lpstr>
      <vt:lpstr>Predložak dizajna s bobicama</vt:lpstr>
      <vt:lpstr>PowerPoint prezentacija</vt:lpstr>
      <vt:lpstr>Priroda i društvo</vt:lpstr>
      <vt:lpstr>Priroda i društvo</vt:lpstr>
      <vt:lpstr>Hrvatski jezik</vt:lpstr>
      <vt:lpstr>Hrvatski jezik</vt:lpstr>
      <vt:lpstr>Hrvatski jezik</vt:lpstr>
      <vt:lpstr>Hrvatski jezik</vt:lpstr>
      <vt:lpstr>Hrvatski jezik  Priroda i društvo - prilagodba</vt:lpstr>
      <vt:lpstr>Sat razrednika</vt:lpstr>
      <vt:lpstr>Dragi moji, to je bilo sve za danas. Uživajte u vikendu i odmorite se!  Vaša učiteljica Dubravka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Dubravka Kosier Čakarun</dc:creator>
  <cp:lastModifiedBy>Dubravka Kosier Čakarun</cp:lastModifiedBy>
  <cp:revision>3</cp:revision>
  <dcterms:created xsi:type="dcterms:W3CDTF">2020-05-07T19:35:57Z</dcterms:created>
  <dcterms:modified xsi:type="dcterms:W3CDTF">2020-05-07T20:00:32Z</dcterms:modified>
</cp:coreProperties>
</file>