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Srednji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7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EE8DDB-D745-46F3-AC2E-17AC29169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CDBCEE8-CFBB-4838-A0BE-780D8F4BA2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120D3D8-E041-4F4D-BE7C-4DF2B60E2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B9A4-E32F-4380-975F-12FDEAAA1160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6CDBB6B-6356-4D0E-AB26-7D112A73A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2F3BC20-31A2-4140-AC5B-A8CD3F098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53A9-1308-4ED1-8121-F5E0446063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116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69696F-BAE9-4A6F-BA37-82AB49EDB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2FF4D15-ED7A-426D-B458-922562556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6E57774-97E4-4AD3-A0DB-0F59F6273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B9A4-E32F-4380-975F-12FDEAAA1160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F45A66C-D8B4-4712-A837-7139435B7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646C478-5F39-44F7-92EC-B6D5CB4AE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53A9-1308-4ED1-8121-F5E0446063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455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148CF852-E3A4-4D56-A77B-B18DF7DC79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24B2999-397B-4544-9041-856C1C186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682011C-52FE-40D0-AC14-D9F352476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B9A4-E32F-4380-975F-12FDEAAA1160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4306A8B-C311-4200-9D32-C48E12DAC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DE5B2B7-8196-472B-92AE-A244E138A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53A9-1308-4ED1-8121-F5E0446063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695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8F0646-9B90-455A-8728-F0F8A23AF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2243B3C-C619-4FA3-A437-2CCC7671A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F4F45AB-95E3-4BF2-A0E3-A2B158C06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B9A4-E32F-4380-975F-12FDEAAA1160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4319E5C-9F1B-4866-B543-E9F317B90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33AD4DA-560A-499C-9384-52B9F8DBA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53A9-1308-4ED1-8121-F5E0446063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049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C613C0-EC5D-4047-B1E7-8F0AD6C78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4882F48-BC7E-4022-A327-A33B04A61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67C2A09-3352-4187-ADBA-CEF42FC37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B9A4-E32F-4380-975F-12FDEAAA1160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BED0D7B-4A9E-4716-AE93-3D2C069E8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A30057B-7E27-481F-940D-465AA34E1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53A9-1308-4ED1-8121-F5E0446063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477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C2367D-B221-4D0D-BB77-F680DE7A3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042CA77-3FBD-4FED-A66F-D1BA8C81F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8B9A715-50CB-49DD-B7A9-91D120E24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74DBF80-5429-4BD6-A069-39256F987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B9A4-E32F-4380-975F-12FDEAAA1160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796D503-1BDA-4D32-984C-70C3177FC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F8DBD17-4C97-4E33-8291-9634290F9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53A9-1308-4ED1-8121-F5E0446063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402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86DD28-62F1-47DC-A40C-A2EB9BF6A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8667D2D-A37C-446E-95AD-5A591DF9F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FE005E6-59BA-47B2-88A0-39802FB56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D3CCA817-3D79-4F94-B5F3-A39A87A111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5E253D93-1C78-4682-A27E-3ABF7A7A1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FA4BD0BC-B495-49BD-A4D2-5D64D9F66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B9A4-E32F-4380-975F-12FDEAAA1160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FE71962B-E73A-4DA9-A8D1-4C7E18794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2CC49597-76A3-4356-BCA0-DFE3494D7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53A9-1308-4ED1-8121-F5E0446063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484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ED68AE-214D-4BD7-A851-8288387D1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E921CD08-27C3-403F-8F25-7BA163FA7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B9A4-E32F-4380-975F-12FDEAAA1160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7257B954-6E60-4D1B-9674-112B15B06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B9BE826-BA6D-4EF7-B1AA-5DA2C8FED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53A9-1308-4ED1-8121-F5E0446063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659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DB6A8053-4347-4741-B7E9-768FB945A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B9A4-E32F-4380-975F-12FDEAAA1160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11E0CCE6-DCF6-47C2-9573-DD9EB1186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EC78D2DE-CD18-4FE7-8371-CAF5A9F9C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53A9-1308-4ED1-8121-F5E0446063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174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A9E3EA-3755-4C34-BCBC-9B2152A48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A80D81C-4122-4B8D-AD5E-60CA73ADD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7C4382E-6071-431F-9C60-37BDF949D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9297019-78B5-42B3-BA10-F1A6C3573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B9A4-E32F-4380-975F-12FDEAAA1160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BD1B1F2-98C5-45ED-93CD-A84DF09D0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6BE9A5F-5306-4C81-8421-6E873A23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53A9-1308-4ED1-8121-F5E0446063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414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190181-88EA-4597-A47B-6CEB24F2C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4ABD2E5-5E87-4A42-8BD8-F3F092F7D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3283716-55A3-4C2E-A8C9-3CD9E4FE8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7CFA52F-0090-4786-8F92-93EB34198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B9A4-E32F-4380-975F-12FDEAAA1160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8430DAB-5CF9-4544-ADCF-A0AC3829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E94686E-BEF9-4CA9-B6E8-0BBFDBF50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53A9-1308-4ED1-8121-F5E0446063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117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1F80E637-CF6E-42E3-9C8A-1556445AC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CA4C7A3-29B4-459E-B04D-A441AC743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AFBF3BE-A36E-4A3F-B95A-039DC928E8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CB9A4-E32F-4380-975F-12FDEAAA1160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CDDA09C-32AF-48ED-AE7F-0DBC6771F9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061393A-D7A5-46D4-9719-2D5A2E52C4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053A9-1308-4ED1-8121-F5E0446063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729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9EF30C2-29AC-4A0D-BC0A-A679CF113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E99D914-472F-44CF-8123-05017B2D2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520" y="2744662"/>
            <a:ext cx="6589707" cy="2387600"/>
          </a:xfrm>
        </p:spPr>
        <p:txBody>
          <a:bodyPr>
            <a:normAutofit/>
          </a:bodyPr>
          <a:lstStyle/>
          <a:p>
            <a:pPr algn="r"/>
            <a:r>
              <a:rPr lang="hr-HR">
                <a:solidFill>
                  <a:srgbClr val="FFFFFF"/>
                </a:solidFill>
              </a:rPr>
              <a:t>6.5.2020.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42FC5BA-DCBB-4D91-BD04-8458A23EA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520" y="5224337"/>
            <a:ext cx="6589707" cy="1329443"/>
          </a:xfrm>
        </p:spPr>
        <p:txBody>
          <a:bodyPr>
            <a:normAutofit/>
          </a:bodyPr>
          <a:lstStyle/>
          <a:p>
            <a:pPr algn="r"/>
            <a:r>
              <a:rPr lang="hr-HR">
                <a:solidFill>
                  <a:srgbClr val="FFFFFF"/>
                </a:solidFill>
              </a:rPr>
              <a:t>4.b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D3811F5-514E-49A4-B382-673ED228A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067AD921-1CEE-4C1B-9AA3-C66D908DD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950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B85629D-B68E-4CA7-B6A2-91732E43D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HRVATSKI JEZIK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041FA09-C1F3-447E-BAF4-24A309E24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r-HR" sz="2600" dirty="0"/>
              <a:t>PRISJETI SE!</a:t>
            </a:r>
          </a:p>
          <a:p>
            <a:pPr marL="514350" indent="-514350">
              <a:buAutoNum type="arabicPeriod"/>
            </a:pPr>
            <a:r>
              <a:rPr lang="hr-HR" sz="2600" dirty="0"/>
              <a:t>Što je monolog, a što dijalog?</a:t>
            </a:r>
          </a:p>
          <a:p>
            <a:pPr marL="514350" indent="-514350">
              <a:buAutoNum type="arabicPeriod"/>
            </a:pPr>
            <a:r>
              <a:rPr lang="hr-HR" sz="2600" dirty="0"/>
              <a:t>Koja je razlika između opisivanja i pripovijedanja?</a:t>
            </a:r>
          </a:p>
          <a:p>
            <a:pPr marL="0" indent="0">
              <a:buNone/>
            </a:pPr>
            <a:endParaRPr lang="hr-HR" sz="2600" dirty="0"/>
          </a:p>
          <a:p>
            <a:pPr marL="0" indent="0">
              <a:buNone/>
            </a:pPr>
            <a:r>
              <a:rPr lang="hr-HR" sz="2600" dirty="0"/>
              <a:t>Otvorite čitanke na str. 149. Izražajno pročitajte tekst.</a:t>
            </a:r>
          </a:p>
          <a:p>
            <a:pPr marL="0" indent="0">
              <a:buNone/>
            </a:pPr>
            <a:r>
              <a:rPr lang="hr-HR" sz="2600" b="1" i="1" dirty="0"/>
              <a:t>Što vam se čini u kojem obliku je tekst pisan, tj. je li priča napisana kao opis, pripovijedanje, monolog ili dijalog?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20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216CABC-00B5-4B63-B6B1-363EE2561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hr-HR" dirty="0"/>
              <a:t>HRVATSKI JEZIK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0746199-BDA7-4325-80E6-CF2ACFC18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hr-HR" dirty="0"/>
              <a:t>Prepišite PLAN PLOČE:</a:t>
            </a:r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59F0CDEE-F0D0-493B-8FF9-2F07B754CB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280956"/>
              </p:ext>
            </p:extLst>
          </p:nvPr>
        </p:nvGraphicFramePr>
        <p:xfrm>
          <a:off x="703182" y="881488"/>
          <a:ext cx="4777381" cy="4925281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4777381">
                  <a:extLst>
                    <a:ext uri="{9D8B030D-6E8A-4147-A177-3AD203B41FA5}">
                      <a16:colId xmlns:a16="http://schemas.microsoft.com/office/drawing/2014/main" val="1406786534"/>
                    </a:ext>
                  </a:extLst>
                </a:gridCol>
              </a:tblGrid>
              <a:tr h="49252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dirty="0">
                          <a:effectLst/>
                        </a:rPr>
                        <a:t>PLAN PLOČE: </a:t>
                      </a:r>
                      <a:endParaRPr lang="hr-HR" sz="2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dirty="0">
                          <a:effectLst/>
                        </a:rPr>
                        <a:t>                     </a:t>
                      </a:r>
                      <a:endParaRPr lang="hr-HR" sz="2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900" dirty="0">
                          <a:effectLst/>
                        </a:rPr>
                        <a:t>                          </a:t>
                      </a:r>
                      <a:r>
                        <a:rPr lang="hr-HR" sz="1900" b="1" dirty="0">
                          <a:effectLst/>
                        </a:rPr>
                        <a:t>Mrav i bukva</a:t>
                      </a:r>
                      <a:endParaRPr lang="hr-HR" sz="1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900" dirty="0">
                          <a:effectLst/>
                        </a:rPr>
                        <a:t>                                         Zvonimir Balog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900" dirty="0">
                          <a:effectLst/>
                        </a:rPr>
                        <a:t>Priča je napisana u obliku dijaloga između mrava i bukve:</a:t>
                      </a:r>
                    </a:p>
                    <a:p>
                      <a:pPr marL="457200"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en-US" sz="1900" dirty="0">
                          <a:effectLst/>
                        </a:rPr>
                        <a:t>- </a:t>
                      </a:r>
                      <a:r>
                        <a:rPr lang="en-US" sz="1900" dirty="0" err="1">
                          <a:effectLst/>
                        </a:rPr>
                        <a:t>Jeste</a:t>
                      </a:r>
                      <a:r>
                        <a:rPr lang="en-US" sz="1900" dirty="0">
                          <a:effectLst/>
                        </a:rPr>
                        <a:t> li vi </a:t>
                      </a:r>
                      <a:r>
                        <a:rPr lang="en-US" sz="1900" dirty="0" err="1">
                          <a:effectLst/>
                        </a:rPr>
                        <a:t>nešto</a:t>
                      </a:r>
                      <a:r>
                        <a:rPr lang="en-US" sz="1900" dirty="0">
                          <a:effectLst/>
                        </a:rPr>
                        <a:t> za </a:t>
                      </a:r>
                      <a:r>
                        <a:rPr lang="en-US" sz="1900" dirty="0" err="1">
                          <a:effectLst/>
                        </a:rPr>
                        <a:t>udati</a:t>
                      </a:r>
                      <a:r>
                        <a:rPr lang="en-US" sz="1900" dirty="0">
                          <a:effectLst/>
                        </a:rPr>
                        <a:t>?</a:t>
                      </a:r>
                      <a:endParaRPr lang="hr-HR" sz="19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- Mi </a:t>
                      </a:r>
                      <a:r>
                        <a:rPr lang="en-US" sz="1900" dirty="0" err="1">
                          <a:effectLst/>
                        </a:rPr>
                        <a:t>bukve</a:t>
                      </a:r>
                      <a:r>
                        <a:rPr lang="en-US" sz="1900" dirty="0">
                          <a:effectLst/>
                        </a:rPr>
                        <a:t> se ne bi </a:t>
                      </a:r>
                      <a:r>
                        <a:rPr lang="en-US" sz="1900" dirty="0" err="1">
                          <a:effectLst/>
                        </a:rPr>
                        <a:t>udale</a:t>
                      </a:r>
                      <a:r>
                        <a:rPr lang="en-US" sz="1900" dirty="0">
                          <a:effectLst/>
                        </a:rPr>
                        <a:t> za vas. Ne </a:t>
                      </a:r>
                      <a:r>
                        <a:rPr lang="en-US" sz="1900" dirty="0" err="1">
                          <a:effectLst/>
                        </a:rPr>
                        <a:t>udajemo</a:t>
                      </a:r>
                      <a:r>
                        <a:rPr lang="en-US" sz="1900" dirty="0">
                          <a:effectLst/>
                        </a:rPr>
                        <a:t> se za </a:t>
                      </a:r>
                      <a:r>
                        <a:rPr lang="en-US" sz="1900" dirty="0" err="1">
                          <a:effectLst/>
                        </a:rPr>
                        <a:t>mravove</a:t>
                      </a:r>
                      <a:r>
                        <a:rPr lang="en-US" sz="1900" dirty="0">
                          <a:effectLst/>
                        </a:rPr>
                        <a:t>. 	</a:t>
                      </a:r>
                      <a:endParaRPr lang="hr-HR" sz="1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dirty="0" err="1">
                          <a:effectLst/>
                        </a:rPr>
                        <a:t>Duhovitost</a:t>
                      </a:r>
                      <a:r>
                        <a:rPr lang="hr-HR" sz="1900" dirty="0">
                          <a:effectLst/>
                        </a:rPr>
                        <a:t>  </a:t>
                      </a:r>
                      <a:r>
                        <a:rPr lang="en-US" sz="1900" dirty="0" err="1">
                          <a:effectLst/>
                        </a:rPr>
                        <a:t>priče</a:t>
                      </a:r>
                      <a:r>
                        <a:rPr lang="en-US" sz="1900" dirty="0">
                          <a:effectLst/>
                        </a:rPr>
                        <a:t> </a:t>
                      </a:r>
                      <a:r>
                        <a:rPr lang="en-US" sz="1900" dirty="0" err="1">
                          <a:effectLst/>
                        </a:rPr>
                        <a:t>postignuta</a:t>
                      </a:r>
                      <a:r>
                        <a:rPr lang="en-US" sz="1900" dirty="0">
                          <a:effectLst/>
                        </a:rPr>
                        <a:t> je </a:t>
                      </a:r>
                      <a:r>
                        <a:rPr lang="en-US" sz="1900" dirty="0" err="1">
                          <a:effectLst/>
                        </a:rPr>
                        <a:t>smije</a:t>
                      </a:r>
                      <a:r>
                        <a:rPr lang="hr-HR" sz="1900" dirty="0">
                          <a:effectLst/>
                        </a:rPr>
                        <a:t>š</a:t>
                      </a:r>
                      <a:r>
                        <a:rPr lang="en-US" sz="1900" dirty="0">
                          <a:effectLst/>
                        </a:rPr>
                        <a:t>nom</a:t>
                      </a:r>
                      <a:r>
                        <a:rPr lang="hr-HR" sz="1900" dirty="0">
                          <a:effectLst/>
                        </a:rPr>
                        <a:t>, </a:t>
                      </a:r>
                      <a:r>
                        <a:rPr lang="en-US" sz="1900" dirty="0" err="1">
                          <a:effectLst/>
                        </a:rPr>
                        <a:t>neobi</a:t>
                      </a:r>
                      <a:r>
                        <a:rPr lang="hr-HR" sz="1900" dirty="0">
                          <a:effectLst/>
                        </a:rPr>
                        <a:t>č</a:t>
                      </a:r>
                      <a:r>
                        <a:rPr lang="en-US" sz="1900" dirty="0">
                          <a:effectLst/>
                        </a:rPr>
                        <a:t>nom </a:t>
                      </a:r>
                      <a:r>
                        <a:rPr lang="en-US" sz="1900" dirty="0" err="1">
                          <a:effectLst/>
                        </a:rPr>
                        <a:t>situacijom</a:t>
                      </a:r>
                      <a:r>
                        <a:rPr lang="en-US" sz="1900" dirty="0">
                          <a:effectLst/>
                        </a:rPr>
                        <a:t> </a:t>
                      </a:r>
                      <a:r>
                        <a:rPr lang="en-US" sz="1900" dirty="0" err="1">
                          <a:effectLst/>
                        </a:rPr>
                        <a:t>te</a:t>
                      </a:r>
                      <a:r>
                        <a:rPr lang="en-US" sz="1900" dirty="0">
                          <a:effectLst/>
                        </a:rPr>
                        <a:t> </a:t>
                      </a:r>
                      <a:r>
                        <a:rPr lang="en-US" sz="1900" dirty="0" err="1">
                          <a:effectLst/>
                        </a:rPr>
                        <a:t>izborom</a:t>
                      </a:r>
                      <a:r>
                        <a:rPr lang="en-US" sz="1900" dirty="0">
                          <a:effectLst/>
                        </a:rPr>
                        <a:t> </a:t>
                      </a:r>
                      <a:r>
                        <a:rPr lang="en-US" sz="1900" dirty="0" err="1">
                          <a:effectLst/>
                        </a:rPr>
                        <a:t>rije</a:t>
                      </a:r>
                      <a:r>
                        <a:rPr lang="hr-HR" sz="1900" dirty="0">
                          <a:effectLst/>
                        </a:rPr>
                        <a:t>č</a:t>
                      </a:r>
                      <a:r>
                        <a:rPr lang="en-US" sz="1900" dirty="0" err="1">
                          <a:effectLst/>
                        </a:rPr>
                        <a:t>i</a:t>
                      </a:r>
                      <a:r>
                        <a:rPr lang="en-US" sz="1900" dirty="0">
                          <a:effectLst/>
                        </a:rPr>
                        <a:t> </a:t>
                      </a:r>
                      <a:r>
                        <a:rPr lang="en-US" sz="1900" dirty="0" err="1">
                          <a:effectLst/>
                        </a:rPr>
                        <a:t>poput</a:t>
                      </a:r>
                      <a:r>
                        <a:rPr lang="hr-HR" sz="1900" dirty="0">
                          <a:effectLst/>
                        </a:rPr>
                        <a:t>: Jeste li vi nešto za udati? Ne udajemo se za </a:t>
                      </a:r>
                      <a:r>
                        <a:rPr lang="hr-HR" sz="1900" u="sng" dirty="0" err="1">
                          <a:effectLst/>
                        </a:rPr>
                        <a:t>mravove</a:t>
                      </a:r>
                      <a:r>
                        <a:rPr lang="hr-HR" sz="1900" dirty="0">
                          <a:effectLst/>
                        </a:rPr>
                        <a:t>.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900" dirty="0" err="1">
                          <a:effectLst/>
                        </a:rPr>
                        <a:t>mogu</a:t>
                      </a:r>
                      <a:r>
                        <a:rPr lang="en-US" sz="1900" dirty="0">
                          <a:effectLst/>
                        </a:rPr>
                        <a:t> li vas </a:t>
                      </a:r>
                      <a:r>
                        <a:rPr lang="en-US" sz="1900" dirty="0" err="1">
                          <a:effectLst/>
                        </a:rPr>
                        <a:t>onda</a:t>
                      </a:r>
                      <a:r>
                        <a:rPr lang="en-US" sz="1900" dirty="0">
                          <a:effectLst/>
                        </a:rPr>
                        <a:t> </a:t>
                      </a:r>
                      <a:r>
                        <a:rPr lang="en-US" sz="1900" dirty="0" err="1">
                          <a:effectLst/>
                        </a:rPr>
                        <a:t>barem</a:t>
                      </a:r>
                      <a:r>
                        <a:rPr lang="en-US" sz="1900" dirty="0">
                          <a:effectLst/>
                        </a:rPr>
                        <a:t> </a:t>
                      </a:r>
                      <a:r>
                        <a:rPr lang="en-US" sz="1900" dirty="0" err="1">
                          <a:effectLst/>
                        </a:rPr>
                        <a:t>malo</a:t>
                      </a:r>
                      <a:r>
                        <a:rPr lang="en-US" sz="1900" dirty="0">
                          <a:effectLst/>
                        </a:rPr>
                        <a:t> </a:t>
                      </a:r>
                      <a:r>
                        <a:rPr lang="en-US" sz="1900" dirty="0" err="1">
                          <a:effectLst/>
                        </a:rPr>
                        <a:t>zaručiti</a:t>
                      </a:r>
                      <a:r>
                        <a:rPr lang="en-US" sz="1900" dirty="0">
                          <a:effectLst/>
                        </a:rPr>
                        <a:t>, </a:t>
                      </a:r>
                      <a:r>
                        <a:rPr lang="en-US" sz="1900" dirty="0" err="1">
                          <a:effectLst/>
                        </a:rPr>
                        <a:t>zanožiti</a:t>
                      </a:r>
                      <a:r>
                        <a:rPr lang="en-US" sz="1900" dirty="0">
                          <a:effectLst/>
                        </a:rPr>
                        <a:t>, </a:t>
                      </a:r>
                      <a:r>
                        <a:rPr lang="en-US" sz="1900" dirty="0" err="1">
                          <a:effectLst/>
                        </a:rPr>
                        <a:t>zavratiti</a:t>
                      </a:r>
                      <a:r>
                        <a:rPr lang="en-US" sz="1900" dirty="0">
                          <a:effectLst/>
                        </a:rPr>
                        <a:t>, </a:t>
                      </a:r>
                      <a:r>
                        <a:rPr lang="en-US" sz="1900" dirty="0" err="1">
                          <a:effectLst/>
                        </a:rPr>
                        <a:t>zatrbušiti</a:t>
                      </a:r>
                      <a:r>
                        <a:rPr lang="en-US" sz="1900" dirty="0">
                          <a:effectLst/>
                        </a:rPr>
                        <a:t>, </a:t>
                      </a:r>
                      <a:r>
                        <a:rPr lang="en-US" sz="1900" dirty="0" err="1">
                          <a:effectLst/>
                        </a:rPr>
                        <a:t>zasurliti</a:t>
                      </a:r>
                      <a:endParaRPr lang="hr-HR" sz="19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</a:rPr>
                        <a:t> </a:t>
                      </a:r>
                      <a:endParaRPr lang="hr-HR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731" marR="56731" marT="56731" marB="56731"/>
                </a:tc>
                <a:extLst>
                  <a:ext uri="{0D108BD9-81ED-4DB2-BD59-A6C34878D82A}">
                    <a16:rowId xmlns:a16="http://schemas.microsoft.com/office/drawing/2014/main" val="1152595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85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D83218C-2460-4D26-9613-265493CB4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DOMAĆA ZADAĆA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381D099-6F3D-409F-9CFB-27228443A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Zamislite da se nebo, oblak ili neka šumska životinja zaljubila u šumu. Napišite  ljubavno pismo šumi. </a:t>
            </a:r>
          </a:p>
          <a:p>
            <a:endParaRPr lang="hr-HR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04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30F6773-F6DF-4B5B-B4BF-F59E55C34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PRIRODA I DRUŠTVO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138E3D3-EE5D-447E-B379-0A5F0731C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lvl="0" indent="0" algn="ctr">
              <a:buNone/>
            </a:pPr>
            <a:r>
              <a:rPr lang="hr-HR" sz="2000" b="1" dirty="0"/>
              <a:t>Naselja i prometna povezanost nizinskih krajeva,  Povijesne i kulturne znamenitosti nizinskih krajeva – ponavljanje</a:t>
            </a:r>
          </a:p>
          <a:p>
            <a:pPr marL="0" lvl="0" indent="0">
              <a:buNone/>
            </a:pPr>
            <a:endParaRPr lang="hr-HR" sz="2000" dirty="0"/>
          </a:p>
          <a:p>
            <a:r>
              <a:rPr lang="hr-HR" sz="2000" dirty="0"/>
              <a:t>Gledajući slike</a:t>
            </a:r>
            <a:r>
              <a:rPr lang="hr-HR" sz="2000" b="1" dirty="0"/>
              <a:t> </a:t>
            </a:r>
            <a:r>
              <a:rPr lang="hr-HR" sz="2000" dirty="0"/>
              <a:t> na str. 78. i 79. te str. 80. i 81. u udžbeniku </a:t>
            </a:r>
            <a:r>
              <a:rPr lang="hr-HR" sz="2000" i="1" dirty="0"/>
              <a:t>Pogled u svijet 4</a:t>
            </a:r>
            <a:r>
              <a:rPr lang="hr-HR" sz="2000" dirty="0"/>
              <a:t> pričaj o naseljima, prometu te povijesnim i kulturnim znamenitostima nizinskoga kraja </a:t>
            </a:r>
            <a:r>
              <a:rPr lang="hr-HR" sz="2000" b="1" i="1" dirty="0"/>
              <a:t>kao da pričaš nekomu strancu kojega želiš zainteresirati za taj kraj. </a:t>
            </a:r>
          </a:p>
          <a:p>
            <a:r>
              <a:rPr lang="hr-HR" sz="2000" dirty="0"/>
              <a:t>Procijenite svoje pripovijedanje. Jeste li znali dovoljno podataka? Jeste li pričali zanimljivo? </a:t>
            </a:r>
          </a:p>
          <a:p>
            <a:r>
              <a:rPr lang="hr-HR" sz="2000" dirty="0"/>
              <a:t>Ako niste znali bitne podatke ponovite ih čitajući tekstove na zadanim stranicama. </a:t>
            </a:r>
          </a:p>
          <a:p>
            <a:r>
              <a:rPr lang="hr-HR" sz="2000" dirty="0"/>
              <a:t>Riješite radnu bilježnicu str. 107. i 110. </a:t>
            </a:r>
          </a:p>
          <a:p>
            <a:endParaRPr lang="hr-HR" sz="20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3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24A75F8-204A-4390-9EFA-48F6427BD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2743694" cy="4064628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DOMAĆA ZADAĆA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5349D6D-6459-46B8-ADF6-336C9F594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 fontScale="92500" lnSpcReduction="10000"/>
          </a:bodyPr>
          <a:lstStyle/>
          <a:p>
            <a:r>
              <a:rPr lang="hr-HR" sz="1800" dirty="0"/>
              <a:t>Napišite </a:t>
            </a:r>
            <a:r>
              <a:rPr lang="hr-HR" sz="1800" b="1" i="1" dirty="0"/>
              <a:t>putopis</a:t>
            </a:r>
            <a:r>
              <a:rPr lang="hr-HR" sz="1800" dirty="0"/>
              <a:t>. To je sastavak o krajevima u koje se putuje. Opisuje se izgled krajeva, dojmova i razmišljanja na tom putu kroz određeni kraj. </a:t>
            </a:r>
          </a:p>
          <a:p>
            <a:pPr marL="0" indent="0">
              <a:buNone/>
            </a:pPr>
            <a:r>
              <a:rPr lang="hr-HR" sz="1800" b="1" dirty="0"/>
              <a:t>ZADATAK</a:t>
            </a:r>
            <a:r>
              <a:rPr lang="hr-HR" sz="1800" dirty="0"/>
              <a:t>:</a:t>
            </a:r>
          </a:p>
          <a:p>
            <a:r>
              <a:rPr lang="hr-HR" sz="1800" b="1" i="1" dirty="0"/>
              <a:t>Zamislite da otputujete u neki grad u nizinskome kraju RH. Odaberite grad do kojega ćete od svoga mjesta najdulje putovati i zamislite putovanje. Putujte kopnenim prometom. Promatrajte svoj put na zemljovidu. </a:t>
            </a:r>
          </a:p>
          <a:p>
            <a:r>
              <a:rPr lang="hr-HR" sz="1800" dirty="0"/>
              <a:t>U svome putopisu opišite:</a:t>
            </a:r>
          </a:p>
          <a:p>
            <a:pPr marL="0" indent="0">
              <a:buNone/>
            </a:pPr>
            <a:r>
              <a:rPr lang="hr-HR" sz="1800" dirty="0"/>
              <a:t>- čime putujete i zašto, </a:t>
            </a:r>
          </a:p>
          <a:p>
            <a:pPr marL="0" indent="0">
              <a:buNone/>
            </a:pPr>
            <a:r>
              <a:rPr lang="hr-HR" sz="1800" dirty="0"/>
              <a:t>- kakav krajolik vidite tijekom putovanja, imenujte neke njegove dijelove,</a:t>
            </a:r>
          </a:p>
          <a:p>
            <a:pPr marL="0" indent="0">
              <a:buNone/>
            </a:pPr>
            <a:r>
              <a:rPr lang="hr-HR" sz="1800" dirty="0"/>
              <a:t>- koja naselja vidite i kako ona izgledaju, </a:t>
            </a:r>
          </a:p>
          <a:p>
            <a:pPr marL="0" indent="0">
              <a:buNone/>
            </a:pPr>
            <a:r>
              <a:rPr lang="hr-HR" sz="1800" dirty="0"/>
              <a:t>- kakve znakove ili dijelove gospodarstva vidite,</a:t>
            </a:r>
          </a:p>
          <a:p>
            <a:pPr marL="0" indent="0">
              <a:buNone/>
            </a:pPr>
            <a:r>
              <a:rPr lang="hr-HR" sz="1800" dirty="0"/>
              <a:t>- koje kulturno-povijesne znamenitosti možeš posjetiti,</a:t>
            </a:r>
          </a:p>
          <a:p>
            <a:pPr marL="0" indent="0">
              <a:buNone/>
            </a:pPr>
            <a:r>
              <a:rPr lang="hr-HR" sz="1800" dirty="0"/>
              <a:t>- opišite svoje dojmove.</a:t>
            </a:r>
          </a:p>
          <a:p>
            <a:endParaRPr lang="hr-HR" sz="1800" dirty="0"/>
          </a:p>
          <a:p>
            <a:endParaRPr lang="hr-HR" sz="1500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3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348CA4A-1C87-4DEC-8394-B071C2438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08" y="1220919"/>
            <a:ext cx="5425781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MATEMATIKA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C584C0-9B34-4566-AB3E-2939A2000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908" y="3700594"/>
            <a:ext cx="5425781" cy="1655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Uvježbajte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dijeljenje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ostatkom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rješavajući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udžbenik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str. 75.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radnu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bilježnicu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str. 71.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6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429</Words>
  <Application>Microsoft Office PowerPoint</Application>
  <PresentationFormat>Široki zaslon</PresentationFormat>
  <Paragraphs>48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sustava Office</vt:lpstr>
      <vt:lpstr>6.5.2020.</vt:lpstr>
      <vt:lpstr>HRVATSKI JEZIK</vt:lpstr>
      <vt:lpstr>HRVATSKI JEZIK</vt:lpstr>
      <vt:lpstr>DOMAĆA ZADAĆA</vt:lpstr>
      <vt:lpstr>PRIRODA I DRUŠTVO</vt:lpstr>
      <vt:lpstr>DOMAĆA ZADAĆA</vt:lpstr>
      <vt:lpstr>MATEMATIKA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6.5.2020.</dc:title>
  <dc:creator>arados81@gmail.com</dc:creator>
  <cp:lastModifiedBy>arados81@gmail.com</cp:lastModifiedBy>
  <cp:revision>2</cp:revision>
  <dcterms:created xsi:type="dcterms:W3CDTF">2020-05-05T16:50:13Z</dcterms:created>
  <dcterms:modified xsi:type="dcterms:W3CDTF">2020-05-05T16:57:52Z</dcterms:modified>
</cp:coreProperties>
</file>