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5" r:id="rId5"/>
    <p:sldId id="259" r:id="rId6"/>
    <p:sldId id="260" r:id="rId7"/>
    <p:sldId id="261" r:id="rId8"/>
    <p:sldId id="266" r:id="rId9"/>
    <p:sldId id="263" r:id="rId10"/>
    <p:sldId id="264" r:id="rId1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28.36879" units="1/cm"/>
          <inkml:channelProperty channel="Y" name="resolution" value="28.30189" units="1/cm"/>
        </inkml:channelProperties>
      </inkml:inkSource>
      <inkml:timestamp xml:id="ts0" timeString="2016-10-09T16:16:57.664"/>
    </inkml:context>
    <inkml:brush xml:id="br0">
      <inkml:brushProperty name="width" value="0.08819" units="cm"/>
      <inkml:brushProperty name="height" value="0.35278" units="cm"/>
      <inkml:brushProperty name="color" value="#17365D"/>
      <inkml:brushProperty name="transparency" value="170"/>
      <inkml:brushProperty name="tip" value="rectangle"/>
      <inkml:brushProperty name="rasterOp" value="maskPen"/>
      <inkml:brushProperty name="fitToCurve" value="1"/>
      <inkml:brushProperty name="ignorePressure" value="1"/>
    </inkml:brush>
  </inkml:definitions>
  <inkml:trace contextRef="#ctx0" brushRef="#br0">0 2132,'0'0,"0"0,0-31,0-1,31-30,0-1,32 32,-32-95,-31 32,63 0,0-31,-1-1,1 1,0 62,-32-62,32 31,-32-1,32 33,-32-32,-31 31,63-31,-32 63,1-32,-1 0,1 32,-32-32,0 32,31 31,0-63,-31 32,32 31,-32 0,0-32,0 1,0 31,0-31,31 31,-31-32,0 1,31 31,-31 0,0 0,0 0,0 31,0 1,-31-32,31 31,0 0,0-31,-31 32,31 30,-32-62,1 63,31-32,0 1,0-1,-31 0,31 32,-32 0,32-32,-31 1,31-1,0 32,-32-1,32-62,0 63,0-32,0 1,0 31,0-63,0 62,0-62,0 63,0-32,-31 1,31 30,0-30,0 30,0-30,0 31,0 31,0-63,0 32,0-32,0 32,0-1,0-30,0-1,0 1,0 30,0-30,0-1,0 0,0-31,0 32,0-1,0 0,0-31,0 32,-31-32,31 0,0-32,0 1,0 0,0 31,0-32,-32 1,32 31,0-31,-31-1,31 32,0-31,-31 0,31-1,-32 32,32-31,-31-1,31 32,0-31,0 0,-31 31,31 0,0-32,-32 1,32 0,0 31,0-32,-31 1,0 31,31-31,0-1,0 32,-32-31,32 0,-31 31,-1-32,32 32,0-31,0 31,0-32,-31 32,31-31,-31 0,31 31,0-32,0 1,-32 31,32-31,-31 31,31 0,0-32,0 32,0-31,0 31,0 0,31 0,-31-31,63 31,-32 0,32-32,-31 32,-1-31,32 31,-32 0,0 0,32 0,-32 0,32 0,-32-31,32 31,0 0,-32 0,32 0,-32 0,32 0,0-32,-32 32,32 0,-32 0,32 0,-32 0,1 0,30 0,-62-31,32 31,-1 0,-31 0,0 0,0 0,0 0,0 31,0-31,0 32,0 30,-31-62,31 63,-32-32,32 32,0 0,-31-32,31 32,-31 31,-1-63,32 32,-31 31,0-63,-1 63,32-31,0-31,0 62,-31-32,31-30,-32 30,32-30,-31 31,31-1,-31-62,31 63,0-63,0 63,0-32,0-31,0 31,0 1,-32-1,32-31,0 31,0 1,0-32,0 31,-31 1,31-32,-31 0,31 31,0-31,0 31,-32-31,32 32,0-32,-31 0,31 31,0-31,-31 0,-1 0,32 0,0 0,0 0,-31 0,0-31,31-1,-32 32,32-31,-31 31,-1 0,32 0,0 0,-31-31,0-1,31 32,0 0,0 0,31 0,32 0,31-31,-63 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Kliknite da biste uredili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okomitog teksta 2"/>
          <p:cNvSpPr>
            <a:spLocks noGrp="1"/>
          </p:cNvSpPr>
          <p:nvPr>
            <p:ph type="body" orient="vert" idx="1"/>
          </p:nvPr>
        </p:nvSpPr>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Kliknite da biste uredili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idx="1"/>
          </p:nvPr>
        </p:nvSpPr>
        <p:spPr/>
        <p:txBody>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Kliknite da biste uredili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stilove teksta matrice</a:t>
            </a:r>
          </a:p>
        </p:txBody>
      </p:sp>
      <p:sp>
        <p:nvSpPr>
          <p:cNvPr id="4" name="Rezervirano mjesto datuma 3"/>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Kliknite da biste uredili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datuma 2"/>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Kliknite da biste uredili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Kliknite da biste uredili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E9EEE4C9-E95F-433B-883E-FB4B9AE7B9E5}" type="datetimeFigureOut">
              <a:rPr lang="sr-Latn-CS" smtClean="0"/>
              <a:pPr/>
              <a:t>26.4.2020.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73BDC13C-FD8B-4CC0-A768-C2591F31AEB9}"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EE4C9-E95F-433B-883E-FB4B9AE7B9E5}" type="datetimeFigureOut">
              <a:rPr lang="sr-Latn-CS" smtClean="0"/>
              <a:pPr/>
              <a:t>26.4.2020.</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DC13C-FD8B-4CC0-A768-C2591F31AEB9}"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endParaRPr lang="hr-HR"/>
          </a:p>
        </p:txBody>
      </p:sp>
      <p:sp>
        <p:nvSpPr>
          <p:cNvPr id="3" name="Podnaslov 2"/>
          <p:cNvSpPr>
            <a:spLocks noGrp="1"/>
          </p:cNvSpPr>
          <p:nvPr>
            <p:ph type="subTitle" idx="1"/>
          </p:nvPr>
        </p:nvSpPr>
        <p:spPr/>
        <p:txBody>
          <a:bodyPr/>
          <a:lstStyle/>
          <a:p>
            <a:endParaRPr lang="hr-HR"/>
          </a:p>
        </p:txBody>
      </p:sp>
      <p:pic>
        <p:nvPicPr>
          <p:cNvPr id="1028" name="Picture 4" descr="Image result for emotions happiness"/>
          <p:cNvPicPr>
            <a:picLocks noChangeAspect="1" noChangeArrowheads="1"/>
          </p:cNvPicPr>
          <p:nvPr/>
        </p:nvPicPr>
        <p:blipFill>
          <a:blip r:embed="rId2"/>
          <a:srcRect/>
          <a:stretch>
            <a:fillRect/>
          </a:stretch>
        </p:blipFill>
        <p:spPr bwMode="auto">
          <a:xfrm>
            <a:off x="357158" y="285728"/>
            <a:ext cx="8506539" cy="47863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kstniOkvir 5"/>
          <p:cNvSpPr txBox="1"/>
          <p:nvPr/>
        </p:nvSpPr>
        <p:spPr>
          <a:xfrm>
            <a:off x="1428728" y="5357826"/>
            <a:ext cx="6572296"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hr-HR" sz="4000" dirty="0">
                <a:solidFill>
                  <a:srgbClr val="00B050"/>
                </a:solidFill>
              </a:rPr>
              <a:t>KOŠULJA SRETNOG ČOVJEKA</a:t>
            </a:r>
          </a:p>
        </p:txBody>
      </p:sp>
      <mc:AlternateContent xmlns:mc="http://schemas.openxmlformats.org/markup-compatibility/2006">
        <mc:Choice xmlns:p14="http://schemas.microsoft.com/office/powerpoint/2010/main" Requires="p14">
          <p:contentPart p14:bwMode="auto" r:id="rId3">
            <p14:nvContentPartPr>
              <p14:cNvPr id="10241" name="Ink 1"/>
              <p14:cNvContentPartPr>
                <a14:cpLocks xmlns:a14="http://schemas.microsoft.com/office/drawing/2010/main" noRot="1" noChangeAspect="1" noEditPoints="1" noChangeArrowheads="1" noChangeShapeType="1"/>
              </p14:cNvContentPartPr>
              <p14:nvPr/>
            </p14:nvContentPartPr>
            <p14:xfrm>
              <a:off x="8459788" y="5734050"/>
              <a:ext cx="554037" cy="982663"/>
            </p14:xfrm>
          </p:contentPart>
        </mc:Choice>
        <mc:Fallback>
          <p:pic>
            <p:nvPicPr>
              <p:cNvPr id="10241" name="Ink 1"/>
              <p:cNvPicPr>
                <a:picLocks noRot="1" noChangeAspect="1" noEditPoints="1" noChangeArrowheads="1" noChangeShapeType="1"/>
              </p:cNvPicPr>
              <p:nvPr/>
            </p:nvPicPr>
            <p:blipFill>
              <a:blip r:embed="rId4"/>
              <a:stretch>
                <a:fillRect/>
              </a:stretch>
            </p:blipFill>
            <p:spPr>
              <a:xfrm>
                <a:off x="8443927" y="5670676"/>
                <a:ext cx="585398" cy="1109412"/>
              </a:xfrm>
              <a:prstGeom prst="rect">
                <a:avLst/>
              </a:prstGeom>
            </p:spPr>
          </p:pic>
        </mc:Fallback>
      </mc:AlternateContent>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00034" y="2071678"/>
            <a:ext cx="8229600" cy="1685924"/>
          </a:xfrm>
        </p:spPr>
        <p:txBody>
          <a:bodyPr/>
          <a:lstStyle/>
          <a:p>
            <a:r>
              <a:rPr lang="hr-HR" dirty="0"/>
              <a:t>BIĆANIĆ,J. Vježbanje životnih vještina, </a:t>
            </a:r>
            <a:r>
              <a:rPr lang="hr-HR" dirty="0" err="1"/>
              <a:t>Alinea</a:t>
            </a:r>
            <a:r>
              <a:rPr lang="hr-HR" dirty="0"/>
              <a:t>, Zagreb,2001. str.28.</a:t>
            </a:r>
          </a:p>
          <a:p>
            <a:endParaRPr lang="hr-HR" dirty="0"/>
          </a:p>
        </p:txBody>
      </p:sp>
      <p:sp>
        <p:nvSpPr>
          <p:cNvPr id="4" name="Naslov 3"/>
          <p:cNvSpPr txBox="1">
            <a:spLocks noGrp="1"/>
          </p:cNvSpPr>
          <p:nvPr>
            <p:ph type="title"/>
          </p:nvPr>
        </p:nvSpPr>
        <p:spPr>
          <a:xfrm>
            <a:off x="500034" y="714356"/>
            <a:ext cx="8229600"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l"/>
            <a:r>
              <a:rPr lang="hr-HR" sz="4000" dirty="0">
                <a:solidFill>
                  <a:srgbClr val="002060"/>
                </a:solidFill>
              </a:rPr>
              <a:t>Literatura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28596" y="571480"/>
            <a:ext cx="8229600" cy="6000792"/>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indent="458788">
              <a:buNone/>
            </a:pPr>
            <a:endParaRPr lang="hr-HR" dirty="0"/>
          </a:p>
          <a:p>
            <a:pPr indent="458788">
              <a:buNone/>
            </a:pPr>
            <a:r>
              <a:rPr lang="hr-HR" dirty="0"/>
              <a:t>Razbolio se kralj jednog velikog kraljevstva od bolesti koja često pogađa site i bogate. Prestao je jesti, željeti,voljeti i svakim danom postajao je sve slabiji i slabiji. </a:t>
            </a:r>
          </a:p>
          <a:p>
            <a:pPr indent="458788">
              <a:buNone/>
            </a:pPr>
            <a:r>
              <a:rPr lang="hr-HR" dirty="0"/>
              <a:t>U strahu da ne ostanu bez kralja sastanu se njegovi savjetnici, </a:t>
            </a:r>
            <a:r>
              <a:rPr lang="hr-HR" dirty="0" err="1"/>
              <a:t>dvojrani</a:t>
            </a:r>
            <a:r>
              <a:rPr lang="hr-HR" dirty="0"/>
              <a:t> i </a:t>
            </a:r>
            <a:r>
              <a:rPr lang="hr-HR" dirty="0" err="1"/>
              <a:t>zvjezdočitači</a:t>
            </a:r>
            <a:r>
              <a:rPr lang="hr-HR" dirty="0"/>
              <a:t> </a:t>
            </a:r>
            <a:r>
              <a:rPr lang="hr-HR" dirty="0" err="1"/>
              <a:t>i</a:t>
            </a:r>
            <a:r>
              <a:rPr lang="hr-HR" dirty="0"/>
              <a:t> počnu domišljati kako ga ozdraviti. Nakon dugog vijećanja, propišu lijek: kralj će ozdraviti onog trenutka kad na sebe obuče košulju sretnog čovjeka. </a:t>
            </a:r>
          </a:p>
          <a:p>
            <a:pPr indent="458788">
              <a:buNone/>
            </a:pPr>
            <a:r>
              <a:rPr lang="hr-HR" dirty="0"/>
              <a:t>Krenuše svijetom mnoge poslaničke družbe u potragu za košuljom. KOGA GOD BI SRELI pitali su:»Jesi li sretan, čovječe?» </a:t>
            </a:r>
          </a:p>
          <a:p>
            <a:pPr indent="458788">
              <a:buNone/>
            </a:pPr>
            <a:r>
              <a:rPr lang="hr-HR" dirty="0"/>
              <a:t>No, uvijek su dobivali negativan odgovor. </a:t>
            </a:r>
          </a:p>
          <a:p>
            <a:pPr indent="458788">
              <a:buNone/>
            </a:pPr>
            <a:r>
              <a:rPr lang="hr-HR" dirty="0"/>
              <a:t>Svakome je nešto nedostajalo za sreću (zdravlje, novac ,djeca, bolji izgled, društvo, ljubav, prijateljstvo). </a:t>
            </a:r>
          </a:p>
          <a:p>
            <a:endParaRPr lang="hr-H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357166"/>
            <a:ext cx="8229600" cy="5768997"/>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indent="458788">
              <a:buNone/>
            </a:pPr>
            <a:endParaRPr lang="hr-HR" dirty="0"/>
          </a:p>
          <a:p>
            <a:pPr indent="458788">
              <a:buNone/>
            </a:pPr>
            <a:r>
              <a:rPr lang="hr-HR" dirty="0"/>
              <a:t>KAD SU VEĆ PRETRAŽILI SVA SELA  i gradove, umorni, neobavljena  posla odluče se vratiti na dvor. </a:t>
            </a:r>
          </a:p>
          <a:p>
            <a:pPr indent="458788">
              <a:buNone/>
            </a:pPr>
            <a:r>
              <a:rPr lang="hr-HR" dirty="0"/>
              <a:t>Prolazeći  tako kroz jednu šumu do uha im dopre nečije veselo pjevanje. Odjednom, na proplanku pred starom oronulom kućicom ugledaše  čovjeka kako sjedi na panju i pjeva. </a:t>
            </a:r>
          </a:p>
          <a:p>
            <a:pPr indent="458788">
              <a:buNone/>
            </a:pPr>
            <a:r>
              <a:rPr lang="hr-HR" dirty="0"/>
              <a:t>Još iz daljine upitaše ga za razlog njegova veselja:''Nemam nikakva razloga'',odgovori čovjek,''pjevam zato što sam sretan.'‘</a:t>
            </a:r>
          </a:p>
          <a:p>
            <a:pPr indent="458788">
              <a:buNone/>
            </a:pPr>
            <a:r>
              <a:rPr lang="hr-HR" dirty="0"/>
              <a:t>Kad su to čuli kraljevi podanici jurnu prema čovjeku da mu skinu košulju. Ali gle čuda: na sretnom čovjeku nije bilo košulje! </a:t>
            </a:r>
          </a:p>
          <a:p>
            <a:pPr indent="458788" algn="r">
              <a:buNone/>
            </a:pPr>
            <a:r>
              <a:rPr lang="hr-HR" dirty="0"/>
              <a:t>(Prepričano prema Krmpotić,1989.)  </a:t>
            </a:r>
          </a:p>
          <a:p>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emotions happiness"/>
          <p:cNvPicPr>
            <a:picLocks noChangeAspect="1" noChangeArrowheads="1"/>
          </p:cNvPicPr>
          <p:nvPr/>
        </p:nvPicPr>
        <p:blipFill>
          <a:blip r:embed="rId2"/>
          <a:srcRect/>
          <a:stretch>
            <a:fillRect/>
          </a:stretch>
        </p:blipFill>
        <p:spPr bwMode="auto">
          <a:xfrm>
            <a:off x="357158" y="285728"/>
            <a:ext cx="8506539" cy="47863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Naslov 3"/>
          <p:cNvSpPr txBox="1">
            <a:spLocks noGrp="1"/>
          </p:cNvSpPr>
          <p:nvPr>
            <p:ph type="title"/>
          </p:nvPr>
        </p:nvSpPr>
        <p:spPr>
          <a:xfrm>
            <a:off x="1785918" y="5500702"/>
            <a:ext cx="6215106"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hr-HR" sz="4000" dirty="0">
                <a:solidFill>
                  <a:srgbClr val="002060"/>
                </a:solidFill>
              </a:rPr>
              <a:t>Kako ste razumjeli priču?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28596" y="1643050"/>
            <a:ext cx="8229600" cy="4311649"/>
          </a:xfrm>
        </p:spPr>
        <p:txBody>
          <a:bodyPr>
            <a:normAutofit/>
          </a:bodyPr>
          <a:lstStyle/>
          <a:p>
            <a:r>
              <a:rPr lang="hr-HR" dirty="0"/>
              <a:t>Razmislite što </a:t>
            </a:r>
            <a:r>
              <a:rPr lang="hr-HR" b="1" dirty="0"/>
              <a:t>vas</a:t>
            </a:r>
            <a:r>
              <a:rPr lang="hr-HR" dirty="0"/>
              <a:t> čini sretnima, bez čega ne biste bili zadovoljni. Napišite sve što vam u vezi s tim padne na pamet (osobe, osobine, stvari, pojave). Trudite se biti realni! </a:t>
            </a:r>
          </a:p>
          <a:p>
            <a:r>
              <a:rPr lang="hr-HR" dirty="0"/>
              <a:t>Kad završite, označite sve što ste napisali brojevima od jedan pa dalje, s time da </a:t>
            </a:r>
            <a:r>
              <a:rPr lang="hr-HR" u="sng" dirty="0"/>
              <a:t>jedan </a:t>
            </a:r>
            <a:r>
              <a:rPr lang="hr-HR" dirty="0"/>
              <a:t>znači ono što vam je </a:t>
            </a:r>
            <a:r>
              <a:rPr lang="hr-HR" b="1" dirty="0"/>
              <a:t> </a:t>
            </a:r>
            <a:r>
              <a:rPr lang="hr-HR" b="1" u="sng" dirty="0"/>
              <a:t>najvažnije za vašu sreć</a:t>
            </a:r>
            <a:r>
              <a:rPr lang="hr-HR" u="sng" dirty="0"/>
              <a:t>u</a:t>
            </a:r>
          </a:p>
        </p:txBody>
      </p:sp>
      <p:sp>
        <p:nvSpPr>
          <p:cNvPr id="4" name="Naslov 3"/>
          <p:cNvSpPr txBox="1">
            <a:spLocks noGrp="1"/>
          </p:cNvSpPr>
          <p:nvPr>
            <p:ph type="title"/>
          </p:nvPr>
        </p:nvSpPr>
        <p:spPr>
          <a:xfrm>
            <a:off x="428596" y="357166"/>
            <a:ext cx="8229600"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l"/>
            <a:r>
              <a:rPr lang="hr-HR" sz="4000" dirty="0">
                <a:solidFill>
                  <a:srgbClr val="002060"/>
                </a:solidFill>
              </a:rPr>
              <a:t>Zadatak:</a:t>
            </a:r>
          </a:p>
        </p:txBody>
      </p:sp>
      <p:sp>
        <p:nvSpPr>
          <p:cNvPr id="8" name="Naslov 3"/>
          <p:cNvSpPr txBox="1">
            <a:spLocks/>
          </p:cNvSpPr>
          <p:nvPr/>
        </p:nvSpPr>
        <p:spPr>
          <a:xfrm>
            <a:off x="7000892" y="5715016"/>
            <a:ext cx="1714512"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vert="horz" wrap="square" lIns="91440" tIns="45720" rIns="91440" bIns="45720" rtlCol="0" anchor="ct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hr-HR" sz="4000" b="0" i="0" u="none" strike="noStrike" kern="1200" cap="none" spc="0" normalizeH="0" baseline="0" noProof="0" dirty="0">
                <a:ln>
                  <a:noFill/>
                </a:ln>
                <a:solidFill>
                  <a:srgbClr val="002060"/>
                </a:solidFill>
                <a:effectLst/>
                <a:uLnTx/>
                <a:uFillTx/>
                <a:latin typeface="+mn-lt"/>
                <a:ea typeface="+mn-ea"/>
                <a:cs typeface="+mn-cs"/>
              </a:rPr>
              <a:t>5 min.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aslov 3"/>
          <p:cNvSpPr txBox="1">
            <a:spLocks/>
          </p:cNvSpPr>
          <p:nvPr/>
        </p:nvSpPr>
        <p:spPr>
          <a:xfrm>
            <a:off x="571472" y="428604"/>
            <a:ext cx="7572428"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vert="horz" wrap="square" lIns="91440" tIns="45720" rIns="91440" bIns="45720" rtlCol="0" anchor="ctr">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hr-HR" sz="4000" dirty="0">
                <a:solidFill>
                  <a:srgbClr val="002060"/>
                </a:solidFill>
              </a:rPr>
              <a:t>Piramida sreće</a:t>
            </a:r>
            <a:endParaRPr kumimoji="0" lang="hr-HR" sz="4000" b="0" i="0" u="none" strike="noStrike" kern="1200" cap="none" spc="0" normalizeH="0" baseline="0" noProof="0" dirty="0">
              <a:ln>
                <a:noFill/>
              </a:ln>
              <a:solidFill>
                <a:srgbClr val="002060"/>
              </a:solidFill>
              <a:effectLst/>
              <a:uLnTx/>
              <a:uFillTx/>
              <a:latin typeface="+mn-lt"/>
              <a:ea typeface="+mn-ea"/>
              <a:cs typeface="+mn-cs"/>
            </a:endParaRPr>
          </a:p>
        </p:txBody>
      </p:sp>
      <p:pic>
        <p:nvPicPr>
          <p:cNvPr id="6146" name="Picture 2" descr="Image result for pyramid"/>
          <p:cNvPicPr>
            <a:picLocks noChangeAspect="1" noChangeArrowheads="1" noCrop="1"/>
          </p:cNvPicPr>
          <p:nvPr/>
        </p:nvPicPr>
        <p:blipFill>
          <a:blip r:embed="rId2"/>
          <a:srcRect/>
          <a:stretch>
            <a:fillRect/>
          </a:stretch>
        </p:blipFill>
        <p:spPr bwMode="auto">
          <a:xfrm>
            <a:off x="2571704" y="1500174"/>
            <a:ext cx="6572296" cy="4786346"/>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9" name="TekstniOkvir 8"/>
          <p:cNvSpPr txBox="1"/>
          <p:nvPr/>
        </p:nvSpPr>
        <p:spPr>
          <a:xfrm>
            <a:off x="5500694" y="2071678"/>
            <a:ext cx="1571636" cy="830997"/>
          </a:xfrm>
          <a:prstGeom prst="rect">
            <a:avLst/>
          </a:prstGeom>
          <a:solidFill>
            <a:srgbClr val="FFFF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hr-HR" sz="2400" dirty="0">
                <a:solidFill>
                  <a:schemeClr val="tx1"/>
                </a:solidFill>
              </a:rPr>
              <a:t>NAJMANJE VAŽNO</a:t>
            </a:r>
          </a:p>
        </p:txBody>
      </p:sp>
      <p:sp>
        <p:nvSpPr>
          <p:cNvPr id="8" name="TekstniOkvir 7"/>
          <p:cNvSpPr txBox="1"/>
          <p:nvPr/>
        </p:nvSpPr>
        <p:spPr>
          <a:xfrm>
            <a:off x="4786314" y="5000636"/>
            <a:ext cx="2286016" cy="584775"/>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hr-HR" sz="3200" dirty="0"/>
              <a:t>NAJVAŽNIJE</a:t>
            </a:r>
          </a:p>
        </p:txBody>
      </p:sp>
      <p:sp>
        <p:nvSpPr>
          <p:cNvPr id="2" name="Naslov 1"/>
          <p:cNvSpPr>
            <a:spLocks noGrp="1"/>
          </p:cNvSpPr>
          <p:nvPr>
            <p:ph type="title"/>
          </p:nvPr>
        </p:nvSpPr>
        <p:spPr>
          <a:xfrm>
            <a:off x="142844" y="1428736"/>
            <a:ext cx="3286148" cy="5072098"/>
          </a:xfrm>
        </p:spPr>
        <p:style>
          <a:lnRef idx="2">
            <a:schemeClr val="accent6"/>
          </a:lnRef>
          <a:fillRef idx="1">
            <a:schemeClr val="lt1"/>
          </a:fillRef>
          <a:effectRef idx="0">
            <a:schemeClr val="accent6"/>
          </a:effectRef>
          <a:fontRef idx="minor">
            <a:schemeClr val="dk1"/>
          </a:fontRef>
        </p:style>
        <p:txBody>
          <a:bodyPr>
            <a:normAutofit fontScale="90000"/>
          </a:bodyPr>
          <a:lstStyle/>
          <a:p>
            <a:pPr indent="361950" algn="l"/>
            <a:r>
              <a:rPr lang="hr-HR" sz="2400" dirty="0"/>
              <a:t>Zamislite da je sve što ste napisali kamenje od kojega ćete graditi piramidu. U </a:t>
            </a:r>
            <a:r>
              <a:rPr lang="hr-HR" sz="2400" b="1" dirty="0"/>
              <a:t>podnožje</a:t>
            </a:r>
            <a:r>
              <a:rPr lang="hr-HR" sz="2400" dirty="0"/>
              <a:t> piramide napišite sve </a:t>
            </a:r>
            <a:r>
              <a:rPr lang="hr-HR" sz="2400" b="1" dirty="0">
                <a:solidFill>
                  <a:srgbClr val="FF0000"/>
                </a:solidFill>
              </a:rPr>
              <a:t>ono što vam je najvažnije, bez čega ne biste mogli biti sretni. To su kameni temeljci koji nose piramidu. </a:t>
            </a:r>
            <a:r>
              <a:rPr lang="hr-HR" sz="2400" dirty="0"/>
              <a:t>Prema vrhu piramide slažite ono što vam je manje važno i na </a:t>
            </a:r>
            <a:r>
              <a:rPr lang="hr-HR" sz="2400" b="1" dirty="0">
                <a:solidFill>
                  <a:srgbClr val="FF0000"/>
                </a:solidFill>
              </a:rPr>
              <a:t>vrh ono što vam je najmanje važno</a:t>
            </a:r>
            <a:r>
              <a:rPr lang="hr-HR" sz="24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slov 3"/>
          <p:cNvSpPr txBox="1">
            <a:spLocks noGrp="1"/>
          </p:cNvSpPr>
          <p:nvPr>
            <p:ph type="title"/>
          </p:nvPr>
        </p:nvSpPr>
        <p:spPr>
          <a:xfrm>
            <a:off x="457200" y="274638"/>
            <a:ext cx="8229600"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l"/>
            <a:r>
              <a:rPr lang="hr-HR" sz="4000" dirty="0">
                <a:solidFill>
                  <a:srgbClr val="002060"/>
                </a:solidFill>
              </a:rPr>
              <a:t>Zajednička piramida sreće</a:t>
            </a:r>
          </a:p>
        </p:txBody>
      </p:sp>
      <p:pic>
        <p:nvPicPr>
          <p:cNvPr id="12" name="Picture 2" descr="Image result for pyramid"/>
          <p:cNvPicPr>
            <a:picLocks noChangeAspect="1" noChangeArrowheads="1" noCrop="1"/>
          </p:cNvPicPr>
          <p:nvPr/>
        </p:nvPicPr>
        <p:blipFill>
          <a:blip r:embed="rId2"/>
          <a:srcRect/>
          <a:stretch>
            <a:fillRect/>
          </a:stretch>
        </p:blipFill>
        <p:spPr bwMode="auto">
          <a:xfrm>
            <a:off x="2571704" y="1500174"/>
            <a:ext cx="6572296" cy="4786346"/>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14" name="Naslov 1"/>
          <p:cNvSpPr txBox="1">
            <a:spLocks/>
          </p:cNvSpPr>
          <p:nvPr/>
        </p:nvSpPr>
        <p:spPr>
          <a:xfrm>
            <a:off x="357158" y="2571744"/>
            <a:ext cx="2714644" cy="285752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fontScale="90000" lnSpcReduction="20000"/>
          </a:bodyPr>
          <a:lstStyle/>
          <a:p>
            <a:pPr marL="0" marR="0" lvl="0" indent="361950" algn="ctr" defTabSz="914400" rtl="0" eaLnBrk="1" fontAlgn="auto" latinLnBrk="0" hangingPunct="1">
              <a:lnSpc>
                <a:spcPct val="100000"/>
              </a:lnSpc>
              <a:spcBef>
                <a:spcPct val="0"/>
              </a:spcBef>
              <a:spcAft>
                <a:spcPts val="0"/>
              </a:spcAft>
              <a:buClrTx/>
              <a:buSzTx/>
              <a:buFontTx/>
              <a:buNone/>
              <a:tabLst/>
              <a:defRPr/>
            </a:pPr>
            <a:r>
              <a:rPr lang="hr-HR" sz="2400" dirty="0"/>
              <a:t>Sa svojim ukućanima, braćom, sestrom</a:t>
            </a:r>
            <a:r>
              <a:rPr kumimoji="0" lang="hr-HR" sz="2400" b="0" i="0" u="none" strike="noStrike" kern="1200" cap="none" spc="0" normalizeH="0" baseline="0" noProof="0" dirty="0">
                <a:ln>
                  <a:noFill/>
                </a:ln>
                <a:solidFill>
                  <a:schemeClr val="dk1"/>
                </a:solidFill>
                <a:effectLst/>
                <a:uLnTx/>
                <a:uFillTx/>
                <a:latin typeface="+mn-lt"/>
                <a:ea typeface="+mn-ea"/>
                <a:cs typeface="+mn-cs"/>
              </a:rPr>
              <a:t>, usporedite piramide</a:t>
            </a:r>
            <a:r>
              <a:rPr kumimoji="0" lang="hr-HR" sz="2400" b="0" i="0" u="none" strike="noStrike" kern="1200" cap="none" spc="0" normalizeH="0" noProof="0" dirty="0">
                <a:ln>
                  <a:noFill/>
                </a:ln>
                <a:solidFill>
                  <a:schemeClr val="dk1"/>
                </a:solidFill>
                <a:effectLst/>
                <a:uLnTx/>
                <a:uFillTx/>
                <a:latin typeface="+mn-lt"/>
                <a:ea typeface="+mn-ea"/>
                <a:cs typeface="+mn-cs"/>
              </a:rPr>
              <a:t> i načinite zajedničku.</a:t>
            </a:r>
          </a:p>
          <a:p>
            <a:pPr marL="0" marR="0" lvl="0" indent="361950" algn="l" defTabSz="914400" rtl="0" eaLnBrk="1" fontAlgn="auto" latinLnBrk="0" hangingPunct="1">
              <a:lnSpc>
                <a:spcPct val="100000"/>
              </a:lnSpc>
              <a:spcBef>
                <a:spcPct val="0"/>
              </a:spcBef>
              <a:spcAft>
                <a:spcPts val="0"/>
              </a:spcAft>
              <a:buClrTx/>
              <a:buSzTx/>
              <a:buFontTx/>
              <a:buNone/>
              <a:tabLst/>
              <a:defRPr/>
            </a:pPr>
            <a:r>
              <a:rPr lang="hr-HR" sz="2400" baseline="0" dirty="0"/>
              <a:t>Izdvojite nekoliko stvari koje su vam zajedničke – od onih najvažnijih do onih najmanje važnih.</a:t>
            </a:r>
            <a:endParaRPr kumimoji="0" lang="hr-HR"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15" name="TekstniOkvir 14"/>
          <p:cNvSpPr txBox="1"/>
          <p:nvPr/>
        </p:nvSpPr>
        <p:spPr>
          <a:xfrm>
            <a:off x="5500694" y="2071678"/>
            <a:ext cx="1571636" cy="830997"/>
          </a:xfrm>
          <a:prstGeom prst="rect">
            <a:avLst/>
          </a:prstGeom>
          <a:solidFill>
            <a:srgbClr val="FFFF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hr-HR" sz="2400" dirty="0">
                <a:solidFill>
                  <a:schemeClr val="tx1"/>
                </a:solidFill>
              </a:rPr>
              <a:t>NAJMANJE VAŽNO</a:t>
            </a:r>
          </a:p>
        </p:txBody>
      </p:sp>
      <p:sp>
        <p:nvSpPr>
          <p:cNvPr id="16" name="TekstniOkvir 15"/>
          <p:cNvSpPr txBox="1"/>
          <p:nvPr/>
        </p:nvSpPr>
        <p:spPr>
          <a:xfrm>
            <a:off x="4786314" y="5000636"/>
            <a:ext cx="2286016" cy="584775"/>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hr-HR" sz="3200" dirty="0"/>
              <a:t>NAJVAŽNIJE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slov 3"/>
          <p:cNvSpPr txBox="1">
            <a:spLocks noGrp="1"/>
          </p:cNvSpPr>
          <p:nvPr>
            <p:ph type="title"/>
          </p:nvPr>
        </p:nvSpPr>
        <p:spPr>
          <a:xfrm>
            <a:off x="457200" y="274638"/>
            <a:ext cx="8229600"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l"/>
            <a:r>
              <a:rPr lang="hr-HR" sz="4000" dirty="0">
                <a:solidFill>
                  <a:srgbClr val="002060"/>
                </a:solidFill>
              </a:rPr>
              <a:t>Zajednička piramida sreće</a:t>
            </a:r>
          </a:p>
        </p:txBody>
      </p:sp>
      <p:pic>
        <p:nvPicPr>
          <p:cNvPr id="12" name="Picture 2" descr="Image result for pyramid"/>
          <p:cNvPicPr>
            <a:picLocks noChangeAspect="1" noChangeArrowheads="1" noCrop="1"/>
          </p:cNvPicPr>
          <p:nvPr/>
        </p:nvPicPr>
        <p:blipFill>
          <a:blip r:embed="rId2"/>
          <a:srcRect/>
          <a:stretch>
            <a:fillRect/>
          </a:stretch>
        </p:blipFill>
        <p:spPr bwMode="auto">
          <a:xfrm>
            <a:off x="2571704" y="1500174"/>
            <a:ext cx="6572296" cy="4786346"/>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14" name="Naslov 1"/>
          <p:cNvSpPr txBox="1">
            <a:spLocks/>
          </p:cNvSpPr>
          <p:nvPr/>
        </p:nvSpPr>
        <p:spPr>
          <a:xfrm>
            <a:off x="357158" y="2571744"/>
            <a:ext cx="2714644" cy="2357454"/>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fontScale="97500"/>
          </a:bodyPr>
          <a:lstStyle/>
          <a:p>
            <a:pPr lvl="0" indent="361950">
              <a:spcBef>
                <a:spcPct val="0"/>
              </a:spcBef>
            </a:pPr>
            <a:r>
              <a:rPr lang="hr-HR" sz="2400" dirty="0"/>
              <a:t>Što ste doznali o sebi, što o drugima</a:t>
            </a:r>
            <a:r>
              <a:rPr lang="hr-HR" sz="2400" b="1" dirty="0"/>
              <a:t>? </a:t>
            </a:r>
            <a:r>
              <a:rPr lang="hr-HR" sz="2400" dirty="0"/>
              <a:t>Koje su sličnosti, koje razlike?</a:t>
            </a:r>
            <a:endParaRPr kumimoji="0" lang="hr-HR" sz="2400" b="0" i="0" u="none" strike="noStrike" kern="1200" cap="none" spc="0" normalizeH="0" baseline="0" noProof="0" dirty="0">
              <a:ln>
                <a:noFill/>
              </a:ln>
              <a:solidFill>
                <a:schemeClr val="dk1"/>
              </a:solidFill>
              <a:effectLst/>
              <a:uLnTx/>
              <a:uFillTx/>
              <a:latin typeface="+mn-lt"/>
              <a:ea typeface="+mn-ea"/>
              <a:cs typeface="+mn-cs"/>
            </a:endParaRPr>
          </a:p>
        </p:txBody>
      </p:sp>
      <p:sp>
        <p:nvSpPr>
          <p:cNvPr id="15" name="TekstniOkvir 14"/>
          <p:cNvSpPr txBox="1"/>
          <p:nvPr/>
        </p:nvSpPr>
        <p:spPr>
          <a:xfrm>
            <a:off x="5500694" y="2071678"/>
            <a:ext cx="1571636" cy="830997"/>
          </a:xfrm>
          <a:prstGeom prst="rect">
            <a:avLst/>
          </a:prstGeom>
          <a:solidFill>
            <a:srgbClr val="FFFF00"/>
          </a:solidFill>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hr-HR" sz="2400" dirty="0">
                <a:solidFill>
                  <a:schemeClr val="tx1"/>
                </a:solidFill>
              </a:rPr>
              <a:t>NAJMANJE VAŽNO</a:t>
            </a:r>
          </a:p>
        </p:txBody>
      </p:sp>
      <p:sp>
        <p:nvSpPr>
          <p:cNvPr id="16" name="TekstniOkvir 15"/>
          <p:cNvSpPr txBox="1"/>
          <p:nvPr/>
        </p:nvSpPr>
        <p:spPr>
          <a:xfrm>
            <a:off x="4786314" y="5000636"/>
            <a:ext cx="2286016" cy="584775"/>
          </a:xfrm>
          <a:prstGeom prst="rect">
            <a:avLst/>
          </a:prstGeom>
          <a:solidFill>
            <a:srgbClr val="FF0000"/>
          </a:solidFill>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hr-HR" sz="3200" dirty="0"/>
              <a:t>NAJVAŽNIJE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1600201"/>
            <a:ext cx="8229600" cy="3471874"/>
          </a:xfrm>
        </p:spPr>
        <p:txBody>
          <a:bodyPr/>
          <a:lstStyle/>
          <a:p>
            <a:pPr marL="722313" lvl="0" indent="-722313">
              <a:buFont typeface="Wingdings" pitchFamily="2" charset="2"/>
              <a:buChar char="ü"/>
            </a:pPr>
            <a:r>
              <a:rPr lang="hr-HR" dirty="0"/>
              <a:t>Nacrtajte osobu svojih godina i napišite zbog čega sve ona može biti sretna. </a:t>
            </a:r>
          </a:p>
          <a:p>
            <a:pPr marL="722313" lvl="0" indent="-722313">
              <a:buFont typeface="Wingdings" pitchFamily="2" charset="2"/>
              <a:buChar char="ü"/>
            </a:pPr>
            <a:r>
              <a:rPr lang="hr-HR" dirty="0"/>
              <a:t>Nacrtajte nezadovoljnu osobu svojih godina  i napišite što bi mogli biti razlozi njezina nezadovoljstva, tko bi joj i kako mogao pomoći.</a:t>
            </a:r>
          </a:p>
          <a:p>
            <a:endParaRPr lang="hr-HR" dirty="0"/>
          </a:p>
        </p:txBody>
      </p:sp>
      <p:sp>
        <p:nvSpPr>
          <p:cNvPr id="4" name="Naslov 3"/>
          <p:cNvSpPr txBox="1">
            <a:spLocks noGrp="1"/>
          </p:cNvSpPr>
          <p:nvPr>
            <p:ph type="title"/>
          </p:nvPr>
        </p:nvSpPr>
        <p:spPr>
          <a:xfrm>
            <a:off x="457200" y="274638"/>
            <a:ext cx="8229600" cy="707886"/>
          </a:xfrm>
          <a:prstGeom prst="rect">
            <a:avLst/>
          </a:prstGeom>
          <a:solidFill>
            <a:srgbClr val="FFC000"/>
          </a:soli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l"/>
            <a:r>
              <a:rPr lang="hr-HR" sz="4000" dirty="0">
                <a:solidFill>
                  <a:srgbClr val="002060"/>
                </a:solidFill>
              </a:rPr>
              <a:t>Dodatni zadatak</a:t>
            </a:r>
          </a:p>
        </p:txBody>
      </p:sp>
      <p:sp>
        <p:nvSpPr>
          <p:cNvPr id="5" name="TekstniOkvir 4"/>
          <p:cNvSpPr txBox="1"/>
          <p:nvPr/>
        </p:nvSpPr>
        <p:spPr>
          <a:xfrm>
            <a:off x="1643042" y="5357826"/>
            <a:ext cx="6429420" cy="646331"/>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hr-HR" sz="3600" dirty="0"/>
              <a:t>Razgovarajte o svojim crtežima!</a:t>
            </a:r>
          </a:p>
        </p:txBody>
      </p:sp>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497</Words>
  <Application>Microsoft Office PowerPoint</Application>
  <PresentationFormat>Prikaz na zaslonu (4:3)</PresentationFormat>
  <Paragraphs>37</Paragraphs>
  <Slides>10</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10</vt:i4>
      </vt:variant>
    </vt:vector>
  </HeadingPairs>
  <TitlesOfParts>
    <vt:vector size="14" baseType="lpstr">
      <vt:lpstr>Arial</vt:lpstr>
      <vt:lpstr>Calibri</vt:lpstr>
      <vt:lpstr>Wingdings</vt:lpstr>
      <vt:lpstr>Office tema</vt:lpstr>
      <vt:lpstr>PowerPoint prezentacija</vt:lpstr>
      <vt:lpstr>PowerPoint prezentacija</vt:lpstr>
      <vt:lpstr>PowerPoint prezentacija</vt:lpstr>
      <vt:lpstr>Kako ste razumjeli priču?</vt:lpstr>
      <vt:lpstr>Zadatak:</vt:lpstr>
      <vt:lpstr>Zamislite da je sve što ste napisali kamenje od kojega ćete graditi piramidu. U podnožje piramide napišite sve ono što vam je najvažnije, bez čega ne biste mogli biti sretni. To su kameni temeljci koji nose piramidu. Prema vrhu piramide slažite ono što vam je manje važno i na vrh ono što vam je najmanje važno.</vt:lpstr>
      <vt:lpstr>Zajednička piramida sreće</vt:lpstr>
      <vt:lpstr>Zajednička piramida sreće</vt:lpstr>
      <vt:lpstr>Dodatni zadatak</vt:lpstr>
      <vt:lpstr>Literatura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Agnes</dc:creator>
  <cp:lastModifiedBy>Sanela Tot</cp:lastModifiedBy>
  <cp:revision>18</cp:revision>
  <dcterms:created xsi:type="dcterms:W3CDTF">2016-10-29T17:07:03Z</dcterms:created>
  <dcterms:modified xsi:type="dcterms:W3CDTF">2020-04-26T20:38:42Z</dcterms:modified>
</cp:coreProperties>
</file>