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6" r:id="rId8"/>
    <p:sldId id="263" r:id="rId9"/>
    <p:sldId id="262" r:id="rId10"/>
    <p:sldId id="267" r:id="rId11"/>
    <p:sldId id="261" r:id="rId12"/>
    <p:sldId id="265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5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3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5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7c84bce7e81c0db6541d4a/game-proljetni-kviz-vrste-rijec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okwidgets.com/play/LZKZ8" TargetMode="External"/><Relationship Id="rId4" Type="http://schemas.openxmlformats.org/officeDocument/2006/relationships/hyperlink" Target="https://learningapps.org/display?v=pwga600uk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066193/matematika/pisano-dijeljenje-do-1-000-s-ostatk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wX-efobAA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r79y06po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hr-HR" sz="6600" cap="none" dirty="0" smtClean="0"/>
              <a:t>Četvrtak 30.4.2020.</a:t>
            </a:r>
            <a:endParaRPr lang="en-US" sz="66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Autofit/>
          </a:bodyPr>
          <a:lstStyle/>
          <a:p>
            <a:r>
              <a:rPr lang="hr-HR" sz="4000" dirty="0" smtClean="0"/>
              <a:t>4.a</a:t>
            </a:r>
            <a:endParaRPr lang="en-US" sz="4000" dirty="0"/>
          </a:p>
        </p:txBody>
      </p:sp>
      <p:pic>
        <p:nvPicPr>
          <p:cNvPr id="7" name="Picture 6" descr="Man looking at landscape">
            <a:extLst>
              <a:ext uri="{FF2B5EF4-FFF2-40B4-BE49-F238E27FC236}">
                <a16:creationId xmlns:a16="http://schemas.microsoft.com/office/drawing/2014/main" xmlns="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038844" cy="198812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FF"/>
                </a:solidFill>
              </a:rPr>
              <a:t>Uživaj u produženome vikendu!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Two people climbing a mountain">
            <a:extLst>
              <a:ext uri="{FF2B5EF4-FFF2-40B4-BE49-F238E27FC236}">
                <a16:creationId xmlns:a16="http://schemas.microsoft.com/office/drawing/2014/main" xmlns="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060" y="2665845"/>
            <a:ext cx="5038844" cy="2140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r-HR" sz="3200" dirty="0" smtClean="0">
                <a:solidFill>
                  <a:srgbClr val="FFFFFF"/>
                </a:solidFill>
              </a:rPr>
              <a:t>Pusa od učiteljice Dubravke! </a:t>
            </a:r>
            <a:r>
              <a:rPr lang="hr-HR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rgbClr val="FFFFFF"/>
              </a:solidFill>
            </a:endParaRPr>
          </a:p>
          <a:p>
            <a:pPr marL="45720" indent="0">
              <a:buNone/>
            </a:pPr>
            <a:endParaRPr lang="hr-HR" dirty="0" smtClean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45" y="3802840"/>
            <a:ext cx="3650673" cy="24337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pic>
        <p:nvPicPr>
          <p:cNvPr id="7" name="Picture 6" descr="Woman on top of a hill">
            <a:extLst>
              <a:ext uri="{FF2B5EF4-FFF2-40B4-BE49-F238E27FC236}">
                <a16:creationId xmlns:a16="http://schemas.microsoft.com/office/drawing/2014/main" xmlns="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60" r="1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632" y="1605021"/>
            <a:ext cx="76477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1"/>
                </a:solidFill>
              </a:rPr>
              <a:t>Književno djelo za cjelovito čitanje </a:t>
            </a:r>
            <a:r>
              <a:rPr lang="hr-HR" sz="2000" b="1" dirty="0" smtClean="0">
                <a:solidFill>
                  <a:schemeClr val="accent1"/>
                </a:solidFill>
              </a:rPr>
              <a:t>- LEKTIRA</a:t>
            </a:r>
            <a:endParaRPr lang="hr-HR" sz="2000" b="1" dirty="0">
              <a:solidFill>
                <a:schemeClr val="accent1"/>
              </a:solidFill>
            </a:endParaRPr>
          </a:p>
          <a:p>
            <a:endParaRPr lang="hr-HR" sz="2000" dirty="0">
              <a:solidFill>
                <a:schemeClr val="accent1"/>
              </a:solidFill>
            </a:endParaRPr>
          </a:p>
          <a:p>
            <a:r>
              <a:rPr lang="hr-HR" sz="2000" dirty="0">
                <a:solidFill>
                  <a:schemeClr val="accent1"/>
                </a:solidFill>
              </a:rPr>
              <a:t>Lektiru smo odradili preko Zoom – a i telefonski</a:t>
            </a:r>
            <a:r>
              <a:rPr lang="hr-HR" sz="2000" dirty="0" smtClean="0">
                <a:solidFill>
                  <a:schemeClr val="accent1"/>
                </a:solidFill>
              </a:rPr>
              <a:t>. </a:t>
            </a:r>
            <a:r>
              <a:rPr lang="hr-H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hr-HR" sz="2000" dirty="0">
              <a:solidFill>
                <a:schemeClr val="accent1"/>
              </a:solidFill>
            </a:endParaRPr>
          </a:p>
          <a:p>
            <a:endParaRPr lang="hr-HR" sz="2000" dirty="0">
              <a:solidFill>
                <a:schemeClr val="accent1"/>
              </a:solidFill>
            </a:endParaRPr>
          </a:p>
          <a:p>
            <a:r>
              <a:rPr lang="hr-HR" sz="2000" dirty="0">
                <a:solidFill>
                  <a:schemeClr val="accent1"/>
                </a:solidFill>
              </a:rPr>
              <a:t>Zadatak </a:t>
            </a:r>
            <a:r>
              <a:rPr lang="hr-HR" sz="2000" dirty="0" smtClean="0">
                <a:solidFill>
                  <a:schemeClr val="accent1"/>
                </a:solidFill>
              </a:rPr>
              <a:t> </a:t>
            </a:r>
            <a:r>
              <a:rPr lang="hr-HR" sz="2000" dirty="0">
                <a:solidFill>
                  <a:schemeClr val="accent1"/>
                </a:solidFill>
              </a:rPr>
              <a:t>je prisjetiti se </a:t>
            </a:r>
            <a:r>
              <a:rPr lang="hr-HR" sz="2000" b="1" dirty="0">
                <a:solidFill>
                  <a:schemeClr val="accent1"/>
                </a:solidFill>
              </a:rPr>
              <a:t>glavne teme </a:t>
            </a:r>
            <a:r>
              <a:rPr lang="hr-HR" sz="2000" dirty="0" smtClean="0">
                <a:solidFill>
                  <a:schemeClr val="accent1"/>
                </a:solidFill>
              </a:rPr>
              <a:t>književnoga djela koje ste pročitali</a:t>
            </a:r>
            <a:r>
              <a:rPr lang="hr-HR" sz="2000" dirty="0">
                <a:solidFill>
                  <a:schemeClr val="accent1"/>
                </a:solidFill>
              </a:rPr>
              <a:t>, što ste prezentirali  i </a:t>
            </a:r>
            <a:r>
              <a:rPr lang="hr-HR" sz="2000" b="1" u="sng" dirty="0">
                <a:solidFill>
                  <a:schemeClr val="accent1"/>
                </a:solidFill>
              </a:rPr>
              <a:t>o tome napisati pjesmu</a:t>
            </a:r>
            <a:r>
              <a:rPr lang="hr-HR" sz="2000" dirty="0">
                <a:solidFill>
                  <a:schemeClr val="accent1"/>
                </a:solidFill>
              </a:rPr>
              <a:t>.</a:t>
            </a:r>
          </a:p>
          <a:p>
            <a:endParaRPr lang="hr-HR" sz="2000" dirty="0">
              <a:solidFill>
                <a:schemeClr val="accent1"/>
              </a:solidFill>
            </a:endParaRPr>
          </a:p>
          <a:p>
            <a:r>
              <a:rPr lang="hr-HR" sz="2000" dirty="0">
                <a:solidFill>
                  <a:schemeClr val="accent1"/>
                </a:solidFill>
              </a:rPr>
              <a:t>Naravno, ne stane vam cijelo književno djelo u pjesmu, ali </a:t>
            </a:r>
            <a:r>
              <a:rPr lang="hr-HR" sz="2000" b="1" u="sng" dirty="0">
                <a:solidFill>
                  <a:schemeClr val="accent1"/>
                </a:solidFill>
              </a:rPr>
              <a:t>mora imati osnovnu temu i glavne likove</a:t>
            </a:r>
            <a:r>
              <a:rPr lang="hr-HR" sz="2000" b="1" dirty="0">
                <a:solidFill>
                  <a:schemeClr val="accent1"/>
                </a:solidFill>
              </a:rPr>
              <a:t>.</a:t>
            </a:r>
          </a:p>
          <a:p>
            <a:endParaRPr lang="hr-HR" sz="2000" dirty="0">
              <a:solidFill>
                <a:schemeClr val="accent1"/>
              </a:solidFill>
            </a:endParaRPr>
          </a:p>
          <a:p>
            <a:r>
              <a:rPr lang="hr-HR" sz="2000" dirty="0">
                <a:solidFill>
                  <a:schemeClr val="accent1"/>
                </a:solidFill>
              </a:rPr>
              <a:t>Pjesmu napišite u </a:t>
            </a:r>
            <a:r>
              <a:rPr lang="hr-HR" sz="2000" b="1" u="sng" dirty="0">
                <a:solidFill>
                  <a:schemeClr val="accent1"/>
                </a:solidFill>
              </a:rPr>
              <a:t>stihovima i kiticama </a:t>
            </a:r>
            <a:r>
              <a:rPr lang="hr-HR" sz="2000" dirty="0" smtClean="0">
                <a:solidFill>
                  <a:schemeClr val="accent1"/>
                </a:solidFill>
              </a:rPr>
              <a:t>i ona može ali i </a:t>
            </a:r>
            <a:r>
              <a:rPr lang="hr-HR" sz="2000" b="1" dirty="0" smtClean="0">
                <a:solidFill>
                  <a:schemeClr val="accent1"/>
                </a:solidFill>
              </a:rPr>
              <a:t>ne </a:t>
            </a:r>
            <a:r>
              <a:rPr lang="hr-HR" sz="2000" b="1" dirty="0">
                <a:solidFill>
                  <a:schemeClr val="accent1"/>
                </a:solidFill>
              </a:rPr>
              <a:t>mora imati rimu</a:t>
            </a:r>
            <a:r>
              <a:rPr lang="hr-HR" sz="2000" dirty="0">
                <a:solidFill>
                  <a:schemeClr val="accent1"/>
                </a:solidFill>
              </a:rPr>
              <a:t>. </a:t>
            </a:r>
          </a:p>
          <a:p>
            <a:r>
              <a:rPr lang="hr-HR" sz="2000" dirty="0">
                <a:solidFill>
                  <a:schemeClr val="accent1"/>
                </a:solidFill>
              </a:rPr>
              <a:t>Ispod pjesme nacrtajte </a:t>
            </a:r>
            <a:r>
              <a:rPr lang="hr-HR" sz="2000" b="1" u="sng" dirty="0">
                <a:solidFill>
                  <a:schemeClr val="accent1"/>
                </a:solidFill>
              </a:rPr>
              <a:t>ilustraciju po želji, </a:t>
            </a:r>
            <a:r>
              <a:rPr lang="hr-HR" sz="2000" b="1" u="sng" dirty="0" smtClean="0">
                <a:solidFill>
                  <a:schemeClr val="accent1"/>
                </a:solidFill>
              </a:rPr>
              <a:t> </a:t>
            </a:r>
            <a:r>
              <a:rPr lang="hr-HR" sz="2000" b="1" u="sng" dirty="0">
                <a:solidFill>
                  <a:schemeClr val="accent1"/>
                </a:solidFill>
              </a:rPr>
              <a:t>vezanu uz temu pjesme</a:t>
            </a:r>
            <a:r>
              <a:rPr lang="hr-HR" sz="2000" dirty="0">
                <a:solidFill>
                  <a:schemeClr val="accent1"/>
                </a:solidFill>
              </a:rPr>
              <a:t>. </a:t>
            </a:r>
          </a:p>
          <a:p>
            <a:endParaRPr lang="hr-HR" sz="2000" dirty="0">
              <a:solidFill>
                <a:schemeClr val="accent1"/>
              </a:solidFill>
            </a:endParaRPr>
          </a:p>
          <a:p>
            <a:r>
              <a:rPr lang="hr-HR" sz="2000" dirty="0">
                <a:solidFill>
                  <a:schemeClr val="accent1"/>
                </a:solidFill>
              </a:rPr>
              <a:t>Naziv pjesme ne mora biti jednak književnome </a:t>
            </a:r>
            <a:r>
              <a:rPr lang="hr-HR" sz="2000" dirty="0" smtClean="0">
                <a:solidFill>
                  <a:schemeClr val="accent1"/>
                </a:solidFill>
              </a:rPr>
              <a:t>djelu; </a:t>
            </a:r>
            <a:r>
              <a:rPr lang="hr-HR" sz="2000" b="1" u="sng" dirty="0">
                <a:solidFill>
                  <a:schemeClr val="accent1"/>
                </a:solidFill>
              </a:rPr>
              <a:t>osmislite ga sami. </a:t>
            </a:r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/>
              <a:t>Riješi</a:t>
            </a:r>
            <a:r>
              <a:rPr lang="hr-HR" dirty="0" smtClean="0"/>
              <a:t> proljetni kviz i poigraj se.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</a:p>
          <a:p>
            <a:pPr marL="45720" indent="0" algn="ctr">
              <a:buNone/>
            </a:pPr>
            <a:r>
              <a:rPr lang="hr-HR" b="1" dirty="0" smtClean="0">
                <a:sym typeface="Wingdings" panose="05000000000000000000" pitchFamily="2" charset="2"/>
                <a:hlinkClick r:id="rId3"/>
              </a:rPr>
              <a:t>PROLJETNI KVIZ</a:t>
            </a:r>
            <a:endParaRPr lang="hr-HR" b="1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hr-HR" b="1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Ponovi riječi koje u sebi imaju skupove riječi ije i je. </a:t>
            </a:r>
          </a:p>
          <a:p>
            <a:pPr marL="45720" indent="0" algn="ctr">
              <a:buNone/>
            </a:pP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b="1" dirty="0" smtClean="0">
                <a:sym typeface="Wingdings" panose="05000000000000000000" pitchFamily="2" charset="2"/>
                <a:hlinkClick r:id="rId4"/>
              </a:rPr>
              <a:t>SKUPOVI IJE I JE</a:t>
            </a:r>
            <a:endParaRPr lang="hr-HR" b="1" dirty="0" smtClean="0">
              <a:sym typeface="Wingdings" panose="05000000000000000000" pitchFamily="2" charset="2"/>
            </a:endParaRPr>
          </a:p>
          <a:p>
            <a:pPr marL="45720" indent="0" algn="ctr">
              <a:buNone/>
            </a:pPr>
            <a:endParaRPr lang="hr-HR" b="1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Prisjeti se razlike između posvojnih i opisnih pridjeva.</a:t>
            </a:r>
          </a:p>
          <a:p>
            <a:pPr marL="45720" indent="0" algn="ctr">
              <a:buNone/>
            </a:pPr>
            <a:r>
              <a:rPr lang="hr-HR" b="1" dirty="0" smtClean="0">
                <a:sym typeface="Wingdings" panose="05000000000000000000" pitchFamily="2" charset="2"/>
                <a:hlinkClick r:id="rId5"/>
              </a:rPr>
              <a:t>PRIDJEVI</a:t>
            </a:r>
            <a:endParaRPr lang="hr-H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Prilagodba:</a:t>
            </a:r>
          </a:p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Luka, odaberi jednu kiticu iz knjige koju si pročitao.</a:t>
            </a:r>
          </a:p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U bilježnicu napiši naslov knjige i tko je napisao </a:t>
            </a:r>
          </a:p>
          <a:p>
            <a:pPr marL="45720" indent="0">
              <a:buNone/>
            </a:pPr>
            <a:r>
              <a:rPr lang="hr-HR" b="1" dirty="0">
                <a:sym typeface="Wingdings" panose="05000000000000000000" pitchFamily="2" charset="2"/>
              </a:rPr>
              <a:t>s</a:t>
            </a:r>
            <a:r>
              <a:rPr lang="hr-HR" b="1" dirty="0" smtClean="0">
                <a:sym typeface="Wingdings" panose="05000000000000000000" pitchFamily="2" charset="2"/>
              </a:rPr>
              <a:t>tihove.</a:t>
            </a:r>
          </a:p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Odaberi jednu kiticu koja ti se najviše svidjela i</a:t>
            </a:r>
          </a:p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nacrtaj nešto iz Basnoslovki. </a:t>
            </a:r>
          </a:p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Pokušaj i ti odigrati kviz i ponoviti ije, je, pridjeve i vrste riječi.</a:t>
            </a:r>
          </a:p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</a:t>
            </a:r>
          </a:p>
          <a:p>
            <a:pPr marL="45720" indent="0">
              <a:buNone/>
            </a:pPr>
            <a:endParaRPr lang="hr-HR" b="1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65" y="1018222"/>
            <a:ext cx="3087606" cy="337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Danas ćeš ponoviti </a:t>
            </a:r>
            <a:r>
              <a:rPr lang="hr-HR" b="1" u="sng" dirty="0">
                <a:sym typeface="Wingdings" panose="05000000000000000000" pitchFamily="2" charset="2"/>
              </a:rPr>
              <a:t>pisano dijeljenje troznamenkastoga broja </a:t>
            </a:r>
            <a:endParaRPr lang="hr-HR" b="1" u="sng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jednoznamenkastim.</a:t>
            </a: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Za početak </a:t>
            </a:r>
            <a:r>
              <a:rPr lang="hr-HR" b="1" u="sng" dirty="0" smtClean="0">
                <a:sym typeface="Wingdings" panose="05000000000000000000" pitchFamily="2" charset="2"/>
              </a:rPr>
              <a:t>zavrti </a:t>
            </a:r>
            <a:r>
              <a:rPr lang="hr-HR" b="1" u="sng" dirty="0">
                <a:sym typeface="Wingdings" panose="05000000000000000000" pitchFamily="2" charset="2"/>
              </a:rPr>
              <a:t>kotač</a:t>
            </a:r>
            <a:r>
              <a:rPr lang="hr-HR" dirty="0" smtClean="0">
                <a:sym typeface="Wingdings" panose="05000000000000000000" pitchFamily="2" charset="2"/>
              </a:rPr>
              <a:t>, a </a:t>
            </a:r>
            <a:r>
              <a:rPr lang="hr-HR" b="1" u="sng" dirty="0">
                <a:sym typeface="Wingdings" panose="05000000000000000000" pitchFamily="2" charset="2"/>
              </a:rPr>
              <a:t>sve zadatke riješi u </a:t>
            </a:r>
            <a:r>
              <a:rPr lang="hr-HR" b="1" u="sng" dirty="0" smtClean="0">
                <a:sym typeface="Wingdings" panose="05000000000000000000" pitchFamily="2" charset="2"/>
              </a:rPr>
              <a:t>bilježnicu</a:t>
            </a:r>
            <a:r>
              <a:rPr lang="hr-HR" dirty="0" smtClean="0">
                <a:sym typeface="Wingdings" panose="05000000000000000000" pitchFamily="2" charset="2"/>
              </a:rPr>
              <a:t>.</a:t>
            </a: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Svih 5 brojčanih zadataka dijeljenja </a:t>
            </a:r>
            <a:r>
              <a:rPr lang="hr-HR" b="1" u="sng" dirty="0">
                <a:sym typeface="Wingdings" panose="05000000000000000000" pitchFamily="2" charset="2"/>
              </a:rPr>
              <a:t>provjeri suprotnom računskom radnjom</a:t>
            </a:r>
            <a:r>
              <a:rPr lang="hr-HR" dirty="0" smtClean="0">
                <a:sym typeface="Wingdings" panose="05000000000000000000" pitchFamily="2" charset="2"/>
              </a:rPr>
              <a:t>. </a:t>
            </a:r>
          </a:p>
          <a:p>
            <a:pPr marL="45720" indent="0" algn="ctr">
              <a:buNone/>
            </a:pPr>
            <a:r>
              <a:rPr lang="hr-HR" b="1" dirty="0" smtClean="0">
                <a:sym typeface="Wingdings" panose="05000000000000000000" pitchFamily="2" charset="2"/>
                <a:hlinkClick r:id="rId3"/>
              </a:rPr>
              <a:t>PISANO DIJELJENJE BROJEVA S OSTATKOM</a:t>
            </a:r>
            <a:endParaRPr lang="hr-HR" b="1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hr-HR" b="1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hr-HR" b="1" u="sng" dirty="0" smtClean="0">
                <a:sym typeface="Wingdings" panose="05000000000000000000" pitchFamily="2" charset="2"/>
              </a:rPr>
              <a:t>Otvori zbirku zadataka i riješi sve zadatke na 56. i 57. stranici.  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Luka, riješi samo zadatke iz kotača. </a:t>
            </a:r>
            <a:endParaRPr lang="hr-HR" b="1" dirty="0">
              <a:sym typeface="Wingdings" panose="05000000000000000000" pitchFamily="2" charset="2"/>
            </a:endParaRPr>
          </a:p>
          <a:p>
            <a:pPr marL="45720" indent="0" algn="ctr">
              <a:buNone/>
            </a:pPr>
            <a:endParaRPr lang="hr-H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89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Likovna kultura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U prilogu </a:t>
            </a:r>
            <a:r>
              <a:rPr lang="hr-HR" b="1" u="sng" dirty="0">
                <a:sym typeface="Wingdings" panose="05000000000000000000" pitchFamily="2" charset="2"/>
              </a:rPr>
              <a:t>otvori prezentaciju </a:t>
            </a:r>
            <a:r>
              <a:rPr lang="hr-HR" dirty="0" smtClean="0">
                <a:sym typeface="Wingdings" panose="05000000000000000000" pitchFamily="2" charset="2"/>
              </a:rPr>
              <a:t>pod nazivom </a:t>
            </a:r>
            <a:r>
              <a:rPr lang="hr-HR" b="1" u="sng" dirty="0">
                <a:sym typeface="Wingdings" panose="05000000000000000000" pitchFamily="2" charset="2"/>
              </a:rPr>
              <a:t>Likovna kultura - rekompozicija</a:t>
            </a:r>
            <a:r>
              <a:rPr lang="hr-HR" b="1" dirty="0" smtClean="0">
                <a:sym typeface="Wingdings" panose="05000000000000000000" pitchFamily="2" charset="2"/>
              </a:rPr>
              <a:t>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Za ovaj će ti likovni zadatak trebati </a:t>
            </a:r>
            <a:r>
              <a:rPr lang="hr-HR" b="1" dirty="0" smtClean="0">
                <a:sym typeface="Wingdings" panose="05000000000000000000" pitchFamily="2" charset="2"/>
              </a:rPr>
              <a:t>stari časopisi, reklamni letci, flomasteri...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Izrezat ćeš </a:t>
            </a:r>
            <a:r>
              <a:rPr lang="hr-HR" b="1" dirty="0" smtClean="0">
                <a:sym typeface="Wingdings" panose="05000000000000000000" pitchFamily="2" charset="2"/>
              </a:rPr>
              <a:t>dio fotografije jedne ženske osobe.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Prema uputama u prezentaciji </a:t>
            </a:r>
            <a:r>
              <a:rPr lang="hr-HR" b="1" dirty="0" smtClean="0">
                <a:sym typeface="Wingdings" panose="05000000000000000000" pitchFamily="2" charset="2"/>
              </a:rPr>
              <a:t>nacrtat ćeš joj haljinu sa zadanim elementima , </a:t>
            </a:r>
            <a:r>
              <a:rPr lang="hr-HR" dirty="0">
                <a:sym typeface="Wingdings" panose="05000000000000000000" pitchFamily="2" charset="2"/>
              </a:rPr>
              <a:t>a 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ostatak </a:t>
            </a:r>
            <a:r>
              <a:rPr lang="hr-HR" dirty="0" smtClean="0">
                <a:sym typeface="Wingdings" panose="05000000000000000000" pitchFamily="2" charset="2"/>
              </a:rPr>
              <a:t>papira </a:t>
            </a:r>
            <a:r>
              <a:rPr lang="hr-HR" dirty="0">
                <a:sym typeface="Wingdings" panose="05000000000000000000" pitchFamily="2" charset="2"/>
              </a:rPr>
              <a:t>ispuniti</a:t>
            </a:r>
            <a:r>
              <a:rPr lang="hr-HR" b="1" dirty="0" smtClean="0">
                <a:sym typeface="Wingdings" panose="05000000000000000000" pitchFamily="2" charset="2"/>
              </a:rPr>
              <a:t> crtačim elementima </a:t>
            </a:r>
            <a:r>
              <a:rPr lang="hr-HR" dirty="0">
                <a:sym typeface="Wingdings" panose="05000000000000000000" pitchFamily="2" charset="2"/>
              </a:rPr>
              <a:t>koji </a:t>
            </a:r>
            <a:r>
              <a:rPr lang="hr-HR" b="1" dirty="0" smtClean="0">
                <a:sym typeface="Wingdings" panose="05000000000000000000" pitchFamily="2" charset="2"/>
              </a:rPr>
              <a:t>su </a:t>
            </a:r>
            <a:r>
              <a:rPr lang="hr-HR" b="1" dirty="0">
                <a:sym typeface="Wingdings" panose="05000000000000000000" pitchFamily="2" charset="2"/>
              </a:rPr>
              <a:t>prikazani u prezentaciji</a:t>
            </a:r>
            <a:r>
              <a:rPr lang="hr-HR" dirty="0">
                <a:sym typeface="Wingdings" panose="05000000000000000000" pitchFamily="2" charset="2"/>
              </a:rPr>
              <a:t>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Ako kod kuće </a:t>
            </a:r>
            <a:r>
              <a:rPr lang="hr-HR" b="1" dirty="0" smtClean="0">
                <a:sym typeface="Wingdings" panose="05000000000000000000" pitchFamily="2" charset="2"/>
              </a:rPr>
              <a:t>nemaš časopise sa ženskim osobama, </a:t>
            </a:r>
            <a:r>
              <a:rPr lang="hr-HR" dirty="0">
                <a:sym typeface="Wingdings" panose="05000000000000000000" pitchFamily="2" charset="2"/>
              </a:rPr>
              <a:t>možeš dio osobe </a:t>
            </a:r>
            <a:r>
              <a:rPr lang="hr-HR" dirty="0" smtClean="0">
                <a:sym typeface="Wingdings" panose="05000000000000000000" pitchFamily="2" charset="2"/>
              </a:rPr>
              <a:t>nacrtati </a:t>
            </a:r>
            <a:endParaRPr lang="hr-HR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flomasterima. </a:t>
            </a:r>
            <a:endParaRPr lang="hr-HR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hr-H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65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Likovna kultura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Prilagodba: </a:t>
            </a: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Luka, u prilogu </a:t>
            </a:r>
            <a:r>
              <a:rPr lang="hr-HR" b="1" u="sng" dirty="0">
                <a:sym typeface="Wingdings" panose="05000000000000000000" pitchFamily="2" charset="2"/>
              </a:rPr>
              <a:t>otvori prezentaciju </a:t>
            </a:r>
            <a:r>
              <a:rPr lang="hr-HR" dirty="0" smtClean="0">
                <a:sym typeface="Wingdings" panose="05000000000000000000" pitchFamily="2" charset="2"/>
              </a:rPr>
              <a:t>pod nazivom </a:t>
            </a:r>
            <a:r>
              <a:rPr lang="hr-HR" b="1" u="sng" dirty="0">
                <a:sym typeface="Wingdings" panose="05000000000000000000" pitchFamily="2" charset="2"/>
              </a:rPr>
              <a:t>Likovna kultura - rekompozicija</a:t>
            </a:r>
            <a:r>
              <a:rPr lang="hr-HR" b="1" dirty="0" smtClean="0">
                <a:sym typeface="Wingdings" panose="05000000000000000000" pitchFamily="2" charset="2"/>
              </a:rPr>
              <a:t>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Za ovaj će ti likovni zadatak trebati </a:t>
            </a:r>
            <a:r>
              <a:rPr lang="hr-HR" b="1" dirty="0" smtClean="0">
                <a:sym typeface="Wingdings" panose="05000000000000000000" pitchFamily="2" charset="2"/>
              </a:rPr>
              <a:t>stari časopisi, reklamni letci, flomasteri...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Izrezat ćeš </a:t>
            </a:r>
            <a:r>
              <a:rPr lang="hr-HR" b="1" dirty="0" smtClean="0">
                <a:sym typeface="Wingdings" panose="05000000000000000000" pitchFamily="2" charset="2"/>
              </a:rPr>
              <a:t>dio fotografije jedne ženske osobe.</a:t>
            </a: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Prema uputama u prezentaciji </a:t>
            </a:r>
            <a:r>
              <a:rPr lang="hr-HR" b="1" dirty="0" smtClean="0">
                <a:sym typeface="Wingdings" panose="05000000000000000000" pitchFamily="2" charset="2"/>
              </a:rPr>
              <a:t>nacrtat ćeš joj haljinu.</a:t>
            </a: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Ako </a:t>
            </a:r>
            <a:r>
              <a:rPr lang="hr-HR" dirty="0">
                <a:sym typeface="Wingdings" panose="05000000000000000000" pitchFamily="2" charset="2"/>
              </a:rPr>
              <a:t>kod kuće </a:t>
            </a:r>
            <a:r>
              <a:rPr lang="hr-HR" b="1" dirty="0" smtClean="0">
                <a:sym typeface="Wingdings" panose="05000000000000000000" pitchFamily="2" charset="2"/>
              </a:rPr>
              <a:t>nemaš časopise sa ženskim osobama, </a:t>
            </a:r>
            <a:r>
              <a:rPr lang="hr-HR" dirty="0">
                <a:sym typeface="Wingdings" panose="05000000000000000000" pitchFamily="2" charset="2"/>
              </a:rPr>
              <a:t>možeš dio osobe </a:t>
            </a:r>
            <a:r>
              <a:rPr lang="hr-HR" dirty="0" smtClean="0">
                <a:sym typeface="Wingdings" panose="05000000000000000000" pitchFamily="2" charset="2"/>
              </a:rPr>
              <a:t>nacrtati </a:t>
            </a:r>
            <a:endParaRPr lang="hr-HR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hr-HR" dirty="0">
                <a:sym typeface="Wingdings" panose="05000000000000000000" pitchFamily="2" charset="2"/>
              </a:rPr>
              <a:t>flomasterima. </a:t>
            </a:r>
            <a:r>
              <a:rPr lang="hr-HR" dirty="0" smtClean="0">
                <a:sym typeface="Wingdings" panose="05000000000000000000" pitchFamily="2" charset="2"/>
              </a:rPr>
              <a:t>Možeš nacrtati i haljinu iz mašte, a u prezentaciji možda dobiješ ideju </a:t>
            </a:r>
          </a:p>
          <a:p>
            <a:pPr marL="4572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kako je ukrasiti.  </a:t>
            </a:r>
          </a:p>
          <a:p>
            <a:pPr marL="4572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hr-H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0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Priroda i društvo – dodatna nastava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Pogledaj video zapis o prirodnim ljepotama jednoga dijela nizinske Hrvatske. </a:t>
            </a:r>
          </a:p>
          <a:p>
            <a:pPr marL="45720" indent="0" algn="ctr">
              <a:buNone/>
            </a:pPr>
            <a:r>
              <a:rPr lang="hr-HR" b="1" dirty="0" smtClean="0">
                <a:sym typeface="Wingdings" panose="05000000000000000000" pitchFamily="2" charset="2"/>
              </a:rPr>
              <a:t>Nadam se da ćeš nešto naučiti i uživati.</a:t>
            </a:r>
          </a:p>
          <a:p>
            <a:pPr marL="45720" indent="0" algn="ctr">
              <a:buNone/>
            </a:pPr>
            <a:r>
              <a:rPr lang="hr-HR" sz="3200" b="1" dirty="0" smtClean="0">
                <a:sym typeface="Wingdings" panose="05000000000000000000" pitchFamily="2" charset="2"/>
                <a:hlinkClick r:id="rId3"/>
              </a:rPr>
              <a:t>ZAPISI IZ BELIŠĆA</a:t>
            </a:r>
            <a:endParaRPr lang="hr-HR" sz="3200" b="1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85" y="4295775"/>
            <a:ext cx="375647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636" y="4295775"/>
            <a:ext cx="2933946" cy="181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570" y="4295775"/>
            <a:ext cx="4042151" cy="181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6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 smtClean="0"/>
              <a:t>Izvannastavna aktivnost - 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hr-HR" dirty="0" smtClean="0"/>
              <a:t>Jučer je bio Dan plesa.</a:t>
            </a:r>
          </a:p>
          <a:p>
            <a:pPr marL="45720" indent="0" algn="ctr">
              <a:buNone/>
            </a:pPr>
            <a:r>
              <a:rPr lang="hr-HR" b="1" dirty="0" smtClean="0">
                <a:sym typeface="Wingdings" panose="05000000000000000000" pitchFamily="2" charset="2"/>
              </a:rPr>
              <a:t>Prisjeti se plesa kojega smo zajedno u razredu plesali. </a:t>
            </a:r>
          </a:p>
          <a:p>
            <a:pPr marL="45720" indent="0">
              <a:buNone/>
            </a:pPr>
            <a:endParaRPr lang="hr-HR" b="1" dirty="0">
              <a:sym typeface="Wingdings" panose="05000000000000000000" pitchFamily="2" charset="2"/>
            </a:endParaRPr>
          </a:p>
          <a:p>
            <a:pPr marL="45720" indent="0" algn="ctr">
              <a:buNone/>
            </a:pPr>
            <a:r>
              <a:rPr lang="hr-HR" b="1" dirty="0" smtClean="0">
                <a:sym typeface="Wingdings" panose="05000000000000000000" pitchFamily="2" charset="2"/>
                <a:hlinkClick r:id="rId3"/>
              </a:rPr>
              <a:t>PLEŠI I UŽIVAJ</a:t>
            </a:r>
            <a:endParaRPr lang="hr-HR" b="1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80" y="3608089"/>
            <a:ext cx="3835263" cy="2218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207" y="3982885"/>
            <a:ext cx="4389293" cy="22045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94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7C456-CC1D-4991-B397-26B0CCF834E5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FAE8E-18A7-4D4B-B1D5-F068BB36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0</TotalTime>
  <Words>494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</vt:lpstr>
      <vt:lpstr>Basis</vt:lpstr>
      <vt:lpstr>Četvrtak 30.4.2020.</vt:lpstr>
      <vt:lpstr>Hrvatski jezik</vt:lpstr>
      <vt:lpstr>Hrvatski jezik</vt:lpstr>
      <vt:lpstr>Hrvatski jezik</vt:lpstr>
      <vt:lpstr>Matematika</vt:lpstr>
      <vt:lpstr>Likovna kultura</vt:lpstr>
      <vt:lpstr>Likovna kultura  </vt:lpstr>
      <vt:lpstr>Priroda i društvo – dodatna nastava</vt:lpstr>
      <vt:lpstr>Izvannastavna aktivnost - ples</vt:lpstr>
      <vt:lpstr>Uživaj u produženome vikendu!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2020-04-29T14:24:45Z</dcterms:created>
  <dcterms:modified xsi:type="dcterms:W3CDTF">2020-04-29T17:31:23Z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