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58" r:id="rId3"/>
    <p:sldId id="259" r:id="rId4"/>
    <p:sldId id="262" r:id="rId5"/>
    <p:sldId id="260" r:id="rId6"/>
    <p:sldId id="263" r:id="rId7"/>
    <p:sldId id="261" r:id="rId8"/>
    <p:sldId id="264" r:id="rId9"/>
    <p:sldId id="265" r:id="rId10"/>
    <p:sldId id="266" r:id="rId11"/>
    <p:sldId id="275" r:id="rId12"/>
    <p:sldId id="276" r:id="rId13"/>
    <p:sldId id="267" r:id="rId14"/>
    <p:sldId id="269" r:id="rId15"/>
    <p:sldId id="270" r:id="rId16"/>
    <p:sldId id="271" r:id="rId17"/>
    <p:sldId id="272" r:id="rId18"/>
    <p:sldId id="273" r:id="rId19"/>
    <p:sldId id="274" r:id="rId20"/>
    <p:sldId id="277" r:id="rId21"/>
    <p:sldId id="278" r:id="rId22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idija Križanić" initials="LK" lastIdx="1" clrIdx="0">
    <p:extLst>
      <p:ext uri="{19B8F6BF-5375-455C-9EA6-DF929625EA0E}">
        <p15:presenceInfo xmlns:p15="http://schemas.microsoft.com/office/powerpoint/2012/main" userId="ebe0859e5e35ec7b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FF00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C1D86E-FF9E-4A89-82CF-87B2CDD61679}" type="datetimeFigureOut">
              <a:rPr lang="hr-HR" smtClean="0"/>
              <a:t>28.4.2020.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08EBA6-D241-4DB5-B3DE-ECF0B179D30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97342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01DD5EA-D90D-4BE6-BD31-FCABBBFCDC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47FBC8D0-7B36-4E5A-989A-52C102DE71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161CC1C2-3DE3-4510-A24E-BDC036AD94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390AA-6791-4684-8CE9-E312B8DEC532}" type="datetimeFigureOut">
              <a:rPr lang="hr-HR" smtClean="0"/>
              <a:t>28.4.2020.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86D01F54-AFE2-4644-841C-F83C4EF4CF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2FDF7594-25A8-45BD-8E8E-CDEEBA45BD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B0BCC-33EE-4C4F-AE7F-D36EA978C83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817849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0F83B49-B891-45CB-A863-9C5052C991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19740F0D-36DB-4FEB-A8A5-679A655624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26740C2F-5ECB-4E1B-96D6-36741F9E26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390AA-6791-4684-8CE9-E312B8DEC532}" type="datetimeFigureOut">
              <a:rPr lang="hr-HR" smtClean="0"/>
              <a:t>28.4.2020.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CB3A609A-91EE-4FA5-881D-9DE5DF4E4B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C17A3C53-B3F1-41C6-8AC4-18F03A54AF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B0BCC-33EE-4C4F-AE7F-D36EA978C83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544824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>
            <a:extLst>
              <a:ext uri="{FF2B5EF4-FFF2-40B4-BE49-F238E27FC236}">
                <a16:creationId xmlns:a16="http://schemas.microsoft.com/office/drawing/2014/main" id="{E34C1522-FB7F-4449-94DD-286EADFEADC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D3349792-AB87-4C5D-9B2A-1447F28703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BD1739CB-5ABF-4225-93C6-2D799AE2D8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390AA-6791-4684-8CE9-E312B8DEC532}" type="datetimeFigureOut">
              <a:rPr lang="hr-HR" smtClean="0"/>
              <a:t>28.4.2020.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E9861D73-A595-43C8-8E1D-9C67653885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69D1A848-41C2-4921-8291-034FF893BC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B0BCC-33EE-4C4F-AE7F-D36EA978C83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317245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F713926-C616-41E1-B27F-781CF63C16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EE436A53-6EF1-408D-9427-BC9B50D4A0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BB56B414-DC42-4199-99E4-9454CAAD83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390AA-6791-4684-8CE9-E312B8DEC532}" type="datetimeFigureOut">
              <a:rPr lang="hr-HR" smtClean="0"/>
              <a:t>28.4.2020.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3DAF50FD-4AFF-4FEB-A281-A6CB7C512D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3FBF4F6A-C02A-42C1-B147-6D004374CA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B0BCC-33EE-4C4F-AE7F-D36EA978C83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555775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60F3E48-848E-4A73-A1BF-C84C0CEE94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F1342178-7364-493D-B81B-970C93D1C2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B7D36F9E-A23F-4981-832F-3C34B4FABD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390AA-6791-4684-8CE9-E312B8DEC532}" type="datetimeFigureOut">
              <a:rPr lang="hr-HR" smtClean="0"/>
              <a:t>28.4.2020.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4F7178A2-C890-44A7-A1CA-B924A03264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0BF0FC93-E852-4774-88D3-9F700EF6A8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B0BCC-33EE-4C4F-AE7F-D36EA978C83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33506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2232E33-7AA0-4B5B-9C68-BF94BCA673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07D2AE16-3B79-4380-981E-0BC3013DBD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F61709FF-3A4D-4502-82F4-46C2F6C1EF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EEBDE314-2793-4450-8AD1-67CEF483BB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390AA-6791-4684-8CE9-E312B8DEC532}" type="datetimeFigureOut">
              <a:rPr lang="hr-HR" smtClean="0"/>
              <a:t>28.4.2020.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7E93A833-24D0-4DBE-84F0-BEABBA0175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31AA8F62-E874-47FD-B6E9-D80A057EA3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B0BCC-33EE-4C4F-AE7F-D36EA978C83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231921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7E92C0B-EBBA-4EB4-B0C7-E854F87B21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F8E133F2-D42A-436D-A1C7-5ED7899868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B5F37108-FE2B-4B77-8BFE-88CA0CEB1B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5" name="Rezervirano mjesto teksta 4">
            <a:extLst>
              <a:ext uri="{FF2B5EF4-FFF2-40B4-BE49-F238E27FC236}">
                <a16:creationId xmlns:a16="http://schemas.microsoft.com/office/drawing/2014/main" id="{4D9236BC-0B39-41B3-8C0E-E25D80D00CC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Rezervirano mjesto sadržaja 5">
            <a:extLst>
              <a:ext uri="{FF2B5EF4-FFF2-40B4-BE49-F238E27FC236}">
                <a16:creationId xmlns:a16="http://schemas.microsoft.com/office/drawing/2014/main" id="{05E2BAB0-7316-4EF1-934F-34B4096C7DF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7" name="Rezervirano mjesto datuma 6">
            <a:extLst>
              <a:ext uri="{FF2B5EF4-FFF2-40B4-BE49-F238E27FC236}">
                <a16:creationId xmlns:a16="http://schemas.microsoft.com/office/drawing/2014/main" id="{EA4B98FC-D682-44E3-8736-CEB40273F2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390AA-6791-4684-8CE9-E312B8DEC532}" type="datetimeFigureOut">
              <a:rPr lang="hr-HR" smtClean="0"/>
              <a:t>28.4.2020.</a:t>
            </a:fld>
            <a:endParaRPr lang="hr-HR"/>
          </a:p>
        </p:txBody>
      </p:sp>
      <p:sp>
        <p:nvSpPr>
          <p:cNvPr id="8" name="Rezervirano mjesto podnožja 7">
            <a:extLst>
              <a:ext uri="{FF2B5EF4-FFF2-40B4-BE49-F238E27FC236}">
                <a16:creationId xmlns:a16="http://schemas.microsoft.com/office/drawing/2014/main" id="{2D03FB98-8067-4989-9CB5-23AE2B8219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>
            <a:extLst>
              <a:ext uri="{FF2B5EF4-FFF2-40B4-BE49-F238E27FC236}">
                <a16:creationId xmlns:a16="http://schemas.microsoft.com/office/drawing/2014/main" id="{ED4FAB93-6D89-487E-8F9D-57C568C51C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B0BCC-33EE-4C4F-AE7F-D36EA978C83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595265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28EFBFD-9879-43B4-BA84-C3FB5DAEA2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datuma 2">
            <a:extLst>
              <a:ext uri="{FF2B5EF4-FFF2-40B4-BE49-F238E27FC236}">
                <a16:creationId xmlns:a16="http://schemas.microsoft.com/office/drawing/2014/main" id="{F4ABA68A-5DB3-4FD4-8754-54C6D57973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390AA-6791-4684-8CE9-E312B8DEC532}" type="datetimeFigureOut">
              <a:rPr lang="hr-HR" smtClean="0"/>
              <a:t>28.4.2020.</a:t>
            </a:fld>
            <a:endParaRPr lang="hr-HR"/>
          </a:p>
        </p:txBody>
      </p:sp>
      <p:sp>
        <p:nvSpPr>
          <p:cNvPr id="4" name="Rezervirano mjesto podnožja 3">
            <a:extLst>
              <a:ext uri="{FF2B5EF4-FFF2-40B4-BE49-F238E27FC236}">
                <a16:creationId xmlns:a16="http://schemas.microsoft.com/office/drawing/2014/main" id="{EE4B85F8-844C-45B4-B41E-525982192A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>
            <a:extLst>
              <a:ext uri="{FF2B5EF4-FFF2-40B4-BE49-F238E27FC236}">
                <a16:creationId xmlns:a16="http://schemas.microsoft.com/office/drawing/2014/main" id="{B56491E8-4535-4271-AF78-6F7964DF35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B0BCC-33EE-4C4F-AE7F-D36EA978C83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736480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>
            <a:extLst>
              <a:ext uri="{FF2B5EF4-FFF2-40B4-BE49-F238E27FC236}">
                <a16:creationId xmlns:a16="http://schemas.microsoft.com/office/drawing/2014/main" id="{AED8AEA4-9D07-4A19-A03B-756606DC7D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390AA-6791-4684-8CE9-E312B8DEC532}" type="datetimeFigureOut">
              <a:rPr lang="hr-HR" smtClean="0"/>
              <a:t>28.4.2020.</a:t>
            </a:fld>
            <a:endParaRPr lang="hr-HR"/>
          </a:p>
        </p:txBody>
      </p:sp>
      <p:sp>
        <p:nvSpPr>
          <p:cNvPr id="3" name="Rezervirano mjesto podnožja 2">
            <a:extLst>
              <a:ext uri="{FF2B5EF4-FFF2-40B4-BE49-F238E27FC236}">
                <a16:creationId xmlns:a16="http://schemas.microsoft.com/office/drawing/2014/main" id="{1E0869E0-E56B-40AB-B3DE-CD045E37D0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>
            <a:extLst>
              <a:ext uri="{FF2B5EF4-FFF2-40B4-BE49-F238E27FC236}">
                <a16:creationId xmlns:a16="http://schemas.microsoft.com/office/drawing/2014/main" id="{F5D05C9F-39E8-4938-ABC4-C7B6724A0E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B0BCC-33EE-4C4F-AE7F-D36EA978C83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252319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90BC90A-E8C0-4CDA-9A31-E36DF78572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854D49DF-2CB0-400A-B0AC-1F64BDB69D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A72D0D3F-50F4-43AF-8FA7-CD695303E2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ECF8417D-A308-422D-B3BB-ADF899539E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390AA-6791-4684-8CE9-E312B8DEC532}" type="datetimeFigureOut">
              <a:rPr lang="hr-HR" smtClean="0"/>
              <a:t>28.4.2020.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E1ACFD00-2795-4760-A44D-AB06D194F0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A5C2014D-7E0A-4C62-8196-D09204F2BD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B0BCC-33EE-4C4F-AE7F-D36EA978C83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703504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37158FD-F2BC-470D-950B-E50FB15C96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like 2">
            <a:extLst>
              <a:ext uri="{FF2B5EF4-FFF2-40B4-BE49-F238E27FC236}">
                <a16:creationId xmlns:a16="http://schemas.microsoft.com/office/drawing/2014/main" id="{53261098-BE72-41E2-98FF-DF4937C866F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093962BF-070A-4CCC-8DAD-5A922D67B6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38530AC4-F0D8-44D1-9DC3-F02FC1339E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390AA-6791-4684-8CE9-E312B8DEC532}" type="datetimeFigureOut">
              <a:rPr lang="hr-HR" smtClean="0"/>
              <a:t>28.4.2020.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EF450A66-E038-4A0E-96BF-29665A58D0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37A20D5E-3707-4D2D-AD2D-017AFA1F51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B0BCC-33EE-4C4F-AE7F-D36EA978C83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10735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93000" b="8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>
            <a:extLst>
              <a:ext uri="{FF2B5EF4-FFF2-40B4-BE49-F238E27FC236}">
                <a16:creationId xmlns:a16="http://schemas.microsoft.com/office/drawing/2014/main" id="{5F11A59B-F4CF-4168-9ED1-85A5E4C3BD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4488CFDB-E3BD-4B5F-9B4A-6D285E07F4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ECC5A4DA-0F4B-40F6-B86F-E7DD51A4E28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2390AA-6791-4684-8CE9-E312B8DEC532}" type="datetimeFigureOut">
              <a:rPr lang="hr-HR" smtClean="0"/>
              <a:t>28.4.2020.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0398C92F-B895-4D46-9BE1-7966CC4999D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92ABD933-FF00-4796-BFFC-3166BA52F8B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5B0BCC-33EE-4C4F-AE7F-D36EA978C83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05506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208BF3F-0137-40BB-9CB9-DDD7AF112B7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88676" y="299735"/>
            <a:ext cx="6842760" cy="1655762"/>
          </a:xfrm>
        </p:spPr>
        <p:txBody>
          <a:bodyPr>
            <a:normAutofit fontScale="90000"/>
          </a:bodyPr>
          <a:lstStyle/>
          <a:p>
            <a:r>
              <a:rPr lang="hr-HR" dirty="0"/>
              <a:t>TOČKA I CRTA</a:t>
            </a:r>
            <a:br>
              <a:rPr lang="hr-HR" dirty="0"/>
            </a:br>
            <a:r>
              <a:rPr lang="hr-HR" dirty="0"/>
              <a:t>BOJA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03D4B632-B7C0-4EA8-8C5A-DA968DD4CD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74620" y="1955497"/>
            <a:ext cx="6842760" cy="1306178"/>
          </a:xfrm>
        </p:spPr>
        <p:txBody>
          <a:bodyPr>
            <a:normAutofit lnSpcReduction="10000"/>
          </a:bodyPr>
          <a:lstStyle/>
          <a:p>
            <a:r>
              <a:rPr lang="hr-HR" sz="4400" dirty="0" err="1"/>
              <a:t>Op</a:t>
            </a:r>
            <a:r>
              <a:rPr lang="hr-HR" sz="4400" dirty="0"/>
              <a:t>-art</a:t>
            </a:r>
          </a:p>
          <a:p>
            <a:r>
              <a:rPr lang="hr-HR" sz="4400" dirty="0"/>
              <a:t>(optička umjetnost)</a:t>
            </a:r>
          </a:p>
        </p:txBody>
      </p:sp>
      <p:pic>
        <p:nvPicPr>
          <p:cNvPr id="5" name="Slika 4" descr="vonal-stri_1975.jpeg">
            <a:extLst>
              <a:ext uri="{FF2B5EF4-FFF2-40B4-BE49-F238E27FC236}">
                <a16:creationId xmlns:a16="http://schemas.microsoft.com/office/drawing/2014/main" id="{41BD053F-34DB-4353-8586-9C502D24179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4370" y="3429000"/>
            <a:ext cx="2952945" cy="29529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9082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3C9D65F-9356-4454-B4D2-90A354BD386B}"/>
              </a:ext>
            </a:extLst>
          </p:cNvPr>
          <p:cNvSpPr txBox="1">
            <a:spLocks/>
          </p:cNvSpPr>
          <p:nvPr/>
        </p:nvSpPr>
        <p:spPr>
          <a:xfrm>
            <a:off x="1952625" y="928688"/>
            <a:ext cx="8229600" cy="11430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hr-HR" sz="5000" b="1" dirty="0">
                <a:solidFill>
                  <a:schemeClr val="accent5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Karakteristike slikarstva</a:t>
            </a:r>
          </a:p>
        </p:txBody>
      </p:sp>
      <p:sp>
        <p:nvSpPr>
          <p:cNvPr id="3" name="Rezervirano mjesto sadržaja 6">
            <a:extLst>
              <a:ext uri="{FF2B5EF4-FFF2-40B4-BE49-F238E27FC236}">
                <a16:creationId xmlns:a16="http://schemas.microsoft.com/office/drawing/2014/main" id="{B3E7549F-FE4D-41D5-9C77-42D86CD6CEF7}"/>
              </a:ext>
            </a:extLst>
          </p:cNvPr>
          <p:cNvSpPr txBox="1">
            <a:spLocks/>
          </p:cNvSpPr>
          <p:nvPr/>
        </p:nvSpPr>
        <p:spPr>
          <a:xfrm>
            <a:off x="1122379" y="2143126"/>
            <a:ext cx="9116996" cy="2862507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74320" indent="-274320" algn="just"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r>
              <a:rPr lang="hr-HR" sz="2800" dirty="0"/>
              <a:t>- jedan od najznačajnijih umjetnika 20. stoljeća</a:t>
            </a:r>
          </a:p>
          <a:p>
            <a:pPr marL="274320" indent="-274320" algn="just"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r>
              <a:rPr lang="hr-HR" sz="2800" dirty="0"/>
              <a:t>- stil mu je prepoznatljiv po geometrijskoj apstrakciji</a:t>
            </a:r>
          </a:p>
          <a:p>
            <a:pPr marL="274320" indent="-274320" algn="just"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r>
              <a:rPr lang="hr-HR" sz="2800" dirty="0"/>
              <a:t>- koristi različite materijale, ali minimalan broj oblika i boja</a:t>
            </a:r>
          </a:p>
          <a:p>
            <a:pPr marL="274320" indent="-274320" algn="just"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r>
              <a:rPr lang="hr-HR" sz="2800" dirty="0"/>
              <a:t>- njegovo predvođenje pokreta </a:t>
            </a:r>
            <a:r>
              <a:rPr lang="hr-HR" sz="2800" dirty="0" err="1"/>
              <a:t>op</a:t>
            </a:r>
            <a:r>
              <a:rPr lang="hr-HR" sz="2800" dirty="0"/>
              <a:t>-art i inovacije u optičkim varkama i bojama utjecale su na mnoge moderne umjetnike</a:t>
            </a:r>
          </a:p>
          <a:p>
            <a:pPr marL="274320" indent="-274320"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endParaRPr lang="hr-HR" sz="2500" dirty="0">
              <a:solidFill>
                <a:schemeClr val="bg2">
                  <a:lumMod val="50000"/>
                </a:schemeClr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102A583-3D0D-4CC9-90AB-CC1A0E6B1E17}"/>
              </a:ext>
            </a:extLst>
          </p:cNvPr>
          <p:cNvSpPr txBox="1">
            <a:spLocks/>
          </p:cNvSpPr>
          <p:nvPr/>
        </p:nvSpPr>
        <p:spPr>
          <a:xfrm>
            <a:off x="2024063" y="2143125"/>
            <a:ext cx="8229600" cy="1143000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hr-HR" sz="4800" dirty="0">
                <a:ea typeface="+mj-ea"/>
                <a:cs typeface="+mj-cs"/>
              </a:rPr>
              <a:t>Neke od </a:t>
            </a:r>
            <a:r>
              <a:rPr lang="hr-HR" sz="4800">
                <a:ea typeface="+mj-ea"/>
                <a:cs typeface="+mj-cs"/>
              </a:rPr>
              <a:t>značajnijih slika…</a:t>
            </a:r>
            <a:endParaRPr lang="hr-HR" sz="4800" dirty="0"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ka 1" descr="zebra-1937.jpg">
            <a:extLst>
              <a:ext uri="{FF2B5EF4-FFF2-40B4-BE49-F238E27FC236}">
                <a16:creationId xmlns:a16="http://schemas.microsoft.com/office/drawing/2014/main" id="{5FF28A92-3CEE-4669-AF2D-7AFC9A1C1A2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1376" y="1357314"/>
            <a:ext cx="5273675" cy="423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kstniOkvir 1">
            <a:extLst>
              <a:ext uri="{FF2B5EF4-FFF2-40B4-BE49-F238E27FC236}">
                <a16:creationId xmlns:a16="http://schemas.microsoft.com/office/drawing/2014/main" id="{947C3420-0102-46DA-9170-64C3E6C639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67438" y="5715000"/>
            <a:ext cx="2786062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hr-HR" sz="2500" i="1" dirty="0">
                <a:solidFill>
                  <a:schemeClr val="accent5">
                    <a:lumMod val="75000"/>
                  </a:schemeClr>
                </a:solidFill>
                <a:latin typeface="+mj-lt"/>
                <a:cs typeface="Arial" charset="0"/>
              </a:rPr>
              <a:t>Zebre</a:t>
            </a:r>
            <a:r>
              <a:rPr lang="hr-HR" sz="2500" dirty="0">
                <a:solidFill>
                  <a:schemeClr val="accent5">
                    <a:lumMod val="75000"/>
                  </a:schemeClr>
                </a:solidFill>
                <a:latin typeface="+mj-lt"/>
                <a:cs typeface="Arial" charset="0"/>
              </a:rPr>
              <a:t>, 1937.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ka 1" descr="zebra-1950.jpg">
            <a:extLst>
              <a:ext uri="{FF2B5EF4-FFF2-40B4-BE49-F238E27FC236}">
                <a16:creationId xmlns:a16="http://schemas.microsoft.com/office/drawing/2014/main" id="{29637A57-F8EE-4CF5-B91B-B7348EAB96E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9938" y="642938"/>
            <a:ext cx="5167312" cy="5167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kstniOkvir 1">
            <a:extLst>
              <a:ext uri="{FF2B5EF4-FFF2-40B4-BE49-F238E27FC236}">
                <a16:creationId xmlns:a16="http://schemas.microsoft.com/office/drawing/2014/main" id="{D168361A-DD84-469A-AA84-33C36B7849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24563" y="5214939"/>
            <a:ext cx="2786062" cy="47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hr-HR" sz="2500" i="1" dirty="0">
                <a:solidFill>
                  <a:schemeClr val="accent5">
                    <a:lumMod val="75000"/>
                  </a:schemeClr>
                </a:solidFill>
                <a:latin typeface="+mj-lt"/>
                <a:cs typeface="Arial" charset="0"/>
              </a:rPr>
              <a:t>Zebra</a:t>
            </a:r>
            <a:r>
              <a:rPr lang="hr-HR" sz="2500" dirty="0">
                <a:solidFill>
                  <a:schemeClr val="accent5">
                    <a:lumMod val="75000"/>
                  </a:schemeClr>
                </a:solidFill>
                <a:latin typeface="+mj-lt"/>
                <a:cs typeface="Arial" charset="0"/>
              </a:rPr>
              <a:t>, 1950.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ka 1" descr="Vega_200_1968.jpg">
            <a:extLst>
              <a:ext uri="{FF2B5EF4-FFF2-40B4-BE49-F238E27FC236}">
                <a16:creationId xmlns:a16="http://schemas.microsoft.com/office/drawing/2014/main" id="{40553725-4B60-4A25-B8AC-6FE98101CAD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5751" y="1214439"/>
            <a:ext cx="4143375" cy="414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kstniOkvir 1">
            <a:extLst>
              <a:ext uri="{FF2B5EF4-FFF2-40B4-BE49-F238E27FC236}">
                <a16:creationId xmlns:a16="http://schemas.microsoft.com/office/drawing/2014/main" id="{F85BAD86-CC06-47A9-A059-CDF1FF634B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81626" y="5500689"/>
            <a:ext cx="3071813" cy="47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hr-HR" sz="2500" i="1" dirty="0" err="1">
                <a:solidFill>
                  <a:schemeClr val="accent5">
                    <a:lumMod val="75000"/>
                  </a:schemeClr>
                </a:solidFill>
                <a:latin typeface="+mj-lt"/>
                <a:cs typeface="Arial" charset="0"/>
              </a:rPr>
              <a:t>Vega</a:t>
            </a:r>
            <a:r>
              <a:rPr lang="hr-HR" sz="2500" i="1" dirty="0">
                <a:solidFill>
                  <a:schemeClr val="accent5">
                    <a:lumMod val="75000"/>
                  </a:schemeClr>
                </a:solidFill>
                <a:latin typeface="+mj-lt"/>
                <a:cs typeface="Arial" charset="0"/>
              </a:rPr>
              <a:t> 20</a:t>
            </a:r>
            <a:r>
              <a:rPr lang="hr-HR" sz="2500" dirty="0">
                <a:solidFill>
                  <a:schemeClr val="accent5">
                    <a:lumMod val="75000"/>
                  </a:schemeClr>
                </a:solidFill>
                <a:latin typeface="+mj-lt"/>
                <a:cs typeface="Arial" charset="0"/>
              </a:rPr>
              <a:t>0, 1968.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ka 1" descr="orion-gris_1969.jpeg">
            <a:extLst>
              <a:ext uri="{FF2B5EF4-FFF2-40B4-BE49-F238E27FC236}">
                <a16:creationId xmlns:a16="http://schemas.microsoft.com/office/drawing/2014/main" id="{B0F43A86-B2A3-4670-9CFC-EE0EA2F3F80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4251" y="928689"/>
            <a:ext cx="4786313" cy="4903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kstniOkvir 1">
            <a:extLst>
              <a:ext uri="{FF2B5EF4-FFF2-40B4-BE49-F238E27FC236}">
                <a16:creationId xmlns:a16="http://schemas.microsoft.com/office/drawing/2014/main" id="{76190DF9-4332-400D-8299-12CA132EB5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24501" y="5857875"/>
            <a:ext cx="3071813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hr-HR" sz="2500" i="1" dirty="0" err="1">
                <a:solidFill>
                  <a:schemeClr val="accent5">
                    <a:lumMod val="75000"/>
                  </a:schemeClr>
                </a:solidFill>
                <a:latin typeface="+mj-lt"/>
                <a:cs typeface="Arial" charset="0"/>
              </a:rPr>
              <a:t>Orion</a:t>
            </a:r>
            <a:r>
              <a:rPr lang="hr-HR" sz="2500" i="1" dirty="0">
                <a:solidFill>
                  <a:schemeClr val="accent5">
                    <a:lumMod val="75000"/>
                  </a:schemeClr>
                </a:solidFill>
                <a:latin typeface="+mj-lt"/>
                <a:cs typeface="Arial" charset="0"/>
              </a:rPr>
              <a:t> gris</a:t>
            </a:r>
            <a:r>
              <a:rPr lang="hr-HR" sz="2500" dirty="0">
                <a:solidFill>
                  <a:schemeClr val="accent5">
                    <a:lumMod val="75000"/>
                  </a:schemeClr>
                </a:solidFill>
                <a:latin typeface="+mj-lt"/>
                <a:cs typeface="Arial" charset="0"/>
              </a:rPr>
              <a:t>, 1969.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ka 1" descr="keple-gestalt_1968.jpeg">
            <a:extLst>
              <a:ext uri="{FF2B5EF4-FFF2-40B4-BE49-F238E27FC236}">
                <a16:creationId xmlns:a16="http://schemas.microsoft.com/office/drawing/2014/main" id="{3A9918E8-EE9B-4868-8A2B-3CA70B156F2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5689" y="928689"/>
            <a:ext cx="4713287" cy="4657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kstniOkvir 1">
            <a:extLst>
              <a:ext uri="{FF2B5EF4-FFF2-40B4-BE49-F238E27FC236}">
                <a16:creationId xmlns:a16="http://schemas.microsoft.com/office/drawing/2014/main" id="{98F27ECF-90F1-4E5E-AC26-4064B1E6CB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38814" y="5643564"/>
            <a:ext cx="3857625" cy="47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hr-HR" sz="2500" i="1" dirty="0" err="1">
                <a:solidFill>
                  <a:schemeClr val="accent5">
                    <a:lumMod val="75000"/>
                  </a:schemeClr>
                </a:solidFill>
                <a:latin typeface="+mj-lt"/>
                <a:cs typeface="Arial" charset="0"/>
              </a:rPr>
              <a:t>Keple</a:t>
            </a:r>
            <a:r>
              <a:rPr lang="hr-HR" sz="2500" i="1" dirty="0">
                <a:solidFill>
                  <a:schemeClr val="accent5">
                    <a:lumMod val="75000"/>
                  </a:schemeClr>
                </a:solidFill>
                <a:latin typeface="+mj-lt"/>
                <a:cs typeface="Arial" charset="0"/>
              </a:rPr>
              <a:t> </a:t>
            </a:r>
            <a:r>
              <a:rPr lang="hr-HR" sz="2500" i="1" dirty="0" err="1">
                <a:solidFill>
                  <a:schemeClr val="accent5">
                    <a:lumMod val="75000"/>
                  </a:schemeClr>
                </a:solidFill>
                <a:latin typeface="+mj-lt"/>
                <a:cs typeface="Arial" charset="0"/>
              </a:rPr>
              <a:t>gestalt</a:t>
            </a:r>
            <a:r>
              <a:rPr lang="hr-HR" sz="2500" dirty="0">
                <a:solidFill>
                  <a:schemeClr val="accent5">
                    <a:lumMod val="75000"/>
                  </a:schemeClr>
                </a:solidFill>
                <a:latin typeface="+mj-lt"/>
                <a:cs typeface="Arial" charset="0"/>
              </a:rPr>
              <a:t>, 1968.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ka 1" descr="torony-nagy_1969.jpeg">
            <a:extLst>
              <a:ext uri="{FF2B5EF4-FFF2-40B4-BE49-F238E27FC236}">
                <a16:creationId xmlns:a16="http://schemas.microsoft.com/office/drawing/2014/main" id="{9BC7B7CE-4864-4D8C-8D8D-759F58F5C57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4250" y="928689"/>
            <a:ext cx="4929188" cy="4860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kstniOkvir 1">
            <a:extLst>
              <a:ext uri="{FF2B5EF4-FFF2-40B4-BE49-F238E27FC236}">
                <a16:creationId xmlns:a16="http://schemas.microsoft.com/office/drawing/2014/main" id="{D9F3368D-EEC6-4B11-A9C0-ECA2D249F7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10251" y="5857875"/>
            <a:ext cx="3857625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hr-HR" sz="2500" i="1" dirty="0" err="1">
                <a:solidFill>
                  <a:schemeClr val="accent5">
                    <a:lumMod val="75000"/>
                  </a:schemeClr>
                </a:solidFill>
                <a:latin typeface="+mj-lt"/>
                <a:cs typeface="Arial" charset="0"/>
              </a:rPr>
              <a:t>Toroni</a:t>
            </a:r>
            <a:r>
              <a:rPr lang="hr-HR" sz="2500" i="1" dirty="0">
                <a:solidFill>
                  <a:schemeClr val="accent5">
                    <a:lumMod val="75000"/>
                  </a:schemeClr>
                </a:solidFill>
                <a:latin typeface="+mj-lt"/>
                <a:cs typeface="Arial" charset="0"/>
              </a:rPr>
              <a:t> </a:t>
            </a:r>
            <a:r>
              <a:rPr lang="hr-HR" sz="2500" i="1" dirty="0" err="1">
                <a:solidFill>
                  <a:schemeClr val="accent5">
                    <a:lumMod val="75000"/>
                  </a:schemeClr>
                </a:solidFill>
                <a:latin typeface="+mj-lt"/>
                <a:cs typeface="Arial" charset="0"/>
              </a:rPr>
              <a:t>nagy</a:t>
            </a:r>
            <a:r>
              <a:rPr lang="hr-HR" sz="2500" dirty="0">
                <a:solidFill>
                  <a:schemeClr val="accent5">
                    <a:lumMod val="75000"/>
                  </a:schemeClr>
                </a:solidFill>
                <a:latin typeface="+mj-lt"/>
                <a:cs typeface="Arial" charset="0"/>
              </a:rPr>
              <a:t>, 1969.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ka 1" descr="vonal-stri_1975.jpeg">
            <a:extLst>
              <a:ext uri="{FF2B5EF4-FFF2-40B4-BE49-F238E27FC236}">
                <a16:creationId xmlns:a16="http://schemas.microsoft.com/office/drawing/2014/main" id="{D016538A-F0E9-412F-8588-B36CCE7B873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8563" y="1000126"/>
            <a:ext cx="4532312" cy="4532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kstniOkvir 1">
            <a:extLst>
              <a:ext uri="{FF2B5EF4-FFF2-40B4-BE49-F238E27FC236}">
                <a16:creationId xmlns:a16="http://schemas.microsoft.com/office/drawing/2014/main" id="{0EF9B6F3-021D-494B-AD80-541154A591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53126" y="5643564"/>
            <a:ext cx="3857625" cy="47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hr-HR" sz="2500" i="1" dirty="0" err="1">
                <a:solidFill>
                  <a:schemeClr val="accent5">
                    <a:lumMod val="75000"/>
                  </a:schemeClr>
                </a:solidFill>
                <a:latin typeface="+mj-lt"/>
                <a:cs typeface="Arial" charset="0"/>
              </a:rPr>
              <a:t>Vonal</a:t>
            </a:r>
            <a:r>
              <a:rPr lang="hr-HR" sz="2500" i="1" dirty="0">
                <a:solidFill>
                  <a:schemeClr val="accent5">
                    <a:lumMod val="75000"/>
                  </a:schemeClr>
                </a:solidFill>
                <a:latin typeface="+mj-lt"/>
                <a:cs typeface="Arial" charset="0"/>
              </a:rPr>
              <a:t> stri</a:t>
            </a:r>
            <a:r>
              <a:rPr lang="hr-HR" sz="2500" dirty="0">
                <a:solidFill>
                  <a:schemeClr val="accent5">
                    <a:lumMod val="75000"/>
                  </a:schemeClr>
                </a:solidFill>
                <a:latin typeface="+mj-lt"/>
                <a:cs typeface="Arial" charset="0"/>
              </a:rPr>
              <a:t>, 1975.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ka 1" descr="Boo_1978.jpg">
            <a:extLst>
              <a:ext uri="{FF2B5EF4-FFF2-40B4-BE49-F238E27FC236}">
                <a16:creationId xmlns:a16="http://schemas.microsoft.com/office/drawing/2014/main" id="{E91ECF39-02CE-4982-ACBD-4E0C72E458D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76" y="1071564"/>
            <a:ext cx="4429125" cy="442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kstniOkvir 1">
            <a:extLst>
              <a:ext uri="{FF2B5EF4-FFF2-40B4-BE49-F238E27FC236}">
                <a16:creationId xmlns:a16="http://schemas.microsoft.com/office/drawing/2014/main" id="{E634A024-095A-4FC6-95BE-2FC2C2DEBC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96064" y="5643564"/>
            <a:ext cx="2643187" cy="47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hr-HR" sz="2500" i="1" dirty="0">
                <a:solidFill>
                  <a:schemeClr val="accent5">
                    <a:lumMod val="75000"/>
                  </a:schemeClr>
                </a:solidFill>
                <a:latin typeface="+mj-lt"/>
                <a:cs typeface="Arial" charset="0"/>
              </a:rPr>
              <a:t>Boo</a:t>
            </a:r>
            <a:r>
              <a:rPr lang="hr-HR" sz="2500" dirty="0">
                <a:solidFill>
                  <a:schemeClr val="accent5">
                    <a:lumMod val="75000"/>
                  </a:schemeClr>
                </a:solidFill>
                <a:latin typeface="+mj-lt"/>
                <a:cs typeface="Arial" charset="0"/>
              </a:rPr>
              <a:t>, 1978.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Slika 19" descr="Opticka_varka_crte_1.jpg">
            <a:extLst>
              <a:ext uri="{FF2B5EF4-FFF2-40B4-BE49-F238E27FC236}">
                <a16:creationId xmlns:a16="http://schemas.microsoft.com/office/drawing/2014/main" id="{B24E6582-7210-49E2-9716-ABAD1D7ADCC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4125" y="1285876"/>
            <a:ext cx="2914650" cy="340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2" name="TekstniOkvir 41">
            <a:extLst>
              <a:ext uri="{FF2B5EF4-FFF2-40B4-BE49-F238E27FC236}">
                <a16:creationId xmlns:a16="http://schemas.microsoft.com/office/drawing/2014/main" id="{90199AB5-F971-48DB-8EBE-CB9B1D913C8A}"/>
              </a:ext>
            </a:extLst>
          </p:cNvPr>
          <p:cNvSpPr txBox="1"/>
          <p:nvPr/>
        </p:nvSpPr>
        <p:spPr>
          <a:xfrm>
            <a:off x="5881689" y="2071688"/>
            <a:ext cx="4071937" cy="95410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hr-HR" sz="2800" dirty="0"/>
              <a:t>Koja je od ovih crta dulja, crta broj </a:t>
            </a:r>
            <a:r>
              <a:rPr lang="hr-HR" sz="2800" dirty="0">
                <a:solidFill>
                  <a:srgbClr val="FF0000"/>
                </a:solidFill>
              </a:rPr>
              <a:t>1</a:t>
            </a:r>
            <a:r>
              <a:rPr lang="hr-HR" sz="2800" dirty="0"/>
              <a:t> ili </a:t>
            </a:r>
            <a:r>
              <a:rPr lang="hr-HR" sz="2800" dirty="0">
                <a:solidFill>
                  <a:srgbClr val="FF0000"/>
                </a:solidFill>
              </a:rPr>
              <a:t>2</a:t>
            </a:r>
            <a:r>
              <a:rPr lang="hr-HR" sz="2800" dirty="0"/>
              <a:t>?</a:t>
            </a:r>
          </a:p>
        </p:txBody>
      </p:sp>
      <p:sp>
        <p:nvSpPr>
          <p:cNvPr id="45" name="Pravokutnik 44">
            <a:extLst>
              <a:ext uri="{FF2B5EF4-FFF2-40B4-BE49-F238E27FC236}">
                <a16:creationId xmlns:a16="http://schemas.microsoft.com/office/drawing/2014/main" id="{E5D33916-611A-4377-B8C3-6CB527FBAB78}"/>
              </a:ext>
            </a:extLst>
          </p:cNvPr>
          <p:cNvSpPr/>
          <p:nvPr/>
        </p:nvSpPr>
        <p:spPr>
          <a:xfrm>
            <a:off x="3024189" y="4714876"/>
            <a:ext cx="1800225" cy="1908175"/>
          </a:xfrm>
          <a:prstGeom prst="rect">
            <a:avLst/>
          </a:prstGeom>
          <a:solidFill>
            <a:schemeClr val="bg2">
              <a:lumMod val="75000"/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r-HR"/>
          </a:p>
        </p:txBody>
      </p:sp>
      <p:sp>
        <p:nvSpPr>
          <p:cNvPr id="49" name="TekstniOkvir 48">
            <a:extLst>
              <a:ext uri="{FF2B5EF4-FFF2-40B4-BE49-F238E27FC236}">
                <a16:creationId xmlns:a16="http://schemas.microsoft.com/office/drawing/2014/main" id="{44F3B93A-7F09-4A99-9F59-5E5F2A4326DF}"/>
              </a:ext>
            </a:extLst>
          </p:cNvPr>
          <p:cNvSpPr txBox="1"/>
          <p:nvPr/>
        </p:nvSpPr>
        <p:spPr>
          <a:xfrm>
            <a:off x="5953126" y="4857750"/>
            <a:ext cx="3929063" cy="5232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hr-HR" sz="2800" dirty="0"/>
              <a:t>Jednake su duljine.</a:t>
            </a:r>
          </a:p>
        </p:txBody>
      </p:sp>
      <p:sp>
        <p:nvSpPr>
          <p:cNvPr id="21" name="TekstniOkvir 20">
            <a:extLst>
              <a:ext uri="{FF2B5EF4-FFF2-40B4-BE49-F238E27FC236}">
                <a16:creationId xmlns:a16="http://schemas.microsoft.com/office/drawing/2014/main" id="{C5632984-83CE-4C0C-9983-707452FFFEA4}"/>
              </a:ext>
            </a:extLst>
          </p:cNvPr>
          <p:cNvSpPr txBox="1"/>
          <p:nvPr/>
        </p:nvSpPr>
        <p:spPr>
          <a:xfrm>
            <a:off x="5953126" y="3643314"/>
            <a:ext cx="3929063" cy="5232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hr-HR" sz="2800" dirty="0"/>
              <a:t>Provjerimo.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2.7197E-6 L 0.00122 -0.38922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" y="-1947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  <p:bldP spid="45" grpId="0" animBg="1"/>
      <p:bldP spid="45" grpId="1" animBg="1"/>
      <p:bldP spid="49" grpId="0"/>
      <p:bldP spid="21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7DC45F1-A19C-4940-9246-34AABC02053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30534" y="1045048"/>
            <a:ext cx="7851648" cy="2085382"/>
          </a:xfrm>
          <a:ln>
            <a:miter lim="800000"/>
            <a:headEnd/>
            <a:tailEnd/>
          </a:ln>
        </p:spPr>
        <p:txBody>
          <a:bodyPr>
            <a:normAutofit fontScale="90000"/>
          </a:bodyPr>
          <a:lstStyle/>
          <a:p>
            <a:pPr marL="361950" indent="-361950" algn="l">
              <a:defRPr/>
            </a:pPr>
            <a:r>
              <a:rPr lang="hr-HR" dirty="0">
                <a:latin typeface="+mn-lt"/>
              </a:rPr>
              <a:t>Zadatak </a:t>
            </a:r>
            <a:br>
              <a:rPr lang="hr-HR" dirty="0">
                <a:latin typeface="+mn-lt"/>
              </a:rPr>
            </a:br>
            <a:r>
              <a:rPr lang="hr-HR" sz="4400" dirty="0">
                <a:latin typeface="+mn-lt"/>
              </a:rPr>
              <a:t>–</a:t>
            </a:r>
            <a:r>
              <a:rPr lang="hr-HR" dirty="0">
                <a:latin typeface="+mn-lt"/>
              </a:rPr>
              <a:t> </a:t>
            </a:r>
            <a:r>
              <a:rPr lang="hr-HR" sz="4400" dirty="0">
                <a:latin typeface="+mn-lt"/>
              </a:rPr>
              <a:t>radi prema uputama i dobit ćeš optičku varku </a:t>
            </a:r>
            <a:br>
              <a:rPr lang="hr-HR" sz="3900" dirty="0">
                <a:solidFill>
                  <a:srgbClr val="FFC000"/>
                </a:solidFill>
              </a:rPr>
            </a:br>
            <a:endParaRPr lang="hr-HR" sz="3900" dirty="0">
              <a:solidFill>
                <a:srgbClr val="FFC000"/>
              </a:solidFill>
            </a:endParaRPr>
          </a:p>
        </p:txBody>
      </p:sp>
      <p:pic>
        <p:nvPicPr>
          <p:cNvPr id="1026" name="Picture 0" descr="Lascaux.jpg">
            <a:extLst>
              <a:ext uri="{FF2B5EF4-FFF2-40B4-BE49-F238E27FC236}">
                <a16:creationId xmlns:a16="http://schemas.microsoft.com/office/drawing/2014/main" id="{72CE5EF7-644B-4446-BF64-2B76B9F25B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797" r="2718"/>
          <a:stretch>
            <a:fillRect/>
          </a:stretch>
        </p:blipFill>
        <p:spPr bwMode="auto">
          <a:xfrm>
            <a:off x="3887018" y="3313571"/>
            <a:ext cx="3938680" cy="28609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E764FCB-483D-473D-B677-F73F998A6CA5}"/>
              </a:ext>
            </a:extLst>
          </p:cNvPr>
          <p:cNvSpPr txBox="1">
            <a:spLocks/>
          </p:cNvSpPr>
          <p:nvPr/>
        </p:nvSpPr>
        <p:spPr>
          <a:xfrm>
            <a:off x="1140643" y="764704"/>
            <a:ext cx="9306575" cy="5616624"/>
          </a:xfrm>
          <a:prstGeom prst="rect">
            <a:avLst/>
          </a:prstGeom>
          <a:ln>
            <a:noFill/>
          </a:ln>
        </p:spPr>
        <p:txBody>
          <a:bodyPr lIns="0" tIns="0" rIns="18288" bIns="0" anchor="ctr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marL="271463" indent="-271463" algn="just">
              <a:spcBef>
                <a:spcPts val="600"/>
              </a:spcBef>
              <a:defRPr/>
            </a:pPr>
            <a:r>
              <a:rPr lang="hr-HR" sz="2500" b="1" dirty="0">
                <a:ea typeface="+mj-ea"/>
                <a:cs typeface="+mj-cs"/>
              </a:rPr>
              <a:t>1. Odredi jednu točku na papiru, blizu središta.</a:t>
            </a:r>
          </a:p>
          <a:p>
            <a:pPr marL="271463" indent="-271463" algn="just">
              <a:spcBef>
                <a:spcPts val="600"/>
              </a:spcBef>
              <a:defRPr/>
            </a:pPr>
            <a:r>
              <a:rPr lang="hr-HR" sz="2500" b="1" dirty="0">
                <a:ea typeface="+mj-ea"/>
                <a:cs typeface="+mj-cs"/>
              </a:rPr>
              <a:t>2</a:t>
            </a:r>
            <a:r>
              <a:rPr lang="hr-HR" sz="2500" b="1" dirty="0">
                <a:solidFill>
                  <a:srgbClr val="0000FF"/>
                </a:solidFill>
                <a:ea typeface="+mj-ea"/>
                <a:cs typeface="+mj-cs"/>
              </a:rPr>
              <a:t>. Kroz tu točku ravnalom povuci 6 ravnih crta od jednoga do drugog ruba papira.</a:t>
            </a:r>
          </a:p>
          <a:p>
            <a:pPr marL="271463" indent="-271463" algn="just">
              <a:spcBef>
                <a:spcPts val="600"/>
              </a:spcBef>
              <a:defRPr/>
            </a:pPr>
            <a:r>
              <a:rPr lang="hr-HR" sz="2500" b="1" dirty="0">
                <a:ea typeface="+mj-ea"/>
                <a:cs typeface="+mj-cs"/>
              </a:rPr>
              <a:t>3. Odaberi jedan trokut te ga podijeli ispupčenim crtama na 5 približno jednakih dijelova </a:t>
            </a:r>
            <a:r>
              <a:rPr lang="hr-HR" sz="2500" b="1" dirty="0">
                <a:solidFill>
                  <a:srgbClr val="FF0000"/>
                </a:solidFill>
                <a:ea typeface="+mj-ea"/>
                <a:cs typeface="+mj-cs"/>
              </a:rPr>
              <a:t>(POGLEDAJ SLIKU NA PROŠLOM SLAJDU!)</a:t>
            </a:r>
            <a:r>
              <a:rPr lang="hr-HR" sz="2500" b="1" dirty="0">
                <a:ea typeface="+mj-ea"/>
                <a:cs typeface="+mj-cs"/>
              </a:rPr>
              <a:t>, sljedeći podijeli udubljenim crtama i tako naizmjence do posljednjega  trokuta.</a:t>
            </a:r>
          </a:p>
          <a:p>
            <a:pPr marL="271463" indent="-271463" algn="just">
              <a:spcBef>
                <a:spcPts val="600"/>
              </a:spcBef>
              <a:defRPr/>
            </a:pPr>
            <a:r>
              <a:rPr lang="hr-HR" sz="2500" b="1" dirty="0">
                <a:ea typeface="+mj-ea"/>
                <a:cs typeface="+mj-cs"/>
              </a:rPr>
              <a:t>4. </a:t>
            </a:r>
            <a:r>
              <a:rPr lang="hr-HR" sz="2500" b="1" dirty="0">
                <a:solidFill>
                  <a:srgbClr val="0000FF"/>
                </a:solidFill>
                <a:ea typeface="+mj-ea"/>
                <a:cs typeface="+mj-cs"/>
              </a:rPr>
              <a:t>Odaberi 2 flomastera (boje komplementarnog kontrasta).</a:t>
            </a:r>
          </a:p>
          <a:p>
            <a:pPr marL="271463" indent="-271463" algn="just">
              <a:spcBef>
                <a:spcPts val="600"/>
              </a:spcBef>
              <a:defRPr/>
            </a:pPr>
            <a:r>
              <a:rPr lang="hr-HR" sz="2500" b="1" dirty="0">
                <a:ea typeface="+mj-ea"/>
                <a:cs typeface="+mj-cs"/>
              </a:rPr>
              <a:t>5. Polazeći od vrha jednoga trokuta plohu oboji jednom bojom, sljedeću ostavi praznu i tako naizmjence dok ne dođeš do ruba papira.</a:t>
            </a:r>
          </a:p>
          <a:p>
            <a:pPr marL="271463" indent="-271463" algn="just">
              <a:spcBef>
                <a:spcPts val="600"/>
              </a:spcBef>
              <a:defRPr/>
            </a:pPr>
            <a:r>
              <a:rPr lang="hr-HR" sz="2500" b="1" dirty="0">
                <a:ea typeface="+mj-ea"/>
                <a:cs typeface="+mj-cs"/>
              </a:rPr>
              <a:t>6. </a:t>
            </a:r>
            <a:r>
              <a:rPr lang="hr-HR" sz="2500" b="1" dirty="0">
                <a:solidFill>
                  <a:srgbClr val="0000FF"/>
                </a:solidFill>
                <a:ea typeface="+mj-ea"/>
                <a:cs typeface="+mj-cs"/>
              </a:rPr>
              <a:t>Na sljedećemu trokutu načini isto samo drugom bojom.</a:t>
            </a:r>
          </a:p>
          <a:p>
            <a:pPr marL="271463" indent="-271463">
              <a:spcBef>
                <a:spcPts val="600"/>
              </a:spcBef>
              <a:defRPr/>
            </a:pPr>
            <a:r>
              <a:rPr lang="hr-HR" sz="2500" b="1" dirty="0">
                <a:ea typeface="+mj-ea"/>
                <a:cs typeface="+mj-cs"/>
              </a:rPr>
              <a:t>7. Bijele plohe uz rub osjenčaj drvenom bojicom.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a 33">
            <a:extLst>
              <a:ext uri="{FF2B5EF4-FFF2-40B4-BE49-F238E27FC236}">
                <a16:creationId xmlns:a16="http://schemas.microsoft.com/office/drawing/2014/main" id="{4F31E112-243E-41D3-9B5F-2FEC7E16E4F4}"/>
              </a:ext>
            </a:extLst>
          </p:cNvPr>
          <p:cNvGrpSpPr>
            <a:grpSpLocks/>
          </p:cNvGrpSpPr>
          <p:nvPr/>
        </p:nvGrpSpPr>
        <p:grpSpPr bwMode="auto">
          <a:xfrm>
            <a:off x="2738439" y="1285876"/>
            <a:ext cx="1500187" cy="2879725"/>
            <a:chOff x="1214414" y="1285860"/>
            <a:chExt cx="1500198" cy="2880000"/>
          </a:xfrm>
        </p:grpSpPr>
        <p:cxnSp>
          <p:nvCxnSpPr>
            <p:cNvPr id="5" name="Ravni poveznik 4">
              <a:extLst>
                <a:ext uri="{FF2B5EF4-FFF2-40B4-BE49-F238E27FC236}">
                  <a16:creationId xmlns:a16="http://schemas.microsoft.com/office/drawing/2014/main" id="{04067045-924D-493C-8A66-6D57A8F48A8B}"/>
                </a:ext>
              </a:extLst>
            </p:cNvPr>
            <p:cNvCxnSpPr/>
            <p:nvPr/>
          </p:nvCxnSpPr>
          <p:spPr>
            <a:xfrm rot="5400000" flipH="1" flipV="1">
              <a:off x="-82710" y="2582984"/>
              <a:ext cx="2880000" cy="28575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Ravni poveznik 6">
              <a:extLst>
                <a:ext uri="{FF2B5EF4-FFF2-40B4-BE49-F238E27FC236}">
                  <a16:creationId xmlns:a16="http://schemas.microsoft.com/office/drawing/2014/main" id="{493E7A39-ED17-4B1C-8328-430714E601CD}"/>
                </a:ext>
              </a:extLst>
            </p:cNvPr>
            <p:cNvCxnSpPr/>
            <p:nvPr/>
          </p:nvCxnSpPr>
          <p:spPr>
            <a:xfrm rot="16200000" flipV="1">
              <a:off x="1060298" y="2511546"/>
              <a:ext cx="2880000" cy="42862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Ravni poveznik 11">
              <a:extLst>
                <a:ext uri="{FF2B5EF4-FFF2-40B4-BE49-F238E27FC236}">
                  <a16:creationId xmlns:a16="http://schemas.microsoft.com/office/drawing/2014/main" id="{AA6DC697-9657-43F3-8386-250444E47510}"/>
                </a:ext>
              </a:extLst>
            </p:cNvPr>
            <p:cNvCxnSpPr/>
            <p:nvPr/>
          </p:nvCxnSpPr>
          <p:spPr>
            <a:xfrm>
              <a:off x="1285852" y="3786412"/>
              <a:ext cx="1357323" cy="1587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Ravni poveznik 12">
              <a:extLst>
                <a:ext uri="{FF2B5EF4-FFF2-40B4-BE49-F238E27FC236}">
                  <a16:creationId xmlns:a16="http://schemas.microsoft.com/office/drawing/2014/main" id="{8CC18DD2-C939-4248-9B96-0A40B195A801}"/>
                </a:ext>
              </a:extLst>
            </p:cNvPr>
            <p:cNvCxnSpPr/>
            <p:nvPr/>
          </p:nvCxnSpPr>
          <p:spPr>
            <a:xfrm>
              <a:off x="1285852" y="3500634"/>
              <a:ext cx="1357323" cy="1587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Ravni poveznik 14">
              <a:extLst>
                <a:ext uri="{FF2B5EF4-FFF2-40B4-BE49-F238E27FC236}">
                  <a16:creationId xmlns:a16="http://schemas.microsoft.com/office/drawing/2014/main" id="{368282D7-364E-4EB3-B620-858D64AE335E}"/>
                </a:ext>
              </a:extLst>
            </p:cNvPr>
            <p:cNvCxnSpPr/>
            <p:nvPr/>
          </p:nvCxnSpPr>
          <p:spPr>
            <a:xfrm>
              <a:off x="1285852" y="3214857"/>
              <a:ext cx="1285884" cy="1587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Ravni poveznik 19">
              <a:extLst>
                <a:ext uri="{FF2B5EF4-FFF2-40B4-BE49-F238E27FC236}">
                  <a16:creationId xmlns:a16="http://schemas.microsoft.com/office/drawing/2014/main" id="{CEDB9806-69EA-454F-9991-158DB8683940}"/>
                </a:ext>
              </a:extLst>
            </p:cNvPr>
            <p:cNvCxnSpPr/>
            <p:nvPr/>
          </p:nvCxnSpPr>
          <p:spPr>
            <a:xfrm>
              <a:off x="1357290" y="2929080"/>
              <a:ext cx="1143008" cy="1587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Ravni poveznik 22">
              <a:extLst>
                <a:ext uri="{FF2B5EF4-FFF2-40B4-BE49-F238E27FC236}">
                  <a16:creationId xmlns:a16="http://schemas.microsoft.com/office/drawing/2014/main" id="{DFEBBDFE-3AB5-4666-8D47-CAD6EC991E3D}"/>
                </a:ext>
              </a:extLst>
            </p:cNvPr>
            <p:cNvCxnSpPr/>
            <p:nvPr/>
          </p:nvCxnSpPr>
          <p:spPr>
            <a:xfrm>
              <a:off x="1357290" y="2643303"/>
              <a:ext cx="1143008" cy="1587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Ravni poveznik 23">
              <a:extLst>
                <a:ext uri="{FF2B5EF4-FFF2-40B4-BE49-F238E27FC236}">
                  <a16:creationId xmlns:a16="http://schemas.microsoft.com/office/drawing/2014/main" id="{67B95B04-91DF-4E51-8264-503AA7637BE7}"/>
                </a:ext>
              </a:extLst>
            </p:cNvPr>
            <p:cNvCxnSpPr/>
            <p:nvPr/>
          </p:nvCxnSpPr>
          <p:spPr>
            <a:xfrm>
              <a:off x="1384277" y="2357525"/>
              <a:ext cx="1044583" cy="1587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Ravni poveznik 25">
              <a:extLst>
                <a:ext uri="{FF2B5EF4-FFF2-40B4-BE49-F238E27FC236}">
                  <a16:creationId xmlns:a16="http://schemas.microsoft.com/office/drawing/2014/main" id="{C742B60F-4D51-4C24-B56C-27FDB1FC978B}"/>
                </a:ext>
              </a:extLst>
            </p:cNvPr>
            <p:cNvCxnSpPr/>
            <p:nvPr/>
          </p:nvCxnSpPr>
          <p:spPr>
            <a:xfrm>
              <a:off x="1428728" y="2071748"/>
              <a:ext cx="971557" cy="1587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Ravni poveznik 28">
              <a:extLst>
                <a:ext uri="{FF2B5EF4-FFF2-40B4-BE49-F238E27FC236}">
                  <a16:creationId xmlns:a16="http://schemas.microsoft.com/office/drawing/2014/main" id="{748A3BB8-58DE-431C-A675-807BB437CACB}"/>
                </a:ext>
              </a:extLst>
            </p:cNvPr>
            <p:cNvCxnSpPr/>
            <p:nvPr/>
          </p:nvCxnSpPr>
          <p:spPr>
            <a:xfrm>
              <a:off x="1428728" y="1785971"/>
              <a:ext cx="928695" cy="1587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Ravni poveznik 30">
              <a:extLst>
                <a:ext uri="{FF2B5EF4-FFF2-40B4-BE49-F238E27FC236}">
                  <a16:creationId xmlns:a16="http://schemas.microsoft.com/office/drawing/2014/main" id="{3CE32F9A-5E59-49DD-BE17-FDD53E1EC1D0}"/>
                </a:ext>
              </a:extLst>
            </p:cNvPr>
            <p:cNvCxnSpPr/>
            <p:nvPr/>
          </p:nvCxnSpPr>
          <p:spPr>
            <a:xfrm>
              <a:off x="1500166" y="1500193"/>
              <a:ext cx="785818" cy="1587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8" name="Ravni poveznik 37">
            <a:extLst>
              <a:ext uri="{FF2B5EF4-FFF2-40B4-BE49-F238E27FC236}">
                <a16:creationId xmlns:a16="http://schemas.microsoft.com/office/drawing/2014/main" id="{6635F0E4-94C7-4F59-896B-85DF27E31E2A}"/>
              </a:ext>
            </a:extLst>
          </p:cNvPr>
          <p:cNvCxnSpPr/>
          <p:nvPr/>
        </p:nvCxnSpPr>
        <p:spPr>
          <a:xfrm>
            <a:off x="2738439" y="3929063"/>
            <a:ext cx="1476375" cy="0"/>
          </a:xfrm>
          <a:prstGeom prst="line">
            <a:avLst/>
          </a:prstGeom>
          <a:ln w="889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Ravni poveznik 39">
            <a:extLst>
              <a:ext uri="{FF2B5EF4-FFF2-40B4-BE49-F238E27FC236}">
                <a16:creationId xmlns:a16="http://schemas.microsoft.com/office/drawing/2014/main" id="{4834462B-CE1C-4181-8A6D-2FA3889318A2}"/>
              </a:ext>
            </a:extLst>
          </p:cNvPr>
          <p:cNvCxnSpPr/>
          <p:nvPr/>
        </p:nvCxnSpPr>
        <p:spPr>
          <a:xfrm>
            <a:off x="2727325" y="2286000"/>
            <a:ext cx="1474788" cy="1588"/>
          </a:xfrm>
          <a:prstGeom prst="line">
            <a:avLst/>
          </a:prstGeom>
          <a:ln w="889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kstniOkvir 40">
            <a:extLst>
              <a:ext uri="{FF2B5EF4-FFF2-40B4-BE49-F238E27FC236}">
                <a16:creationId xmlns:a16="http://schemas.microsoft.com/office/drawing/2014/main" id="{4E130167-F78D-428A-BB50-EB1737DD4ECB}"/>
              </a:ext>
            </a:extLst>
          </p:cNvPr>
          <p:cNvSpPr txBox="1"/>
          <p:nvPr/>
        </p:nvSpPr>
        <p:spPr>
          <a:xfrm>
            <a:off x="5881687" y="2071688"/>
            <a:ext cx="4685759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hr-HR" sz="2800" dirty="0"/>
              <a:t>Koja crta je dulja,  </a:t>
            </a:r>
            <a:r>
              <a:rPr lang="hr-HR" sz="2800" dirty="0">
                <a:solidFill>
                  <a:srgbClr val="0000FF"/>
                </a:solidFill>
              </a:rPr>
              <a:t>plava</a:t>
            </a:r>
            <a:r>
              <a:rPr lang="hr-HR" sz="2800" dirty="0"/>
              <a:t> ili </a:t>
            </a:r>
            <a:r>
              <a:rPr lang="hr-HR" sz="2800" dirty="0">
                <a:solidFill>
                  <a:srgbClr val="FF0000"/>
                </a:solidFill>
              </a:rPr>
              <a:t>crvena</a:t>
            </a:r>
            <a:r>
              <a:rPr lang="hr-HR" sz="2800" dirty="0"/>
              <a:t>?</a:t>
            </a:r>
          </a:p>
        </p:txBody>
      </p:sp>
      <p:sp>
        <p:nvSpPr>
          <p:cNvPr id="42" name="TekstniOkvir 41">
            <a:extLst>
              <a:ext uri="{FF2B5EF4-FFF2-40B4-BE49-F238E27FC236}">
                <a16:creationId xmlns:a16="http://schemas.microsoft.com/office/drawing/2014/main" id="{A6320880-67B6-4152-BC43-92B2D3B70E73}"/>
              </a:ext>
            </a:extLst>
          </p:cNvPr>
          <p:cNvSpPr txBox="1"/>
          <p:nvPr/>
        </p:nvSpPr>
        <p:spPr>
          <a:xfrm>
            <a:off x="5881687" y="4643439"/>
            <a:ext cx="4685759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hr-HR" sz="2800" dirty="0"/>
              <a:t>Jednake su duljine.</a:t>
            </a:r>
          </a:p>
        </p:txBody>
      </p:sp>
      <p:sp>
        <p:nvSpPr>
          <p:cNvPr id="18" name="TekstniOkvir 17">
            <a:extLst>
              <a:ext uri="{FF2B5EF4-FFF2-40B4-BE49-F238E27FC236}">
                <a16:creationId xmlns:a16="http://schemas.microsoft.com/office/drawing/2014/main" id="{F0D86BD1-05BF-45E7-BDF4-DBA436EAE9BB}"/>
              </a:ext>
            </a:extLst>
          </p:cNvPr>
          <p:cNvSpPr txBox="1"/>
          <p:nvPr/>
        </p:nvSpPr>
        <p:spPr>
          <a:xfrm>
            <a:off x="5881687" y="3571875"/>
            <a:ext cx="4685759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hr-HR" sz="2800" dirty="0"/>
              <a:t>Provjerimo.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486 0.0104 L -0.00191 -0.2093 " pathEditMode="relative" rAng="0" ptsTypes="AA">
                                      <p:cBhvr>
                                        <p:cTn id="37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9" y="-109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  <p:bldP spid="42" grpId="0"/>
      <p:bldP spid="1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ka 1" descr="opticke-iluzije_krugovi.gif">
            <a:extLst>
              <a:ext uri="{FF2B5EF4-FFF2-40B4-BE49-F238E27FC236}">
                <a16:creationId xmlns:a16="http://schemas.microsoft.com/office/drawing/2014/main" id="{C673DAC7-1851-4E74-8DB2-CFAF6414FB8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5625" y="785813"/>
            <a:ext cx="5214938" cy="3205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kstniOkvir 2">
            <a:extLst>
              <a:ext uri="{FF2B5EF4-FFF2-40B4-BE49-F238E27FC236}">
                <a16:creationId xmlns:a16="http://schemas.microsoft.com/office/drawing/2014/main" id="{B06C40C2-26CA-4843-B44F-067CE8E09832}"/>
              </a:ext>
            </a:extLst>
          </p:cNvPr>
          <p:cNvSpPr txBox="1"/>
          <p:nvPr/>
        </p:nvSpPr>
        <p:spPr>
          <a:xfrm>
            <a:off x="2238375" y="3990975"/>
            <a:ext cx="7715250" cy="5232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>
              <a:defRPr/>
            </a:pPr>
            <a:r>
              <a:rPr lang="hr-HR" sz="2800" dirty="0"/>
              <a:t>Koji od narančastih krugova je veći, lijevi ili desni?</a:t>
            </a:r>
          </a:p>
        </p:txBody>
      </p:sp>
      <p:sp>
        <p:nvSpPr>
          <p:cNvPr id="4" name="TekstniOkvir 3">
            <a:extLst>
              <a:ext uri="{FF2B5EF4-FFF2-40B4-BE49-F238E27FC236}">
                <a16:creationId xmlns:a16="http://schemas.microsoft.com/office/drawing/2014/main" id="{351CC114-AB3F-4692-8C85-982AE60AD990}"/>
              </a:ext>
            </a:extLst>
          </p:cNvPr>
          <p:cNvSpPr txBox="1"/>
          <p:nvPr/>
        </p:nvSpPr>
        <p:spPr>
          <a:xfrm>
            <a:off x="2238375" y="5705474"/>
            <a:ext cx="7715250" cy="5232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hr-HR" sz="2800" dirty="0"/>
              <a:t>Jednake su veličine.</a:t>
            </a:r>
          </a:p>
        </p:txBody>
      </p:sp>
      <p:sp>
        <p:nvSpPr>
          <p:cNvPr id="5" name="Elipsa 4">
            <a:extLst>
              <a:ext uri="{FF2B5EF4-FFF2-40B4-BE49-F238E27FC236}">
                <a16:creationId xmlns:a16="http://schemas.microsoft.com/office/drawing/2014/main" id="{ED702297-E1A7-43C9-BAF7-9860FF88D1DA}"/>
              </a:ext>
            </a:extLst>
          </p:cNvPr>
          <p:cNvSpPr/>
          <p:nvPr/>
        </p:nvSpPr>
        <p:spPr>
          <a:xfrm>
            <a:off x="2238375" y="2143125"/>
            <a:ext cx="503238" cy="503238"/>
          </a:xfrm>
          <a:prstGeom prst="ellipse">
            <a:avLst/>
          </a:prstGeom>
          <a:noFill/>
          <a:ln w="444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r-HR"/>
          </a:p>
        </p:txBody>
      </p:sp>
      <p:sp>
        <p:nvSpPr>
          <p:cNvPr id="9" name="TekstniOkvir 8">
            <a:extLst>
              <a:ext uri="{FF2B5EF4-FFF2-40B4-BE49-F238E27FC236}">
                <a16:creationId xmlns:a16="http://schemas.microsoft.com/office/drawing/2014/main" id="{FFB61181-F3D6-4057-BC96-354912FF7E44}"/>
              </a:ext>
            </a:extLst>
          </p:cNvPr>
          <p:cNvSpPr txBox="1"/>
          <p:nvPr/>
        </p:nvSpPr>
        <p:spPr>
          <a:xfrm>
            <a:off x="2238375" y="4848224"/>
            <a:ext cx="7715250" cy="5232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hr-HR" sz="2800" dirty="0"/>
              <a:t>Provjerimo.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0.00647 L 0.25277 -0.00254 " pathEditMode="relative" rAng="0" ptsTypes="AA">
                                      <p:cBhvr>
                                        <p:cTn id="32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639" y="1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63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5277 -0.00254 L 0.54409 -0.00254 " pathEditMode="relative" rAng="0" ptsTypes="AA">
                                      <p:cBhvr>
                                        <p:cTn id="36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56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 animBg="1"/>
      <p:bldP spid="5" grpId="1" animBg="1"/>
      <p:bldP spid="5" grpId="2" animBg="1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51CFDC8-8AD1-479C-994B-28A3862A121A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hr-HR" b="1" dirty="0">
                <a:solidFill>
                  <a:schemeClr val="accent5">
                    <a:lumMod val="75000"/>
                  </a:schemeClr>
                </a:solidFill>
              </a:rPr>
              <a:t>Optičke varke (iluzije)</a:t>
            </a:r>
          </a:p>
        </p:txBody>
      </p:sp>
      <p:sp>
        <p:nvSpPr>
          <p:cNvPr id="6" name="TekstniOkvir 5">
            <a:extLst>
              <a:ext uri="{FF2B5EF4-FFF2-40B4-BE49-F238E27FC236}">
                <a16:creationId xmlns:a16="http://schemas.microsoft.com/office/drawing/2014/main" id="{B1BE8CB8-C590-45F8-B7D0-BDBE46F5EDF6}"/>
              </a:ext>
            </a:extLst>
          </p:cNvPr>
          <p:cNvSpPr txBox="1"/>
          <p:nvPr/>
        </p:nvSpPr>
        <p:spPr>
          <a:xfrm>
            <a:off x="1743959" y="2357439"/>
            <a:ext cx="820966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hr-HR" sz="2800" dirty="0"/>
              <a:t>Vidjeli smo 3 primjera optičkih </a:t>
            </a:r>
            <a:r>
              <a:rPr lang="hr-HR" sz="2800" dirty="0" err="1"/>
              <a:t>varki</a:t>
            </a:r>
            <a:r>
              <a:rPr lang="hr-HR" sz="2800" dirty="0"/>
              <a:t>.</a:t>
            </a:r>
          </a:p>
        </p:txBody>
      </p:sp>
      <p:sp>
        <p:nvSpPr>
          <p:cNvPr id="7" name="TekstniOkvir 6">
            <a:extLst>
              <a:ext uri="{FF2B5EF4-FFF2-40B4-BE49-F238E27FC236}">
                <a16:creationId xmlns:a16="http://schemas.microsoft.com/office/drawing/2014/main" id="{2B65C2C4-9B5F-4842-9F91-BF10BFEC1269}"/>
              </a:ext>
            </a:extLst>
          </p:cNvPr>
          <p:cNvSpPr txBox="1"/>
          <p:nvPr/>
        </p:nvSpPr>
        <p:spPr>
          <a:xfrm>
            <a:off x="1743959" y="3357564"/>
            <a:ext cx="8209666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hr-HR" sz="2800" dirty="0"/>
              <a:t>Nastaju zbog toga što pri gledanju ne možemo odvojiti dio od cjeline pa mozak stvara “iskrivljenu” sliku, odnosno drugačiju predodžbu u odnosu na stvarnost.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kstniOkvir 1">
            <a:extLst>
              <a:ext uri="{FF2B5EF4-FFF2-40B4-BE49-F238E27FC236}">
                <a16:creationId xmlns:a16="http://schemas.microsoft.com/office/drawing/2014/main" id="{9F4CDD56-0057-4313-B0EC-7F744B4873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09947" y="2071689"/>
            <a:ext cx="7929368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hr-HR" sz="2800" dirty="0">
                <a:cs typeface="Arial" charset="0"/>
              </a:rPr>
              <a:t>Optičke se varke koriste za dočaravanje i uljepšavanje nečega što se izlaže i prikazuje. Danas su različite optičke iluzije prisutne u filmskoj industriji (specifični efekti, 3D efekti).</a:t>
            </a:r>
          </a:p>
        </p:txBody>
      </p:sp>
      <p:sp>
        <p:nvSpPr>
          <p:cNvPr id="12291" name="TekstniOkvir 2">
            <a:extLst>
              <a:ext uri="{FF2B5EF4-FFF2-40B4-BE49-F238E27FC236}">
                <a16:creationId xmlns:a16="http://schemas.microsoft.com/office/drawing/2014/main" id="{88B3089E-7D54-4DC1-8A8B-92BCB206D8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09947" y="4429125"/>
            <a:ext cx="7929368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hr-HR" sz="2800" dirty="0">
                <a:cs typeface="Arial" charset="0"/>
              </a:rPr>
              <a:t>U suvremenoj umjetnosti 20. stoljeća neki su umjetnici koristili različite boje i materijale kako bi nas naveli da vidimo svijet onako kako oni žele.</a:t>
            </a:r>
          </a:p>
        </p:txBody>
      </p:sp>
      <p:sp>
        <p:nvSpPr>
          <p:cNvPr id="4" name="Naslov 1">
            <a:extLst>
              <a:ext uri="{FF2B5EF4-FFF2-40B4-BE49-F238E27FC236}">
                <a16:creationId xmlns:a16="http://schemas.microsoft.com/office/drawing/2014/main" id="{71E30CD1-18B0-4D01-B34F-B393DBE044AB}"/>
              </a:ext>
            </a:extLst>
          </p:cNvPr>
          <p:cNvSpPr txBox="1">
            <a:spLocks/>
          </p:cNvSpPr>
          <p:nvPr/>
        </p:nvSpPr>
        <p:spPr>
          <a:xfrm>
            <a:off x="2024063" y="785813"/>
            <a:ext cx="8305800" cy="11430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hr-HR" sz="4400" b="1" dirty="0">
                <a:solidFill>
                  <a:schemeClr val="accent5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Kada i zbog čega se koriste?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/>
      <p:bldP spid="12291" grpId="0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kstniOkvir 1">
            <a:extLst>
              <a:ext uri="{FF2B5EF4-FFF2-40B4-BE49-F238E27FC236}">
                <a16:creationId xmlns:a16="http://schemas.microsoft.com/office/drawing/2014/main" id="{56C6F2CB-69A4-4D4C-8253-FEF39DD724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81251" y="1629659"/>
            <a:ext cx="7929563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80975" indent="-180975" algn="just">
              <a:defRPr/>
            </a:pPr>
            <a:r>
              <a:rPr lang="hr-HR" sz="2800" dirty="0">
                <a:cs typeface="Arial" charset="0"/>
              </a:rPr>
              <a:t>- sredinom 20. stoljeća (1950-ih) razvio se umjetnički pravac koji se naziva </a:t>
            </a:r>
            <a:r>
              <a:rPr lang="hr-HR" sz="2800" dirty="0" err="1">
                <a:solidFill>
                  <a:schemeClr val="accent5">
                    <a:lumMod val="75000"/>
                  </a:schemeClr>
                </a:solidFill>
                <a:cs typeface="Arial" charset="0"/>
              </a:rPr>
              <a:t>op</a:t>
            </a:r>
            <a:r>
              <a:rPr lang="hr-HR" sz="2800" dirty="0">
                <a:solidFill>
                  <a:schemeClr val="accent5">
                    <a:lumMod val="75000"/>
                  </a:schemeClr>
                </a:solidFill>
                <a:cs typeface="Arial" charset="0"/>
              </a:rPr>
              <a:t>-art</a:t>
            </a:r>
            <a:r>
              <a:rPr lang="hr-HR" sz="2800" dirty="0">
                <a:solidFill>
                  <a:srgbClr val="FF6600"/>
                </a:solidFill>
                <a:cs typeface="Arial" charset="0"/>
              </a:rPr>
              <a:t> </a:t>
            </a:r>
            <a:r>
              <a:rPr lang="hr-HR" sz="2800" dirty="0">
                <a:solidFill>
                  <a:schemeClr val="accent5">
                    <a:lumMod val="75000"/>
                  </a:schemeClr>
                </a:solidFill>
                <a:cs typeface="Arial" charset="0"/>
              </a:rPr>
              <a:t>(optička umjetnost)</a:t>
            </a:r>
            <a:endParaRPr lang="hr-HR" sz="2500" dirty="0">
              <a:solidFill>
                <a:schemeClr val="accent5">
                  <a:lumMod val="75000"/>
                </a:schemeClr>
              </a:solidFill>
              <a:cs typeface="Arial" charset="0"/>
            </a:endParaRPr>
          </a:p>
        </p:txBody>
      </p:sp>
      <p:sp>
        <p:nvSpPr>
          <p:cNvPr id="4" name="TekstniOkvir 1">
            <a:extLst>
              <a:ext uri="{FF2B5EF4-FFF2-40B4-BE49-F238E27FC236}">
                <a16:creationId xmlns:a16="http://schemas.microsoft.com/office/drawing/2014/main" id="{E05A6895-7F66-4966-8618-18E292818A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81251" y="3429000"/>
            <a:ext cx="7858125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71463" indent="-271463" algn="just">
              <a:buFontTx/>
              <a:buChar char="-"/>
              <a:defRPr/>
            </a:pPr>
            <a:r>
              <a:rPr lang="hr-HR" sz="2800" dirty="0">
                <a:cs typeface="Arial" charset="0"/>
              </a:rPr>
              <a:t>autori nastoje pomoću crno-bijelih geometrijskih oblika, ploha i boja postići optičke iluzije i utisak pokreta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1F7C068-5CE2-476A-96DE-E7987F1CC0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66910" y="4286256"/>
            <a:ext cx="7851648" cy="1828800"/>
          </a:xfrm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hr-HR" sz="5000" dirty="0"/>
              <a:t>VICTOR VASARELY</a:t>
            </a:r>
            <a:br>
              <a:rPr lang="hr-HR" sz="5000" dirty="0"/>
            </a:br>
            <a:r>
              <a:rPr lang="hr-HR" sz="5000" dirty="0"/>
              <a:t>- tvorac </a:t>
            </a:r>
            <a:r>
              <a:rPr lang="hr-HR" sz="5000" dirty="0" err="1"/>
              <a:t>op</a:t>
            </a:r>
            <a:r>
              <a:rPr lang="hr-HR" sz="5000" dirty="0"/>
              <a:t>-arta</a:t>
            </a:r>
          </a:p>
        </p:txBody>
      </p:sp>
      <p:pic>
        <p:nvPicPr>
          <p:cNvPr id="3" name="Slika 2" descr="8nhGAl5bEIE.jpg">
            <a:extLst>
              <a:ext uri="{FF2B5EF4-FFF2-40B4-BE49-F238E27FC236}">
                <a16:creationId xmlns:a16="http://schemas.microsoft.com/office/drawing/2014/main" id="{17049364-A3E0-47B2-A3DF-3BA1069C838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1" y="1000125"/>
            <a:ext cx="4524375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slov 1">
            <a:extLst>
              <a:ext uri="{FF2B5EF4-FFF2-40B4-BE49-F238E27FC236}">
                <a16:creationId xmlns:a16="http://schemas.microsoft.com/office/drawing/2014/main" id="{CA3D8F59-4C6E-4190-B185-323F90AEDB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52625" y="5715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hr-HR" b="1" dirty="0">
                <a:solidFill>
                  <a:schemeClr val="accent5">
                    <a:lumMod val="75000"/>
                  </a:schemeClr>
                </a:solidFill>
              </a:rPr>
              <a:t>Zanimljivosti iz života</a:t>
            </a:r>
          </a:p>
        </p:txBody>
      </p:sp>
      <p:sp>
        <p:nvSpPr>
          <p:cNvPr id="7" name="Rezervirano mjesto sadržaja 6">
            <a:extLst>
              <a:ext uri="{FF2B5EF4-FFF2-40B4-BE49-F238E27FC236}">
                <a16:creationId xmlns:a16="http://schemas.microsoft.com/office/drawing/2014/main" id="{D5CC660B-FE87-4647-992B-56DAA9FAB3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89785"/>
            <a:ext cx="10515600" cy="3437255"/>
          </a:xfrm>
        </p:spPr>
        <p:txBody>
          <a:bodyPr>
            <a:normAutofit/>
          </a:bodyPr>
          <a:lstStyle/>
          <a:p>
            <a:pPr marL="274320" indent="-274320">
              <a:buClr>
                <a:schemeClr val="accent3"/>
              </a:buClr>
              <a:buNone/>
              <a:defRPr/>
            </a:pPr>
            <a:r>
              <a:rPr lang="hr-HR" dirty="0"/>
              <a:t>-</a:t>
            </a:r>
            <a:r>
              <a:rPr lang="hr-HR" b="1" dirty="0"/>
              <a:t> </a:t>
            </a:r>
            <a:r>
              <a:rPr lang="hr-HR" dirty="0"/>
              <a:t>mađarsko-francuski umjetnik</a:t>
            </a:r>
          </a:p>
          <a:p>
            <a:pPr marL="274320" indent="-274320">
              <a:buClr>
                <a:schemeClr val="accent3"/>
              </a:buClr>
              <a:buNone/>
              <a:defRPr/>
            </a:pPr>
            <a:r>
              <a:rPr lang="hr-HR" dirty="0"/>
              <a:t>- rođen u Mađarskoj (Pečuh), jedno vrijeme živio u Slovačkoj</a:t>
            </a:r>
          </a:p>
          <a:p>
            <a:pPr marL="274320" indent="-274320">
              <a:buClr>
                <a:schemeClr val="accent3"/>
              </a:buClr>
              <a:buNone/>
              <a:defRPr/>
            </a:pPr>
            <a:r>
              <a:rPr lang="hr-HR" dirty="0"/>
              <a:t>- studirao medicinu, napustio studij kako bi učio slikarstvo</a:t>
            </a:r>
          </a:p>
          <a:p>
            <a:pPr marL="274320" indent="-274320">
              <a:buClr>
                <a:schemeClr val="accent3"/>
              </a:buClr>
              <a:buNone/>
              <a:defRPr/>
            </a:pPr>
            <a:r>
              <a:rPr lang="hr-HR" dirty="0"/>
              <a:t>- 1930. godine odlazi u Pariz</a:t>
            </a:r>
          </a:p>
          <a:p>
            <a:pPr marL="274320" indent="-274320">
              <a:buClr>
                <a:schemeClr val="accent3"/>
              </a:buClr>
              <a:buNone/>
              <a:defRPr/>
            </a:pPr>
            <a:r>
              <a:rPr lang="hr-HR" dirty="0"/>
              <a:t>- u Parizu je radio kao grafički dizajner </a:t>
            </a:r>
          </a:p>
          <a:p>
            <a:pPr marL="274320" indent="-274320">
              <a:buClr>
                <a:schemeClr val="accent3"/>
              </a:buClr>
              <a:buNone/>
              <a:defRPr/>
            </a:pPr>
            <a:r>
              <a:rPr lang="hr-HR" dirty="0"/>
              <a:t>- umro u Parizu 1997. godine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 build="p"/>
    </p:bldLst>
  </p:timing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772</TotalTime>
  <Words>475</Words>
  <Application>Microsoft Office PowerPoint</Application>
  <PresentationFormat>Široki zaslon</PresentationFormat>
  <Paragraphs>50</Paragraphs>
  <Slides>21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21</vt:i4>
      </vt:variant>
    </vt:vector>
  </HeadingPairs>
  <TitlesOfParts>
    <vt:vector size="26" baseType="lpstr">
      <vt:lpstr>Arial</vt:lpstr>
      <vt:lpstr>Arial Black</vt:lpstr>
      <vt:lpstr>Calibri</vt:lpstr>
      <vt:lpstr>Calibri Light</vt:lpstr>
      <vt:lpstr>Tema sustava Office</vt:lpstr>
      <vt:lpstr>TOČKA I CRTA BOJA</vt:lpstr>
      <vt:lpstr>PowerPoint prezentacija</vt:lpstr>
      <vt:lpstr>PowerPoint prezentacija</vt:lpstr>
      <vt:lpstr>PowerPoint prezentacija</vt:lpstr>
      <vt:lpstr>Optičke varke (iluzije)</vt:lpstr>
      <vt:lpstr>PowerPoint prezentacija</vt:lpstr>
      <vt:lpstr>PowerPoint prezentacija</vt:lpstr>
      <vt:lpstr>VICTOR VASARELY - tvorac op-arta</vt:lpstr>
      <vt:lpstr>Zanimljivosti iz života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Zadatak  – radi prema uputama i dobit ćeš optičku varku  </vt:lpstr>
      <vt:lpstr>PowerPoint prezentacija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Kružna kompozicija likova</dc:title>
  <dc:creator>Lidija Križanić</dc:creator>
  <cp:lastModifiedBy>arados81@gmail.com</cp:lastModifiedBy>
  <cp:revision>70</cp:revision>
  <dcterms:created xsi:type="dcterms:W3CDTF">2019-07-31T11:35:24Z</dcterms:created>
  <dcterms:modified xsi:type="dcterms:W3CDTF">2020-04-28T21:55:55Z</dcterms:modified>
</cp:coreProperties>
</file>