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media/image9.png" ContentType="image/png"/>
  <Override PartName="/ppt/media/image7.jpeg" ContentType="image/jpeg"/>
  <Override PartName="/ppt/media/image1.png" ContentType="image/png"/>
  <Override PartName="/ppt/media/image38.png" ContentType="image/png"/>
  <Override PartName="/ppt/media/image2.jpeg" ContentType="image/jpeg"/>
  <Override PartName="/ppt/media/image17.jpeg" ContentType="image/jpeg"/>
  <Override PartName="/ppt/media/image3.png" ContentType="image/png"/>
  <Override PartName="/ppt/media/image4.png" ContentType="image/png"/>
  <Override PartName="/ppt/media/image11.png" ContentType="image/png"/>
  <Override PartName="/ppt/media/image5.jpeg" ContentType="image/jpeg"/>
  <Override PartName="/ppt/media/image8.jpeg" ContentType="image/jpeg"/>
  <Override PartName="/ppt/media/image6.png" ContentType="image/png"/>
  <Override PartName="/ppt/media/image10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44.png" ContentType="image/pn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7.png" ContentType="image/png"/>
  <Override PartName="/ppt/media/image25.jpeg" ContentType="image/jpeg"/>
  <Override PartName="/ppt/media/image26.png" ContentType="image/png"/>
  <Override PartName="/ppt/media/image28.png" ContentType="image/png"/>
  <Override PartName="/ppt/media/image29.jpeg" ContentType="image/jpeg"/>
  <Override PartName="/ppt/media/image41.jpeg" ContentType="image/jpeg"/>
  <Override PartName="/ppt/media/image30.png" ContentType="image/png"/>
  <Override PartName="/ppt/media/image42.png" ContentType="image/png"/>
  <Override PartName="/ppt/media/image31.jpeg" ContentType="image/jpeg"/>
  <Override PartName="/ppt/media/image32.png" ContentType="image/png"/>
  <Override PartName="/ppt/media/image33.png" ContentType="image/png"/>
  <Override PartName="/ppt/media/image34.png" ContentType="image/png"/>
  <Override PartName="/ppt/media/image35.jpeg" ContentType="image/jpeg"/>
  <Override PartName="/ppt/media/image36.png" ContentType="image/png"/>
  <Override PartName="/ppt/media/image37.jpeg" ContentType="image/jpeg"/>
  <Override PartName="/ppt/media/image39.jpeg" ContentType="image/jpeg"/>
  <Override PartName="/ppt/media/image40.png" ContentType="image/png"/>
  <Override PartName="/ppt/media/image4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r-HR" sz="4400" spc="-1" strike="noStrike">
                <a:latin typeface="Arial"/>
              </a:rPr>
              <a:t>Kliknite za uređivanje oblika naslova teksta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Kliknite za uređivanje oblika teksta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Druga razina konture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Treća razina konture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Četvrta razina kontura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Peta razina kontura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Šesta razina kontura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Sedma razina konture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r-HR" sz="4400" spc="-1" strike="noStrike">
                <a:latin typeface="Arial"/>
              </a:rPr>
              <a:t>Kliknite za uređivanje oblika naslova teksta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Kliknite za uređivanje oblika teksta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Druga razina konture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Treća razina konture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Četvrta razina kontura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Peta razina kontura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Šesta razina kontura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Sedma razina konture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jpe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jpe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jpe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jpe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jpe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image" Target="../media/image19.jpeg"/><Relationship Id="rId10" Type="http://schemas.openxmlformats.org/officeDocument/2006/relationships/image" Target="../media/image20.jpeg"/><Relationship Id="rId11" Type="http://schemas.openxmlformats.org/officeDocument/2006/relationships/image" Target="../media/image21.jpeg"/><Relationship Id="rId12" Type="http://schemas.openxmlformats.org/officeDocument/2006/relationships/image" Target="../media/image22.jpeg"/><Relationship Id="rId13" Type="http://schemas.openxmlformats.org/officeDocument/2006/relationships/image" Target="../media/image23.jpeg"/><Relationship Id="rId14" Type="http://schemas.openxmlformats.org/officeDocument/2006/relationships/image" Target="../media/image24.jpeg"/><Relationship Id="rId15" Type="http://schemas.openxmlformats.org/officeDocument/2006/relationships/image" Target="../media/image25.jpeg"/><Relationship Id="rId16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4" descr=""/>
          <p:cNvPicPr/>
          <p:nvPr/>
        </p:nvPicPr>
        <p:blipFill>
          <a:blip r:embed="rId2"/>
          <a:stretch/>
        </p:blipFill>
        <p:spPr>
          <a:xfrm>
            <a:off x="2520000" y="2613960"/>
            <a:ext cx="4824000" cy="3290040"/>
          </a:xfrm>
          <a:prstGeom prst="rect">
            <a:avLst/>
          </a:prstGeom>
          <a:ln w="9360"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825120" y="575640"/>
            <a:ext cx="7746840" cy="873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  <a:ea typeface="DejaVu Sans"/>
              </a:rPr>
              <a:t>Današnja nastavna jedinica iz likovne kulture - Crta, točka, skupljeno, raspršeno</a:t>
            </a:r>
            <a:endParaRPr b="0" lang="hr-HR" sz="3200" spc="-1" strike="noStrike"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2692800" y="1453680"/>
            <a:ext cx="3884400" cy="836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hr-H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  <a:ea typeface="DejaVu Sans"/>
              </a:rPr>
              <a:t>Paukova mreža</a:t>
            </a:r>
            <a:endParaRPr b="0" lang="hr-H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4" descr=""/>
          <p:cNvPicPr/>
          <p:nvPr/>
        </p:nvPicPr>
        <p:blipFill>
          <a:blip r:embed="rId2"/>
          <a:stretch/>
        </p:blipFill>
        <p:spPr>
          <a:xfrm>
            <a:off x="838080" y="1219320"/>
            <a:ext cx="3539520" cy="3274920"/>
          </a:xfrm>
          <a:prstGeom prst="rect">
            <a:avLst/>
          </a:prstGeom>
          <a:ln w="9360">
            <a:noFill/>
          </a:ln>
        </p:spPr>
      </p:pic>
      <p:sp>
        <p:nvSpPr>
          <p:cNvPr id="149" name="CustomShape 1"/>
          <p:cNvSpPr/>
          <p:nvPr/>
        </p:nvSpPr>
        <p:spPr>
          <a:xfrm>
            <a:off x="4388760" y="1219320"/>
            <a:ext cx="3622320" cy="31370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4000" spc="-1" strike="noStrike">
                <a:solidFill>
                  <a:srgbClr val="000000"/>
                </a:solidFill>
                <a:latin typeface="Arial"/>
                <a:ea typeface="DejaVu Sans"/>
              </a:rPr>
              <a:t>Ima li ritma?</a:t>
            </a:r>
            <a:endParaRPr b="0" lang="hr-HR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4000" spc="-1" strike="noStrike">
                <a:solidFill>
                  <a:srgbClr val="000000"/>
                </a:solidFill>
                <a:latin typeface="Arial"/>
                <a:ea typeface="DejaVu Sans"/>
              </a:rPr>
              <a:t>Na slijedećim </a:t>
            </a:r>
            <a:endParaRPr b="0" lang="hr-HR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4000" spc="-1" strike="noStrike">
                <a:solidFill>
                  <a:srgbClr val="000000"/>
                </a:solidFill>
                <a:latin typeface="Arial"/>
                <a:ea typeface="DejaVu Sans"/>
              </a:rPr>
              <a:t>slajdovima </a:t>
            </a:r>
            <a:endParaRPr b="0" lang="hr-HR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4000" spc="-1" strike="noStrike">
                <a:solidFill>
                  <a:srgbClr val="000000"/>
                </a:solidFill>
                <a:latin typeface="Arial"/>
                <a:ea typeface="DejaVu Sans"/>
              </a:rPr>
              <a:t>prouči paukove</a:t>
            </a:r>
            <a:endParaRPr b="0" lang="hr-HR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4000" spc="-1" strike="noStrike">
                <a:solidFill>
                  <a:srgbClr val="000000"/>
                </a:solidFill>
                <a:latin typeface="Arial"/>
                <a:ea typeface="DejaVu Sans"/>
              </a:rPr>
              <a:t>mreže.</a:t>
            </a:r>
            <a:endParaRPr b="0" lang="hr-HR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4" descr=""/>
          <p:cNvPicPr/>
          <p:nvPr/>
        </p:nvPicPr>
        <p:blipFill>
          <a:blip r:embed="rId2"/>
          <a:stretch/>
        </p:blipFill>
        <p:spPr>
          <a:xfrm>
            <a:off x="1676520" y="1371600"/>
            <a:ext cx="5886360" cy="397476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4" descr=""/>
          <p:cNvPicPr/>
          <p:nvPr/>
        </p:nvPicPr>
        <p:blipFill>
          <a:blip r:embed="rId2"/>
          <a:stretch/>
        </p:blipFill>
        <p:spPr>
          <a:xfrm>
            <a:off x="2057400" y="1447920"/>
            <a:ext cx="5408280" cy="36025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4" descr=""/>
          <p:cNvPicPr/>
          <p:nvPr/>
        </p:nvPicPr>
        <p:blipFill>
          <a:blip r:embed="rId2"/>
          <a:stretch/>
        </p:blipFill>
        <p:spPr>
          <a:xfrm>
            <a:off x="1676520" y="1295280"/>
            <a:ext cx="5636880" cy="422748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4" descr=""/>
          <p:cNvPicPr/>
          <p:nvPr/>
        </p:nvPicPr>
        <p:blipFill>
          <a:blip r:embed="rId2"/>
          <a:stretch/>
        </p:blipFill>
        <p:spPr>
          <a:xfrm>
            <a:off x="1828800" y="1219320"/>
            <a:ext cx="5408280" cy="405108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4" descr=""/>
          <p:cNvPicPr/>
          <p:nvPr/>
        </p:nvPicPr>
        <p:blipFill>
          <a:blip r:embed="rId2"/>
          <a:stretch/>
        </p:blipFill>
        <p:spPr>
          <a:xfrm>
            <a:off x="1905120" y="1371600"/>
            <a:ext cx="5289840" cy="411300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4" descr=""/>
          <p:cNvPicPr/>
          <p:nvPr/>
        </p:nvPicPr>
        <p:blipFill>
          <a:blip r:embed="rId2"/>
          <a:stretch/>
        </p:blipFill>
        <p:spPr>
          <a:xfrm>
            <a:off x="1676520" y="1523880"/>
            <a:ext cx="5713200" cy="38005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423720" y="578520"/>
            <a:ext cx="8989920" cy="5451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  <a:ea typeface="DejaVu Sans"/>
              </a:rPr>
              <a:t>Danas ćete crtati paukovu mrežu koju ćete </a:t>
            </a:r>
            <a:endParaRPr b="0" lang="hr-H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  <a:ea typeface="DejaVu Sans"/>
              </a:rPr>
              <a:t>graditi različitim crtama. Crte će se nizati i skupljati.</a:t>
            </a:r>
            <a:endParaRPr b="0" lang="hr-H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  <a:ea typeface="DejaVu Sans"/>
              </a:rPr>
              <a:t>Zato će na nekim mjestima crte biti gušće</a:t>
            </a:r>
            <a:endParaRPr b="0" lang="hr-H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  <a:ea typeface="DejaVu Sans"/>
              </a:rPr>
              <a:t>a na nekim mjestima rjeđe.</a:t>
            </a:r>
            <a:endParaRPr b="0" lang="hr-H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  <a:ea typeface="DejaVu Sans"/>
              </a:rPr>
              <a:t>Prije nego započneš crtati još jednom pogledaj prezentaciju i vrste crta kojima možeš nacrtati paukovu mrežu. </a:t>
            </a:r>
            <a:endParaRPr b="0" lang="hr-H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  <a:ea typeface="DejaVu Sans"/>
              </a:rPr>
              <a:t>Crtaj crnim ili smeđim flomasterom.</a:t>
            </a:r>
            <a:endParaRPr b="0" lang="hr-H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  <a:ea typeface="DejaVu Sans"/>
              </a:rPr>
              <a:t>Potrudi se za peticu!!</a:t>
            </a:r>
            <a:endParaRPr b="0" lang="hr-H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  <a:ea typeface="DejaVu Sans"/>
              </a:rPr>
              <a:t>Pošalji rad! </a:t>
            </a:r>
            <a:endParaRPr b="0" lang="hr-H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487800" y="1440000"/>
            <a:ext cx="8526600" cy="3746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r-HR" sz="4000" spc="-1" strike="noStrike">
                <a:solidFill>
                  <a:srgbClr val="000000"/>
                </a:solidFill>
                <a:latin typeface="Arial"/>
                <a:ea typeface="DejaVu Sans"/>
              </a:rPr>
              <a:t>Prije nego počnemo raditi  </a:t>
            </a:r>
            <a:endParaRPr b="0" lang="hr-HR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r-HR" sz="4000" spc="-1" strike="noStrike">
                <a:solidFill>
                  <a:srgbClr val="000000"/>
                </a:solidFill>
                <a:latin typeface="Arial"/>
                <a:ea typeface="DejaVu Sans"/>
              </a:rPr>
              <a:t>ponovit ćemo što znamo o crtama.</a:t>
            </a:r>
            <a:endParaRPr b="0" lang="hr-HR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r-HR" sz="4000" spc="-1" strike="noStrike">
                <a:solidFill>
                  <a:srgbClr val="000000"/>
                </a:solidFill>
                <a:latin typeface="Arial"/>
                <a:ea typeface="DejaVu Sans"/>
              </a:rPr>
              <a:t>Kakve crte poznajemo?</a:t>
            </a:r>
            <a:endParaRPr b="0" lang="hr-HR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r-HR" sz="4000" spc="-1" strike="noStrike">
                <a:solidFill>
                  <a:srgbClr val="000000"/>
                </a:solidFill>
                <a:latin typeface="Arial"/>
                <a:ea typeface="DejaVu Sans"/>
              </a:rPr>
              <a:t>Prisjetimo se! To smo naučili na </a:t>
            </a:r>
            <a:endParaRPr b="0" lang="hr-HR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r-HR" sz="4000" spc="-1" strike="noStrike">
                <a:solidFill>
                  <a:srgbClr val="000000"/>
                </a:solidFill>
                <a:latin typeface="Arial"/>
                <a:ea typeface="DejaVu Sans"/>
              </a:rPr>
              <a:t>matematici.</a:t>
            </a:r>
            <a:endParaRPr b="0" lang="hr-HR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"/>
          <p:cNvPicPr/>
          <p:nvPr/>
        </p:nvPicPr>
        <p:blipFill>
          <a:blip r:embed="rId2"/>
          <a:stretch/>
        </p:blipFill>
        <p:spPr>
          <a:xfrm>
            <a:off x="304920" y="3352680"/>
            <a:ext cx="5027400" cy="3350880"/>
          </a:xfrm>
          <a:prstGeom prst="rect">
            <a:avLst/>
          </a:prstGeom>
          <a:ln w="9360">
            <a:noFill/>
          </a:ln>
        </p:spPr>
      </p:pic>
      <p:sp>
        <p:nvSpPr>
          <p:cNvPr id="81" name="CustomShape 1"/>
          <p:cNvSpPr/>
          <p:nvPr/>
        </p:nvSpPr>
        <p:spPr>
          <a:xfrm>
            <a:off x="1279080" y="244440"/>
            <a:ext cx="3070800" cy="577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3200" spc="-1" strike="noStrike">
                <a:solidFill>
                  <a:srgbClr val="000000"/>
                </a:solidFill>
                <a:latin typeface="Arial"/>
                <a:ea typeface="DejaVu Sans"/>
              </a:rPr>
              <a:t>Crte mogu biti:</a:t>
            </a:r>
            <a:endParaRPr b="0" lang="hr-HR" sz="3200" spc="-1" strike="noStrike">
              <a:latin typeface="Arial"/>
            </a:endParaRPr>
          </a:p>
        </p:txBody>
      </p:sp>
      <p:sp>
        <p:nvSpPr>
          <p:cNvPr id="82" name="Line 2"/>
          <p:cNvSpPr/>
          <p:nvPr/>
        </p:nvSpPr>
        <p:spPr>
          <a:xfrm>
            <a:off x="838080" y="1828800"/>
            <a:ext cx="289548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Line 3"/>
          <p:cNvSpPr/>
          <p:nvPr/>
        </p:nvSpPr>
        <p:spPr>
          <a:xfrm flipV="1">
            <a:off x="609480" y="2590560"/>
            <a:ext cx="609480" cy="914400"/>
          </a:xfrm>
          <a:prstGeom prst="line">
            <a:avLst/>
          </a:prstGeom>
          <a:ln w="63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4"/>
          <p:cNvSpPr/>
          <p:nvPr/>
        </p:nvSpPr>
        <p:spPr>
          <a:xfrm>
            <a:off x="1218960" y="2590560"/>
            <a:ext cx="360" cy="360"/>
          </a:xfrm>
          <a:custGeom>
            <a:avLst/>
            <a:gdLst/>
            <a:ahLst/>
            <a:rect l="l" t="t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Line 5"/>
          <p:cNvSpPr/>
          <p:nvPr/>
        </p:nvSpPr>
        <p:spPr>
          <a:xfrm>
            <a:off x="1218960" y="2590560"/>
            <a:ext cx="1067040" cy="990720"/>
          </a:xfrm>
          <a:prstGeom prst="line">
            <a:avLst/>
          </a:prstGeom>
          <a:ln w="63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Line 6"/>
          <p:cNvSpPr/>
          <p:nvPr/>
        </p:nvSpPr>
        <p:spPr>
          <a:xfrm>
            <a:off x="3200400" y="3962160"/>
            <a:ext cx="1904760" cy="381240"/>
          </a:xfrm>
          <a:prstGeom prst="line">
            <a:avLst/>
          </a:prstGeom>
          <a:ln w="63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Line 7"/>
          <p:cNvSpPr/>
          <p:nvPr/>
        </p:nvSpPr>
        <p:spPr>
          <a:xfrm>
            <a:off x="2895480" y="2666880"/>
            <a:ext cx="914400" cy="380880"/>
          </a:xfrm>
          <a:prstGeom prst="line">
            <a:avLst/>
          </a:prstGeom>
          <a:ln w="63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Line 8"/>
          <p:cNvSpPr/>
          <p:nvPr/>
        </p:nvSpPr>
        <p:spPr>
          <a:xfrm flipV="1">
            <a:off x="3200400" y="3047760"/>
            <a:ext cx="609480" cy="914400"/>
          </a:xfrm>
          <a:prstGeom prst="line">
            <a:avLst/>
          </a:prstGeom>
          <a:ln w="63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Line 9"/>
          <p:cNvSpPr/>
          <p:nvPr/>
        </p:nvSpPr>
        <p:spPr>
          <a:xfrm flipV="1">
            <a:off x="2286000" y="2666880"/>
            <a:ext cx="609480" cy="914400"/>
          </a:xfrm>
          <a:prstGeom prst="line">
            <a:avLst/>
          </a:prstGeom>
          <a:ln w="63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10"/>
          <p:cNvSpPr/>
          <p:nvPr/>
        </p:nvSpPr>
        <p:spPr>
          <a:xfrm>
            <a:off x="6248880" y="1311120"/>
            <a:ext cx="1551240" cy="577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  <a:ea typeface="DejaVu Sans"/>
              </a:rPr>
              <a:t>RAVNE</a:t>
            </a:r>
            <a:endParaRPr b="0" lang="hr-HR" sz="3200" spc="-1" strike="noStrike">
              <a:latin typeface="Arial"/>
            </a:endParaRPr>
          </a:p>
        </p:txBody>
      </p:sp>
      <p:sp>
        <p:nvSpPr>
          <p:cNvPr id="91" name="CustomShape 11"/>
          <p:cNvSpPr/>
          <p:nvPr/>
        </p:nvSpPr>
        <p:spPr>
          <a:xfrm>
            <a:off x="5486400" y="2971800"/>
            <a:ext cx="2688120" cy="577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  <a:ea typeface="DejaVu Sans"/>
              </a:rPr>
              <a:t>IZLOMLJENE</a:t>
            </a:r>
            <a:endParaRPr b="0" lang="hr-HR" sz="3200" spc="-1" strike="noStrike">
              <a:latin typeface="Arial"/>
            </a:endParaRPr>
          </a:p>
        </p:txBody>
      </p:sp>
      <p:sp>
        <p:nvSpPr>
          <p:cNvPr id="92" name="CustomShape 12"/>
          <p:cNvSpPr/>
          <p:nvPr/>
        </p:nvSpPr>
        <p:spPr>
          <a:xfrm>
            <a:off x="5258160" y="5410080"/>
            <a:ext cx="2915280" cy="577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3200" spc="-1" strike="noStrike">
                <a:solidFill>
                  <a:srgbClr val="000000"/>
                </a:solidFill>
                <a:latin typeface="Arial"/>
                <a:ea typeface="DejaVu Sans"/>
              </a:rPr>
              <a:t>ZAKRIVLJENE</a:t>
            </a:r>
            <a:endParaRPr b="0" lang="hr-H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2" descr=""/>
          <p:cNvPicPr/>
          <p:nvPr/>
        </p:nvPicPr>
        <p:blipFill>
          <a:blip r:embed="rId2"/>
          <a:stretch/>
        </p:blipFill>
        <p:spPr>
          <a:xfrm>
            <a:off x="1219320" y="838080"/>
            <a:ext cx="2941560" cy="3350880"/>
          </a:xfrm>
          <a:prstGeom prst="rect">
            <a:avLst/>
          </a:prstGeom>
          <a:ln w="9360">
            <a:noFill/>
          </a:ln>
        </p:spPr>
      </p:pic>
      <p:pic>
        <p:nvPicPr>
          <p:cNvPr id="94" name="Picture 3" descr=""/>
          <p:cNvPicPr/>
          <p:nvPr/>
        </p:nvPicPr>
        <p:blipFill>
          <a:blip r:embed="rId3"/>
          <a:stretch/>
        </p:blipFill>
        <p:spPr>
          <a:xfrm>
            <a:off x="5638680" y="304920"/>
            <a:ext cx="2941560" cy="3941640"/>
          </a:xfrm>
          <a:prstGeom prst="rect">
            <a:avLst/>
          </a:prstGeom>
          <a:ln w="9360"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1005480" y="4572000"/>
            <a:ext cx="2659320" cy="577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3200" spc="-1" strike="noStrike">
                <a:solidFill>
                  <a:srgbClr val="000000"/>
                </a:solidFill>
                <a:latin typeface="Arial"/>
                <a:ea typeface="DejaVu Sans"/>
              </a:rPr>
              <a:t>ZATVORENE</a:t>
            </a:r>
            <a:endParaRPr b="0" lang="hr-HR" sz="3200" spc="-1" strike="noStrike">
              <a:latin typeface="Aria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5410080" y="4419720"/>
            <a:ext cx="2464200" cy="577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3200" spc="-1" strike="noStrike">
                <a:solidFill>
                  <a:srgbClr val="000000"/>
                </a:solidFill>
                <a:latin typeface="Arial"/>
                <a:ea typeface="DejaVu Sans"/>
              </a:rPr>
              <a:t>OTVORENE</a:t>
            </a:r>
            <a:endParaRPr b="0" lang="hr-H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2" descr=""/>
          <p:cNvPicPr/>
          <p:nvPr/>
        </p:nvPicPr>
        <p:blipFill>
          <a:blip r:embed="rId2"/>
          <a:stretch/>
        </p:blipFill>
        <p:spPr>
          <a:xfrm>
            <a:off x="1523880" y="1523880"/>
            <a:ext cx="2941560" cy="3941640"/>
          </a:xfrm>
          <a:prstGeom prst="rect">
            <a:avLst/>
          </a:prstGeom>
          <a:ln w="9360">
            <a:noFill/>
          </a:ln>
        </p:spPr>
      </p:pic>
      <p:sp>
        <p:nvSpPr>
          <p:cNvPr id="98" name="CustomShape 1"/>
          <p:cNvSpPr/>
          <p:nvPr/>
        </p:nvSpPr>
        <p:spPr>
          <a:xfrm>
            <a:off x="5486760" y="2133720"/>
            <a:ext cx="1852920" cy="577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3200" spc="-1" strike="noStrike">
                <a:solidFill>
                  <a:srgbClr val="000000"/>
                </a:solidFill>
                <a:latin typeface="Arial"/>
                <a:ea typeface="DejaVu Sans"/>
              </a:rPr>
              <a:t>DEBELA</a:t>
            </a:r>
            <a:endParaRPr b="0" lang="hr-HR" sz="3200" spc="-1" strike="noStrike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5272920" y="3276720"/>
            <a:ext cx="1574280" cy="577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3200" spc="-1" strike="noStrike">
                <a:solidFill>
                  <a:srgbClr val="000000"/>
                </a:solidFill>
                <a:latin typeface="Arial"/>
                <a:ea typeface="DejaVu Sans"/>
              </a:rPr>
              <a:t>TANKA</a:t>
            </a:r>
            <a:endParaRPr b="0" lang="hr-H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" dur="indefinite" restart="never" nodeType="tmRoot">
          <p:childTnLst>
            <p:seq>
              <p:cTn id="36" dur="indefinite" nodeType="mainSeq">
                <p:childTnLst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"/>
          <p:cNvPicPr/>
          <p:nvPr/>
        </p:nvPicPr>
        <p:blipFill>
          <a:blip r:embed="rId2"/>
          <a:stretch/>
        </p:blipFill>
        <p:spPr>
          <a:xfrm>
            <a:off x="4876920" y="457200"/>
            <a:ext cx="3046320" cy="2030040"/>
          </a:xfrm>
          <a:prstGeom prst="rect">
            <a:avLst/>
          </a:prstGeom>
          <a:ln w="9360">
            <a:noFill/>
          </a:ln>
        </p:spPr>
      </p:pic>
      <p:pic>
        <p:nvPicPr>
          <p:cNvPr id="101" name="Picture 3" descr=""/>
          <p:cNvPicPr/>
          <p:nvPr/>
        </p:nvPicPr>
        <p:blipFill>
          <a:blip r:embed="rId3"/>
          <a:stretch/>
        </p:blipFill>
        <p:spPr>
          <a:xfrm>
            <a:off x="1905120" y="5029200"/>
            <a:ext cx="3046320" cy="2030040"/>
          </a:xfrm>
          <a:prstGeom prst="rect">
            <a:avLst/>
          </a:prstGeom>
          <a:ln w="9360">
            <a:noFill/>
          </a:ln>
        </p:spPr>
      </p:pic>
      <p:sp>
        <p:nvSpPr>
          <p:cNvPr id="102" name="Line 1"/>
          <p:cNvSpPr/>
          <p:nvPr/>
        </p:nvSpPr>
        <p:spPr>
          <a:xfrm>
            <a:off x="533160" y="2133360"/>
            <a:ext cx="289584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03" name="Picture 5" descr=""/>
          <p:cNvPicPr/>
          <p:nvPr/>
        </p:nvPicPr>
        <p:blipFill>
          <a:blip r:embed="rId4"/>
          <a:stretch/>
        </p:blipFill>
        <p:spPr>
          <a:xfrm>
            <a:off x="762120" y="2666880"/>
            <a:ext cx="2055600" cy="1773000"/>
          </a:xfrm>
          <a:prstGeom prst="rect">
            <a:avLst/>
          </a:prstGeom>
          <a:ln w="9360">
            <a:noFill/>
          </a:ln>
        </p:spPr>
      </p:pic>
      <p:pic>
        <p:nvPicPr>
          <p:cNvPr id="104" name="Picture 6" descr=""/>
          <p:cNvPicPr/>
          <p:nvPr/>
        </p:nvPicPr>
        <p:blipFill>
          <a:blip r:embed="rId5"/>
          <a:stretch/>
        </p:blipFill>
        <p:spPr>
          <a:xfrm>
            <a:off x="380880" y="228600"/>
            <a:ext cx="1536480" cy="1750680"/>
          </a:xfrm>
          <a:prstGeom prst="rect">
            <a:avLst/>
          </a:prstGeom>
          <a:ln w="9360">
            <a:noFill/>
          </a:ln>
        </p:spPr>
      </p:pic>
      <p:pic>
        <p:nvPicPr>
          <p:cNvPr id="105" name="Picture 7" descr=""/>
          <p:cNvPicPr/>
          <p:nvPr/>
        </p:nvPicPr>
        <p:blipFill>
          <a:blip r:embed="rId6"/>
          <a:stretch/>
        </p:blipFill>
        <p:spPr>
          <a:xfrm>
            <a:off x="228600" y="5943600"/>
            <a:ext cx="1884240" cy="1404720"/>
          </a:xfrm>
          <a:prstGeom prst="rect">
            <a:avLst/>
          </a:prstGeom>
          <a:ln w="9360">
            <a:noFill/>
          </a:ln>
        </p:spPr>
      </p:pic>
      <p:pic>
        <p:nvPicPr>
          <p:cNvPr id="106" name="Picture 8" descr=""/>
          <p:cNvPicPr/>
          <p:nvPr/>
        </p:nvPicPr>
        <p:blipFill>
          <a:blip r:embed="rId7"/>
          <a:stretch/>
        </p:blipFill>
        <p:spPr>
          <a:xfrm>
            <a:off x="990720" y="3429000"/>
            <a:ext cx="1147680" cy="1350720"/>
          </a:xfrm>
          <a:prstGeom prst="rect">
            <a:avLst/>
          </a:prstGeom>
          <a:ln w="9360">
            <a:noFill/>
          </a:ln>
        </p:spPr>
      </p:pic>
      <p:pic>
        <p:nvPicPr>
          <p:cNvPr id="107" name="Picture 9" descr=""/>
          <p:cNvPicPr/>
          <p:nvPr/>
        </p:nvPicPr>
        <p:blipFill>
          <a:blip r:embed="rId8"/>
          <a:stretch/>
        </p:blipFill>
        <p:spPr>
          <a:xfrm>
            <a:off x="7010280" y="3809880"/>
            <a:ext cx="1761840" cy="2360520"/>
          </a:xfrm>
          <a:prstGeom prst="rect">
            <a:avLst/>
          </a:prstGeom>
          <a:ln w="9360">
            <a:noFill/>
          </a:ln>
        </p:spPr>
      </p:pic>
      <p:pic>
        <p:nvPicPr>
          <p:cNvPr id="108" name="Picture 10" descr=""/>
          <p:cNvPicPr/>
          <p:nvPr/>
        </p:nvPicPr>
        <p:blipFill>
          <a:blip r:embed="rId9"/>
          <a:stretch/>
        </p:blipFill>
        <p:spPr>
          <a:xfrm>
            <a:off x="228600" y="4191120"/>
            <a:ext cx="1249200" cy="1674720"/>
          </a:xfrm>
          <a:prstGeom prst="rect">
            <a:avLst/>
          </a:prstGeom>
          <a:ln w="9360">
            <a:noFill/>
          </a:ln>
        </p:spPr>
      </p:pic>
      <p:sp>
        <p:nvSpPr>
          <p:cNvPr id="109" name="CustomShape 2"/>
          <p:cNvSpPr/>
          <p:nvPr/>
        </p:nvSpPr>
        <p:spPr>
          <a:xfrm>
            <a:off x="4193280" y="838080"/>
            <a:ext cx="2465640" cy="455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2400" spc="-1" strike="noStrike">
                <a:solidFill>
                  <a:srgbClr val="000000"/>
                </a:solidFill>
                <a:latin typeface="Arial"/>
                <a:ea typeface="DejaVu Sans"/>
              </a:rPr>
              <a:t>Kako teku crte?</a:t>
            </a:r>
            <a:endParaRPr b="0" lang="hr-HR" sz="2400" spc="-1" strike="noStrike">
              <a:latin typeface="Arial"/>
            </a:endParaRPr>
          </a:p>
        </p:txBody>
      </p:sp>
      <p:sp>
        <p:nvSpPr>
          <p:cNvPr id="110" name="CustomShape 3"/>
          <p:cNvSpPr/>
          <p:nvPr/>
        </p:nvSpPr>
        <p:spPr>
          <a:xfrm>
            <a:off x="5114160" y="3962520"/>
            <a:ext cx="3588840" cy="455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2400" spc="-1" strike="noStrike">
                <a:solidFill>
                  <a:srgbClr val="000000"/>
                </a:solidFill>
                <a:latin typeface="Arial"/>
                <a:ea typeface="DejaVu Sans"/>
              </a:rPr>
              <a:t>A kakvog su karaktera?</a:t>
            </a:r>
            <a:endParaRPr b="0" lang="hr-HR" sz="2400" spc="-1" strike="noStrike">
              <a:latin typeface="Arial"/>
            </a:endParaRPr>
          </a:p>
        </p:txBody>
      </p:sp>
      <p:sp>
        <p:nvSpPr>
          <p:cNvPr id="111" name="Line 4"/>
          <p:cNvSpPr/>
          <p:nvPr/>
        </p:nvSpPr>
        <p:spPr>
          <a:xfrm>
            <a:off x="4800600" y="1447560"/>
            <a:ext cx="289548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12" name="Picture 14" descr=""/>
          <p:cNvPicPr/>
          <p:nvPr/>
        </p:nvPicPr>
        <p:blipFill>
          <a:blip r:embed="rId10"/>
          <a:stretch/>
        </p:blipFill>
        <p:spPr>
          <a:xfrm>
            <a:off x="6934320" y="2286000"/>
            <a:ext cx="1884240" cy="1404720"/>
          </a:xfrm>
          <a:prstGeom prst="rect">
            <a:avLst/>
          </a:prstGeom>
          <a:ln w="9360">
            <a:noFill/>
          </a:ln>
        </p:spPr>
      </p:pic>
      <p:pic>
        <p:nvPicPr>
          <p:cNvPr id="113" name="Picture 15" descr=""/>
          <p:cNvPicPr/>
          <p:nvPr/>
        </p:nvPicPr>
        <p:blipFill>
          <a:blip r:embed="rId11"/>
          <a:stretch/>
        </p:blipFill>
        <p:spPr>
          <a:xfrm>
            <a:off x="5257800" y="2286000"/>
            <a:ext cx="1536480" cy="1750680"/>
          </a:xfrm>
          <a:prstGeom prst="rect">
            <a:avLst/>
          </a:prstGeom>
          <a:ln w="9360">
            <a:noFill/>
          </a:ln>
        </p:spPr>
      </p:pic>
      <p:pic>
        <p:nvPicPr>
          <p:cNvPr id="114" name="Picture 16" descr=""/>
          <p:cNvPicPr/>
          <p:nvPr/>
        </p:nvPicPr>
        <p:blipFill>
          <a:blip r:embed="rId12"/>
          <a:stretch/>
        </p:blipFill>
        <p:spPr>
          <a:xfrm>
            <a:off x="5181480" y="4343400"/>
            <a:ext cx="1249200" cy="1674720"/>
          </a:xfrm>
          <a:prstGeom prst="rect">
            <a:avLst/>
          </a:prstGeom>
          <a:ln w="9360">
            <a:noFill/>
          </a:ln>
        </p:spPr>
      </p:pic>
      <p:pic>
        <p:nvPicPr>
          <p:cNvPr id="115" name="Picture 17" descr=""/>
          <p:cNvPicPr/>
          <p:nvPr/>
        </p:nvPicPr>
        <p:blipFill>
          <a:blip r:embed="rId13"/>
          <a:stretch/>
        </p:blipFill>
        <p:spPr>
          <a:xfrm>
            <a:off x="4876920" y="5715000"/>
            <a:ext cx="2055600" cy="1773000"/>
          </a:xfrm>
          <a:prstGeom prst="rect">
            <a:avLst/>
          </a:prstGeom>
          <a:ln w="9360">
            <a:noFill/>
          </a:ln>
        </p:spPr>
      </p:pic>
      <p:pic>
        <p:nvPicPr>
          <p:cNvPr id="116" name="Picture 18" descr=""/>
          <p:cNvPicPr/>
          <p:nvPr/>
        </p:nvPicPr>
        <p:blipFill>
          <a:blip r:embed="rId14"/>
          <a:stretch/>
        </p:blipFill>
        <p:spPr>
          <a:xfrm>
            <a:off x="7543800" y="5505480"/>
            <a:ext cx="1147680" cy="1350720"/>
          </a:xfrm>
          <a:prstGeom prst="rect">
            <a:avLst/>
          </a:prstGeom>
          <a:ln w="9360">
            <a:noFill/>
          </a:ln>
        </p:spPr>
      </p:pic>
      <p:pic>
        <p:nvPicPr>
          <p:cNvPr id="117" name="Picture 19" descr=""/>
          <p:cNvPicPr/>
          <p:nvPr/>
        </p:nvPicPr>
        <p:blipFill>
          <a:blip r:embed="rId15"/>
          <a:stretch/>
        </p:blipFill>
        <p:spPr>
          <a:xfrm>
            <a:off x="2362320" y="3809880"/>
            <a:ext cx="1761840" cy="23605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9" dur="indefinite" restart="never" nodeType="tmRoot">
          <p:childTnLst>
            <p:seq>
              <p:cTn id="50" dur="indefinite" nodeType="mainSeq"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66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78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9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0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3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20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1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38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9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50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1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62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3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838080" y="1641600"/>
            <a:ext cx="2331720" cy="5208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Arial"/>
                <a:ea typeface="DejaVu Sans"/>
              </a:rPr>
              <a:t>debele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hr-HR" sz="2800" spc="-1" strike="noStrike">
                <a:solidFill>
                  <a:srgbClr val="000000"/>
                </a:solidFill>
                <a:latin typeface="Arial"/>
                <a:ea typeface="DejaVu Sans"/>
              </a:rPr>
              <a:t>tanke 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Arial"/>
                <a:ea typeface="DejaVu Sans"/>
              </a:rPr>
              <a:t>dugačke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Arial"/>
                <a:ea typeface="DejaVu Sans"/>
              </a:rPr>
              <a:t>kratke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Arial"/>
                <a:ea typeface="DejaVu Sans"/>
              </a:rPr>
              <a:t>isprekidane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Arial"/>
                <a:ea typeface="DejaVu Sans"/>
              </a:rPr>
              <a:t>izlomljene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2800" spc="-1" strike="noStrike"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459720" y="609480"/>
            <a:ext cx="3058560" cy="699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4000" spc="-1" strike="noStrike">
                <a:solidFill>
                  <a:srgbClr val="000000"/>
                </a:solidFill>
                <a:latin typeface="Arial"/>
                <a:ea typeface="DejaVu Sans"/>
              </a:rPr>
              <a:t>Po karakteru</a:t>
            </a:r>
            <a:endParaRPr b="0" lang="hr-HR" sz="4000" spc="-1" strike="noStrike">
              <a:latin typeface="Arial"/>
            </a:endParaRPr>
          </a:p>
        </p:txBody>
      </p:sp>
      <p:sp>
        <p:nvSpPr>
          <p:cNvPr id="120" name="CustomShape 3"/>
          <p:cNvSpPr/>
          <p:nvPr/>
        </p:nvSpPr>
        <p:spPr>
          <a:xfrm>
            <a:off x="5638680" y="2057400"/>
            <a:ext cx="3220920" cy="3075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Arial"/>
                <a:ea typeface="DejaVu Sans"/>
              </a:rPr>
              <a:t>ravne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Arial"/>
                <a:ea typeface="DejaVu Sans"/>
              </a:rPr>
              <a:t>zakrivljene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Arial"/>
                <a:ea typeface="DejaVu Sans"/>
              </a:rPr>
              <a:t>otvorene 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Arial"/>
                <a:ea typeface="DejaVu Sans"/>
              </a:rPr>
              <a:t>zatvorene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21" name="CustomShape 4"/>
          <p:cNvSpPr/>
          <p:nvPr/>
        </p:nvSpPr>
        <p:spPr>
          <a:xfrm>
            <a:off x="5868720" y="609480"/>
            <a:ext cx="1901880" cy="699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4000" spc="-1" strike="noStrike">
                <a:solidFill>
                  <a:srgbClr val="000000"/>
                </a:solidFill>
                <a:latin typeface="Arial"/>
                <a:ea typeface="DejaVu Sans"/>
              </a:rPr>
              <a:t>Po toku</a:t>
            </a:r>
            <a:endParaRPr b="0" lang="hr-HR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5" dur="indefinite" restart="never" nodeType="tmRoot">
          <p:childTnLst>
            <p:seq>
              <p:cTn id="166" dur="indefinite" nodeType="mainSeq">
                <p:childTnLst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1" dur="5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2" dur="5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7" dur="500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8" dur="500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3" dur="500" fill="hold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4" dur="500" fill="hold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9" dur="500" fill="hold"/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0" dur="500" fill="hold"/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5" dur="500" fill="hold"/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6" dur="500" fill="hold"/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1" dur="500" fill="hold"/>
                                        <p:tgtEl>
                                          <p:spTgt spid="1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2" dur="500" fill="hold"/>
                                        <p:tgtEl>
                                          <p:spTgt spid="1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7" dur="5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8" dur="5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3" dur="500" fill="hold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4" dur="500" fill="hold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9" dur="500" fill="hold"/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0" dur="500" fill="hold"/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5" dur="500" fill="hold"/>
                                        <p:tgtEl>
                                          <p:spTgt spid="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6" dur="500" fill="hold"/>
                                        <p:tgtEl>
                                          <p:spTgt spid="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3505320" y="3352680"/>
            <a:ext cx="1141200" cy="912600"/>
          </a:xfrm>
          <a:prstGeom prst="ellipse">
            <a:avLst/>
          </a:prstGeom>
          <a:solidFill>
            <a:schemeClr val="bg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CustomShape 2"/>
          <p:cNvSpPr/>
          <p:nvPr/>
        </p:nvSpPr>
        <p:spPr>
          <a:xfrm>
            <a:off x="4495680" y="3505320"/>
            <a:ext cx="455400" cy="379080"/>
          </a:xfrm>
          <a:prstGeom prst="ellipse">
            <a:avLst/>
          </a:prstGeom>
          <a:solidFill>
            <a:schemeClr val="bg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Line 3"/>
          <p:cNvSpPr/>
          <p:nvPr/>
        </p:nvSpPr>
        <p:spPr>
          <a:xfrm>
            <a:off x="3809880" y="4190760"/>
            <a:ext cx="0" cy="2286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Line 4"/>
          <p:cNvSpPr/>
          <p:nvPr/>
        </p:nvSpPr>
        <p:spPr>
          <a:xfrm>
            <a:off x="3962160" y="4114800"/>
            <a:ext cx="0" cy="2286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Line 5"/>
          <p:cNvSpPr/>
          <p:nvPr/>
        </p:nvSpPr>
        <p:spPr>
          <a:xfrm>
            <a:off x="4190760" y="4190760"/>
            <a:ext cx="0" cy="2286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Line 6"/>
          <p:cNvSpPr/>
          <p:nvPr/>
        </p:nvSpPr>
        <p:spPr>
          <a:xfrm>
            <a:off x="4343400" y="4114800"/>
            <a:ext cx="0" cy="2286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Line 7"/>
          <p:cNvSpPr/>
          <p:nvPr/>
        </p:nvSpPr>
        <p:spPr>
          <a:xfrm>
            <a:off x="3047760" y="3809880"/>
            <a:ext cx="762120" cy="763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Line 8"/>
          <p:cNvSpPr/>
          <p:nvPr/>
        </p:nvSpPr>
        <p:spPr>
          <a:xfrm>
            <a:off x="3047760" y="3504960"/>
            <a:ext cx="838440" cy="3049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Line 9"/>
          <p:cNvSpPr/>
          <p:nvPr/>
        </p:nvSpPr>
        <p:spPr>
          <a:xfrm>
            <a:off x="3047760" y="3429000"/>
            <a:ext cx="838440" cy="3045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Line 10"/>
          <p:cNvSpPr/>
          <p:nvPr/>
        </p:nvSpPr>
        <p:spPr>
          <a:xfrm>
            <a:off x="3124080" y="3200400"/>
            <a:ext cx="685800" cy="5331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Line 11"/>
          <p:cNvSpPr/>
          <p:nvPr/>
        </p:nvSpPr>
        <p:spPr>
          <a:xfrm>
            <a:off x="3504960" y="3047760"/>
            <a:ext cx="381240" cy="6098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Line 12"/>
          <p:cNvSpPr/>
          <p:nvPr/>
        </p:nvSpPr>
        <p:spPr>
          <a:xfrm>
            <a:off x="3581280" y="2971800"/>
            <a:ext cx="457200" cy="7617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Line 13"/>
          <p:cNvSpPr/>
          <p:nvPr/>
        </p:nvSpPr>
        <p:spPr>
          <a:xfrm>
            <a:off x="3809880" y="2895480"/>
            <a:ext cx="152280" cy="7621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Line 14"/>
          <p:cNvSpPr/>
          <p:nvPr/>
        </p:nvSpPr>
        <p:spPr>
          <a:xfrm flipH="1">
            <a:off x="4038480" y="2819160"/>
            <a:ext cx="152280" cy="8384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Line 15"/>
          <p:cNvSpPr/>
          <p:nvPr/>
        </p:nvSpPr>
        <p:spPr>
          <a:xfrm flipH="1">
            <a:off x="4114800" y="2895480"/>
            <a:ext cx="228600" cy="83808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Line 16"/>
          <p:cNvSpPr/>
          <p:nvPr/>
        </p:nvSpPr>
        <p:spPr>
          <a:xfrm flipH="1">
            <a:off x="4190760" y="2971800"/>
            <a:ext cx="381240" cy="7617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Line 17"/>
          <p:cNvSpPr/>
          <p:nvPr/>
        </p:nvSpPr>
        <p:spPr>
          <a:xfrm flipH="1">
            <a:off x="4267080" y="3124080"/>
            <a:ext cx="457200" cy="5335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Line 18"/>
          <p:cNvSpPr/>
          <p:nvPr/>
        </p:nvSpPr>
        <p:spPr>
          <a:xfrm flipH="1">
            <a:off x="4267080" y="3200400"/>
            <a:ext cx="533520" cy="5331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19"/>
          <p:cNvSpPr/>
          <p:nvPr/>
        </p:nvSpPr>
        <p:spPr>
          <a:xfrm>
            <a:off x="1752480" y="560520"/>
            <a:ext cx="5094720" cy="759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4400" spc="-1" strike="noStrike">
                <a:solidFill>
                  <a:srgbClr val="000000"/>
                </a:solidFill>
                <a:latin typeface="Arial"/>
                <a:ea typeface="DejaVu Sans"/>
              </a:rPr>
              <a:t>Kako nastaje crtež?</a:t>
            </a:r>
            <a:endParaRPr b="0" lang="hr-HR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7" dur="indefinite" restart="never" nodeType="tmRoot">
          <p:childTnLst>
            <p:seq>
              <p:cTn id="228" dur="indefinite" nodeType="mainSeq">
                <p:childTnLst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5" descr=""/>
          <p:cNvPicPr/>
          <p:nvPr/>
        </p:nvPicPr>
        <p:blipFill>
          <a:blip r:embed="rId2"/>
          <a:stretch/>
        </p:blipFill>
        <p:spPr>
          <a:xfrm>
            <a:off x="457200" y="838080"/>
            <a:ext cx="5484600" cy="3657240"/>
          </a:xfrm>
          <a:prstGeom prst="rect">
            <a:avLst/>
          </a:prstGeom>
          <a:ln w="9360">
            <a:noFill/>
          </a:ln>
        </p:spPr>
      </p:pic>
      <p:sp>
        <p:nvSpPr>
          <p:cNvPr id="142" name="CustomShape 1"/>
          <p:cNvSpPr/>
          <p:nvPr/>
        </p:nvSpPr>
        <p:spPr>
          <a:xfrm>
            <a:off x="6935760" y="914400"/>
            <a:ext cx="488880" cy="699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4000" spc="-1" strike="noStrike">
                <a:solidFill>
                  <a:srgbClr val="000000"/>
                </a:solidFill>
                <a:latin typeface="Arial"/>
                <a:ea typeface="DejaVu Sans"/>
              </a:rPr>
              <a:t>?</a:t>
            </a:r>
            <a:endParaRPr b="0" lang="hr-HR" sz="4000" spc="-1" strike="noStrike"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6097680" y="1752480"/>
            <a:ext cx="2653200" cy="942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Arial"/>
                <a:ea typeface="DejaVu Sans"/>
              </a:rPr>
              <a:t>Paukova mreža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Arial"/>
                <a:ea typeface="DejaVu Sans"/>
              </a:rPr>
              <a:t>Razmisli!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44" name="CustomShape 3"/>
          <p:cNvSpPr/>
          <p:nvPr/>
        </p:nvSpPr>
        <p:spPr>
          <a:xfrm>
            <a:off x="5946840" y="2514600"/>
            <a:ext cx="3025080" cy="821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Arial"/>
                <a:ea typeface="DejaVu Sans"/>
              </a:rPr>
              <a:t>Od čega je građena?</a:t>
            </a:r>
            <a:endParaRPr b="0" lang="hr-HR" sz="2400" spc="-1" strike="noStrike">
              <a:latin typeface="Arial"/>
            </a:endParaRPr>
          </a:p>
        </p:txBody>
      </p:sp>
      <p:sp>
        <p:nvSpPr>
          <p:cNvPr id="145" name="CustomShape 4"/>
          <p:cNvSpPr/>
          <p:nvPr/>
        </p:nvSpPr>
        <p:spPr>
          <a:xfrm>
            <a:off x="6173280" y="3327480"/>
            <a:ext cx="2196000" cy="455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Arial"/>
                <a:ea typeface="DejaVu Sans"/>
              </a:rPr>
              <a:t>Kakve su crte?</a:t>
            </a:r>
            <a:endParaRPr b="0" lang="hr-HR" sz="2400" spc="-1" strike="noStrike">
              <a:latin typeface="Arial"/>
            </a:endParaRPr>
          </a:p>
        </p:txBody>
      </p:sp>
      <p:sp>
        <p:nvSpPr>
          <p:cNvPr id="146" name="CustomShape 5"/>
          <p:cNvSpPr/>
          <p:nvPr/>
        </p:nvSpPr>
        <p:spPr>
          <a:xfrm>
            <a:off x="691560" y="4879800"/>
            <a:ext cx="4174200" cy="455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Arial"/>
                <a:ea typeface="DejaVu Sans"/>
              </a:rPr>
              <a:t>Jesu li crte negdje skupljene?</a:t>
            </a:r>
            <a:endParaRPr b="0" lang="hr-HR" sz="2400" spc="-1" strike="noStrike">
              <a:latin typeface="Arial"/>
            </a:endParaRPr>
          </a:p>
        </p:txBody>
      </p:sp>
      <p:sp>
        <p:nvSpPr>
          <p:cNvPr id="147" name="CustomShape 6"/>
          <p:cNvSpPr/>
          <p:nvPr/>
        </p:nvSpPr>
        <p:spPr>
          <a:xfrm>
            <a:off x="719640" y="5491080"/>
            <a:ext cx="4244040" cy="455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Arial"/>
                <a:ea typeface="DejaVu Sans"/>
              </a:rPr>
              <a:t>Jesu li crte negdje raspršene?</a:t>
            </a:r>
            <a:endParaRPr b="0" lang="hr-H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43" dur="indefinite" restart="never" nodeType="tmRoot">
          <p:childTnLst>
            <p:seq>
              <p:cTn id="344" dur="indefinite" nodeType="mainSeq">
                <p:childTnLst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Application>LibreOffice/6.2.5.2$Windows_X86_64 LibreOffice_project/1ec314fa52f458adc18c4f025c545a4e8b22c159</Application>
  <Words>139</Words>
  <Paragraphs>48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1601-01-01T00:00:00Z</dcterms:created>
  <dc:creator>Gordana Ivančić</dc:creator>
  <dc:description/>
  <dc:language>hr-HR</dc:language>
  <cp:lastModifiedBy/>
  <cp:lastPrinted>1601-01-01T00:00:00Z</cp:lastPrinted>
  <dcterms:modified xsi:type="dcterms:W3CDTF">2020-04-28T18:38:02Z</dcterms:modified>
  <cp:revision>26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19</vt:i4>
  </property>
  <property fmtid="{D5CDD505-2E9C-101B-9397-08002B2CF9AE}" pid="12" name="Version">
    <vt:i4>1</vt:i4>
  </property>
</Properties>
</file>