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oblika teksta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konture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konture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kontura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kontura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kontura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konture</a:t>
            </a:r>
            <a:endParaRPr b="0" lang="hr-H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jigsawplanet.com/?rc=play&amp;pid=3a53cc7ed0aa" TargetMode="Externa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ordwall.net/hr/resource/1505853/hrvatski-jezik/imenice" TargetMode="External"/><Relationship Id="rId2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hyperlink" Target="https://wordwall.net/hr/embed/aad735d735b84436863d98641c3757ba?themeId=1&amp;templateId=35" TargetMode="External"/><Relationship Id="rId4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187640" y="404640"/>
            <a:ext cx="5326560" cy="20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br/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3959" spc="-1" strike="noStrike">
                <a:solidFill>
                  <a:srgbClr val="000000"/>
                </a:solidFill>
                <a:latin typeface="Calibri"/>
                <a:ea typeface="Calibri"/>
              </a:rPr>
              <a:t>Dobro jutro draga djeco!Danas ćemo kroz igru  ponavljati hrvatski jezik i prirodu i društvo. Polako čitajte slajdove,zaigrajte igre na povezncama i provjerite svoje znanje.  </a:t>
            </a:r>
            <a:endParaRPr b="0" lang="hr-HR" sz="3959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6660360" y="6021360"/>
            <a:ext cx="2334240" cy="69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Calibri"/>
              </a:rPr>
              <a:t>Krenimo …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1500">
        <p:fade thruBlk="true"/>
      </p:transition>
    </mc:Choice>
    <mc:Fallback>
      <p:transition spd="slow">
        <p:fade thruBlk="true"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2555640" y="116640"/>
            <a:ext cx="4966560" cy="88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hr-HR" sz="4400" spc="-1" strike="noStrike">
                <a:solidFill>
                  <a:srgbClr val="000000"/>
                </a:solidFill>
                <a:latin typeface="Calibri"/>
                <a:ea typeface="Calibri"/>
              </a:rPr>
              <a:t>HRVATSKI   JEZIK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251640" y="1628640"/>
            <a:ext cx="5830560" cy="74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259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1. aktivnost : </a:t>
            </a:r>
            <a:r>
              <a:rPr b="1" lang="hr-HR" sz="2590" spc="-1" strike="noStrike">
                <a:solidFill>
                  <a:srgbClr val="000000"/>
                </a:solidFill>
                <a:latin typeface="Calibri"/>
                <a:ea typeface="Calibri"/>
              </a:rPr>
              <a:t>Složi slagalicu na poveznici.</a:t>
            </a:r>
            <a:endParaRPr b="0" lang="hr-HR" sz="259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539640" y="5070600"/>
            <a:ext cx="6598800" cy="169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259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2. aktivnost</a:t>
            </a:r>
            <a:r>
              <a:rPr b="1" lang="hr-HR" sz="2590" spc="-1" strike="noStrike">
                <a:solidFill>
                  <a:srgbClr val="000000"/>
                </a:solidFill>
                <a:latin typeface="Calibri"/>
                <a:ea typeface="Calibri"/>
              </a:rPr>
              <a:t>: Piši u bilježnicu.</a:t>
            </a:r>
            <a:endParaRPr b="0" lang="hr-HR" sz="259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hr-HR" sz="2590" spc="-1" strike="noStrike">
                <a:solidFill>
                  <a:srgbClr val="000000"/>
                </a:solidFill>
                <a:latin typeface="Calibri"/>
                <a:ea typeface="Calibri"/>
              </a:rPr>
              <a:t>Promatri sliku. Opiši je kroz nekoliko lijepih rečenica.</a:t>
            </a:r>
            <a:endParaRPr b="0" lang="hr-HR" sz="259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hr-HR" sz="259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539640" y="2061000"/>
            <a:ext cx="6118560" cy="36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1800" spc="-1" strike="noStrike" u="sng">
                <a:solidFill>
                  <a:srgbClr val="0000ff"/>
                </a:solidFill>
                <a:uFillTx/>
                <a:latin typeface="Calibri"/>
                <a:ea typeface="Calibri"/>
                <a:hlinkClick r:id="rId1"/>
              </a:rPr>
              <a:t>https://www.jigsawplanet.com/?rc=play&amp;pid=3a53cc7ed0aa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155520" y="-14436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6"/>
          <p:cNvSpPr/>
          <p:nvPr/>
        </p:nvSpPr>
        <p:spPr>
          <a:xfrm>
            <a:off x="307800" y="792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Google Shape;96;p14" descr=""/>
          <p:cNvPicPr/>
          <p:nvPr/>
        </p:nvPicPr>
        <p:blipFill>
          <a:blip r:embed="rId2"/>
          <a:stretch/>
        </p:blipFill>
        <p:spPr>
          <a:xfrm rot="2632800">
            <a:off x="6101280" y="5872680"/>
            <a:ext cx="693720" cy="870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00">
        <p:fade thruBlk="true"/>
      </p:transition>
    </mc:Choice>
    <mc:Fallback>
      <p:transition spd="slow">
        <p:fade thruBlk="true"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1700640"/>
            <a:ext cx="4036320" cy="266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hr-HR" sz="2800" spc="-1" strike="noStrike">
                <a:solidFill>
                  <a:srgbClr val="ffff00"/>
                </a:solidFill>
                <a:latin typeface="Calibri"/>
                <a:ea typeface="Calibri"/>
              </a:rPr>
              <a:t>IMENICE</a:t>
            </a:r>
            <a:r>
              <a:rPr b="0" lang="hr-HR" sz="2800" spc="-1" strike="noStrike">
                <a:solidFill>
                  <a:srgbClr val="ffff00"/>
                </a:solidFill>
                <a:latin typeface="Calibri"/>
                <a:ea typeface="Calibri"/>
              </a:rPr>
              <a:t>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su riječi kojima imenujemo: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* </a:t>
            </a:r>
            <a:r>
              <a:rPr b="1" lang="hr-HR" sz="2800" spc="-1" strike="noStrike">
                <a:solidFill>
                  <a:srgbClr val="ff0000"/>
                </a:solidFill>
                <a:latin typeface="Calibri"/>
                <a:ea typeface="Calibri"/>
              </a:rPr>
              <a:t>živa bića 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( ljudi, biljke, životinje), 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* </a:t>
            </a:r>
            <a:r>
              <a:rPr b="1" lang="hr-HR" sz="2800" spc="-1" strike="noStrike">
                <a:solidFill>
                  <a:srgbClr val="0066ff"/>
                </a:solidFill>
                <a:latin typeface="Calibri"/>
                <a:ea typeface="Calibri"/>
              </a:rPr>
              <a:t>predmete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(stvari) i 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* </a:t>
            </a:r>
            <a:r>
              <a:rPr b="1" lang="hr-HR" sz="2800" spc="-1" strike="noStrike">
                <a:solidFill>
                  <a:srgbClr val="ff00ff"/>
                </a:solidFill>
                <a:latin typeface="Calibri"/>
                <a:ea typeface="Calibri"/>
              </a:rPr>
              <a:t>prirodne pojave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644000" y="1700640"/>
            <a:ext cx="4036320" cy="187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hr-HR" sz="2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3.aktivnost: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U napisanim rečenicama  (opis slike)  crvenom bojom zaokruži sve imenice.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endParaRPr b="0" lang="hr-HR" sz="28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1763640" y="5805360"/>
            <a:ext cx="6550560" cy="52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2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4.aktivnost:</a:t>
            </a:r>
            <a:r>
              <a:rPr b="1" lang="hr-HR" sz="2800" spc="-1" strike="noStrike">
                <a:solidFill>
                  <a:srgbClr val="000000"/>
                </a:solidFill>
                <a:latin typeface="Calibri"/>
                <a:ea typeface="Calibri"/>
              </a:rPr>
              <a:t>  Zaigraj  igricu o imenicama.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1763640" y="6328440"/>
            <a:ext cx="6262560" cy="33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1600" spc="-1" strike="noStrike" u="sng">
                <a:solidFill>
                  <a:srgbClr val="0000ff"/>
                </a:solidFill>
                <a:uFillTx/>
                <a:latin typeface="Calibri"/>
                <a:ea typeface="Calibri"/>
                <a:hlinkClick r:id="rId1"/>
              </a:rPr>
              <a:t>https://wordwall.net/hr/resource/1505853/hrvatski-jezik/imenice</a:t>
            </a:r>
            <a:endParaRPr b="0" lang="hr-HR" sz="1600" spc="-1" strike="noStrike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2843640" y="188640"/>
            <a:ext cx="2950200" cy="58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66ff"/>
                </a:solidFill>
                <a:latin typeface="Corsiva"/>
                <a:ea typeface="Corsiva"/>
              </a:rPr>
              <a:t>Prisjetimo se …</a:t>
            </a: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500">
        <p:fade thruBlk="true"/>
      </p:transition>
    </mc:Choice>
    <mc:Fallback>
      <p:transition spd="slow">
        <p:fade thruBlk="true"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78800" y="0"/>
            <a:ext cx="8227440" cy="93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hr-HR" sz="4400" spc="-1" strike="noStrike">
                <a:solidFill>
                  <a:srgbClr val="000000"/>
                </a:solidFill>
                <a:latin typeface="Calibri"/>
                <a:ea typeface="Calibri"/>
              </a:rPr>
              <a:t>PRIRODA i DRUŠTVO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716000" y="5013000"/>
            <a:ext cx="4327560" cy="1840320"/>
          </a:xfrm>
          <a:prstGeom prst="rect">
            <a:avLst/>
          </a:prstGeom>
          <a:noFill/>
          <a:ln w="63360">
            <a:solidFill>
              <a:srgbClr val="00b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80000"/>
              </a:lnSpc>
            </a:pPr>
            <a:r>
              <a:rPr b="1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PREPIŠI   Živi svijet</a:t>
            </a:r>
            <a:endParaRPr b="0" lang="hr-HR" sz="2380" spc="-1" strike="noStrike">
              <a:latin typeface="Arial"/>
            </a:endParaRPr>
          </a:p>
          <a:p>
            <a:pPr marL="216000" indent="-149040">
              <a:lnSpc>
                <a:spcPct val="80000"/>
              </a:lnSpc>
              <a:spcBef>
                <a:spcPts val="476"/>
              </a:spcBef>
              <a:buClr>
                <a:srgbClr val="000000"/>
              </a:buClr>
              <a:buFont typeface="Noto Sans Symbols"/>
              <a:buChar char="⮚"/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njega čine ljudi, biljke i životinje</a:t>
            </a:r>
            <a:endParaRPr b="0" lang="hr-HR" sz="2380" spc="-1" strike="noStrike">
              <a:latin typeface="Arial"/>
            </a:endParaRPr>
          </a:p>
          <a:p>
            <a:pPr marL="216000" indent="-149040">
              <a:lnSpc>
                <a:spcPct val="80000"/>
              </a:lnSpc>
              <a:spcBef>
                <a:spcPts val="476"/>
              </a:spcBef>
              <a:buClr>
                <a:srgbClr val="000000"/>
              </a:buClr>
              <a:buFont typeface="Noto Sans Symbols"/>
              <a:buChar char="⮚"/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hrane se, dišu, rastu, </a:t>
            </a:r>
            <a:endParaRPr b="0" lang="hr-HR" sz="238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76"/>
              </a:spcBef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    </a:t>
            </a: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razmnožavaju, stare, umiru</a:t>
            </a:r>
            <a:endParaRPr b="0" lang="hr-HR" sz="2380" spc="-1" strike="noStrike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0" y="4985640"/>
            <a:ext cx="4036320" cy="1870200"/>
          </a:xfrm>
          <a:prstGeom prst="rect">
            <a:avLst/>
          </a:prstGeom>
          <a:noFill/>
          <a:ln w="63360">
            <a:solidFill>
              <a:srgbClr val="00b05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80000"/>
              </a:lnSpc>
            </a:pPr>
            <a:r>
              <a:rPr b="1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PREPIŠI - Neživi svijet</a:t>
            </a:r>
            <a:endParaRPr b="0" lang="hr-HR" sz="2380" spc="-1" strike="noStrike">
              <a:latin typeface="Arial"/>
            </a:endParaRPr>
          </a:p>
          <a:p>
            <a:pPr marL="216000" indent="-149040">
              <a:lnSpc>
                <a:spcPct val="80000"/>
              </a:lnSpc>
              <a:spcBef>
                <a:spcPts val="476"/>
              </a:spcBef>
              <a:buClr>
                <a:srgbClr val="000000"/>
              </a:buClr>
              <a:buFont typeface="Noto Sans Symbols"/>
              <a:buChar char="⮚"/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prirodne pojave, </a:t>
            </a:r>
            <a:endParaRPr b="0" lang="hr-HR" sz="2380" spc="-1" strike="noStrike">
              <a:latin typeface="Arial"/>
            </a:endParaRPr>
          </a:p>
          <a:p>
            <a:pPr marL="216000" indent="-149040">
              <a:lnSpc>
                <a:spcPct val="80000"/>
              </a:lnSpc>
              <a:spcBef>
                <a:spcPts val="476"/>
              </a:spcBef>
              <a:buClr>
                <a:srgbClr val="000000"/>
              </a:buClr>
              <a:buFont typeface="Noto Sans Symbols"/>
              <a:buChar char="⮚"/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tvari u prirodi i </a:t>
            </a:r>
            <a:endParaRPr b="0" lang="hr-HR" sz="2380" spc="-1" strike="noStrike">
              <a:latin typeface="Arial"/>
            </a:endParaRPr>
          </a:p>
          <a:p>
            <a:pPr marL="216000" indent="-149040">
              <a:lnSpc>
                <a:spcPct val="80000"/>
              </a:lnSpc>
              <a:spcBef>
                <a:spcPts val="476"/>
              </a:spcBef>
              <a:buClr>
                <a:srgbClr val="000000"/>
              </a:buClr>
              <a:buFont typeface="Noto Sans Symbols"/>
              <a:buChar char="⮚"/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predmeti koje je napravio </a:t>
            </a:r>
            <a:endParaRPr b="0" lang="hr-HR" sz="238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76"/>
              </a:spcBef>
            </a:pP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b="0" lang="hr-HR" sz="2380" spc="-1" strike="noStrike">
                <a:solidFill>
                  <a:srgbClr val="000000"/>
                </a:solidFill>
                <a:latin typeface="Calibri"/>
                <a:ea typeface="Calibri"/>
              </a:rPr>
              <a:t>čovjek</a:t>
            </a:r>
            <a:endParaRPr b="0" lang="hr-HR" sz="2380" spc="-1" strike="noStrike">
              <a:latin typeface="Arial"/>
            </a:endParaRPr>
          </a:p>
        </p:txBody>
      </p:sp>
      <p:sp>
        <p:nvSpPr>
          <p:cNvPr id="94" name="CustomShape 4"/>
          <p:cNvSpPr/>
          <p:nvPr/>
        </p:nvSpPr>
        <p:spPr>
          <a:xfrm>
            <a:off x="0" y="1444320"/>
            <a:ext cx="6982560" cy="39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  <a:ea typeface="Calibri"/>
              </a:rPr>
              <a:t>Riješi kalendar prirode za današnji datum u RB na 113.str.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  <a:ea typeface="Calibri"/>
              </a:rPr>
              <a:t>Sve što nas okružuje je priroda. Nju čine  </a:t>
            </a:r>
            <a:r>
              <a:rPr b="1" lang="hr-HR" sz="2000" spc="-1" strike="noStrike">
                <a:solidFill>
                  <a:srgbClr val="000000"/>
                </a:solidFill>
                <a:latin typeface="Calibri"/>
                <a:ea typeface="Calibri"/>
              </a:rPr>
              <a:t>žive  i  nežive tvari.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000" spc="-1" strike="noStrike">
              <a:latin typeface="Arial"/>
            </a:endParaRPr>
          </a:p>
        </p:txBody>
      </p:sp>
      <p:pic>
        <p:nvPicPr>
          <p:cNvPr id="95" name="Google Shape;114;p16" descr=""/>
          <p:cNvPicPr/>
          <p:nvPr/>
        </p:nvPicPr>
        <p:blipFill>
          <a:blip r:embed="rId1"/>
          <a:srcRect l="12232" t="36392" r="54752" b="47755"/>
          <a:stretch/>
        </p:blipFill>
        <p:spPr>
          <a:xfrm>
            <a:off x="6588360" y="1989000"/>
            <a:ext cx="2446200" cy="875160"/>
          </a:xfrm>
          <a:prstGeom prst="rect">
            <a:avLst/>
          </a:prstGeom>
          <a:ln>
            <a:noFill/>
          </a:ln>
        </p:spPr>
      </p:pic>
      <p:pic>
        <p:nvPicPr>
          <p:cNvPr id="96" name="Google Shape;115;p16" descr=""/>
          <p:cNvPicPr/>
          <p:nvPr/>
        </p:nvPicPr>
        <p:blipFill>
          <a:blip r:embed="rId2"/>
          <a:srcRect l="11903" t="54367" r="55081" b="30810"/>
          <a:stretch/>
        </p:blipFill>
        <p:spPr>
          <a:xfrm>
            <a:off x="40680" y="2481840"/>
            <a:ext cx="2262960" cy="1045800"/>
          </a:xfrm>
          <a:prstGeom prst="rect">
            <a:avLst/>
          </a:prstGeom>
          <a:ln>
            <a:noFill/>
          </a:ln>
        </p:spPr>
      </p:pic>
      <p:sp>
        <p:nvSpPr>
          <p:cNvPr id="97" name="CustomShape 5"/>
          <p:cNvSpPr/>
          <p:nvPr/>
        </p:nvSpPr>
        <p:spPr>
          <a:xfrm>
            <a:off x="1353240" y="4421160"/>
            <a:ext cx="6478560" cy="58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hr-HR" sz="1600" spc="-1" strike="noStrike" u="sng">
                <a:solidFill>
                  <a:srgbClr val="0000ff"/>
                </a:solidFill>
                <a:uFillTx/>
                <a:latin typeface="Calibri"/>
                <a:ea typeface="Calibri"/>
                <a:hlinkClick r:id="rId3"/>
              </a:rPr>
              <a:t>https://wordwall.net/hr/embed/aad735d735b84436863d98641c3757ba?themeId=1&amp;templateId=35</a:t>
            </a:r>
            <a:endParaRPr b="0" lang="hr-H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1400">
        <p:fade thruBlk="true"/>
      </p:transition>
    </mc:Choice>
    <mc:Fallback>
      <p:transition spd="slow">
        <p:fade thruBlk="true"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348000" y="1484640"/>
            <a:ext cx="3310200" cy="52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3959" spc="-1" strike="noStrike">
                <a:solidFill>
                  <a:srgbClr val="ff0000"/>
                </a:solidFill>
                <a:latin typeface="Calibri"/>
                <a:ea typeface="Calibri"/>
              </a:rPr>
              <a:t>Nadam se da nije bilo teško  da ste se malo zabavili i nešto naučili.</a:t>
            </a:r>
            <a:endParaRPr b="0" lang="hr-HR" sz="3959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3959" spc="-1" strike="noStrike">
                <a:solidFill>
                  <a:srgbClr val="ff0000"/>
                </a:solidFill>
                <a:latin typeface="Calibri"/>
                <a:ea typeface="Calibri"/>
              </a:rPr>
              <a:t>Pozdrav!!!! </a:t>
            </a:r>
            <a:endParaRPr b="0" lang="hr-HR" sz="3959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-24120" y="6066000"/>
            <a:ext cx="3958200" cy="78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>
        <p:fade thruBlk="true"/>
      </p:transition>
    </mc:Choice>
    <mc:Fallback>
      <p:transition spd="slow">
        <p:fade thruBlk="true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LibreOffice/6.2.5.2$Windows_X86_64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hr-HR</dc:language>
  <cp:lastModifiedBy/>
  <dcterms:modified xsi:type="dcterms:W3CDTF">2020-04-28T18:46:40Z</dcterms:modified>
  <cp:revision>17</cp:revision>
  <dc:subject/>
  <dc:title/>
</cp:coreProperties>
</file>