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1"/>
  </p:sldMasterIdLst>
  <p:notesMasterIdLst>
    <p:notesMasterId r:id="rId31"/>
  </p:notesMasterIdLst>
  <p:sldIdLst>
    <p:sldId id="256" r:id="rId2"/>
    <p:sldId id="257" r:id="rId3"/>
    <p:sldId id="274" r:id="rId4"/>
    <p:sldId id="258" r:id="rId5"/>
    <p:sldId id="275" r:id="rId6"/>
    <p:sldId id="276" r:id="rId7"/>
    <p:sldId id="259" r:id="rId8"/>
    <p:sldId id="281" r:id="rId9"/>
    <p:sldId id="280" r:id="rId10"/>
    <p:sldId id="279" r:id="rId11"/>
    <p:sldId id="278" r:id="rId12"/>
    <p:sldId id="277" r:id="rId13"/>
    <p:sldId id="285" r:id="rId14"/>
    <p:sldId id="284" r:id="rId15"/>
    <p:sldId id="283" r:id="rId16"/>
    <p:sldId id="282" r:id="rId17"/>
    <p:sldId id="288" r:id="rId18"/>
    <p:sldId id="287" r:id="rId19"/>
    <p:sldId id="290" r:id="rId20"/>
    <p:sldId id="293" r:id="rId21"/>
    <p:sldId id="286" r:id="rId22"/>
    <p:sldId id="294" r:id="rId23"/>
    <p:sldId id="292" r:id="rId24"/>
    <p:sldId id="291" r:id="rId25"/>
    <p:sldId id="289" r:id="rId26"/>
    <p:sldId id="295" r:id="rId27"/>
    <p:sldId id="296" r:id="rId28"/>
    <p:sldId id="297" r:id="rId29"/>
    <p:sldId id="273" r:id="rId30"/>
  </p:sldIdLst>
  <p:sldSz cx="12192000" cy="6858000"/>
  <p:notesSz cx="6858000" cy="9144000"/>
  <p:embeddedFontLst>
    <p:embeddedFont>
      <p:font typeface="Questrial" panose="020B0604020202020204" charset="0"/>
      <p:regular r:id="rId32"/>
    </p:embeddedFont>
    <p:embeddedFont>
      <p:font typeface="Barlow Condensed Medium" panose="020B0604020202020204" charset="-18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veat" panose="020B0604020202020204" charset="-18"/>
      <p:regular r:id="rId41"/>
      <p:bold r:id="rId42"/>
    </p:embeddedFont>
    <p:embeddedFont>
      <p:font typeface="Norican" panose="020B0604020202020204" charset="0"/>
      <p:regular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88">
          <p15:clr>
            <a:srgbClr val="A4A3A4"/>
          </p15:clr>
        </p15:guide>
        <p15:guide id="2" pos="3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AA85B41-B09D-4720-8874-6B131F7F4F0F}">
  <a:tblStyle styleId="{DAA85B41-B09D-4720-8874-6B131F7F4F0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F2EE"/>
          </a:solidFill>
        </a:fill>
      </a:tcStyle>
    </a:wholeTbl>
    <a:band1H>
      <a:tcTxStyle b="off" i="off"/>
      <a:tcStyle>
        <a:tcBdr/>
        <a:fill>
          <a:solidFill>
            <a:srgbClr val="E0E5DB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E0E5DB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1727" autoAdjust="0"/>
  </p:normalViewPr>
  <p:slideViewPr>
    <p:cSldViewPr snapToGrid="0">
      <p:cViewPr varScale="1">
        <p:scale>
          <a:sx n="92" d="100"/>
          <a:sy n="92" d="100"/>
        </p:scale>
        <p:origin x="498" y="66"/>
      </p:cViewPr>
      <p:guideLst>
        <p:guide orient="horz" pos="2188"/>
        <p:guide pos="32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3931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6144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92265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1664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69302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3695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922851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632532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11151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98898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32280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0558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2772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6806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6400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386725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613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027126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36055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332018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84714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582449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35" name="Google Shape;6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1410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5" name="Google Shape;20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0177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9566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7123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410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97083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38588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57" name="Google Shape;25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13388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">
  <p:cSld name="Cover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8544" y="503958"/>
            <a:ext cx="11462328" cy="6432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" name="Google Shape;77;p2"/>
          <p:cNvGrpSpPr/>
          <p:nvPr/>
        </p:nvGrpSpPr>
        <p:grpSpPr>
          <a:xfrm>
            <a:off x="14803" y="661994"/>
            <a:ext cx="354572" cy="6049369"/>
            <a:chOff x="14803" y="509594"/>
            <a:chExt cx="354572" cy="6049369"/>
          </a:xfrm>
        </p:grpSpPr>
        <p:sp>
          <p:nvSpPr>
            <p:cNvPr id="78" name="Google Shape;78;p2"/>
            <p:cNvSpPr/>
            <p:nvPr/>
          </p:nvSpPr>
          <p:spPr>
            <a:xfrm rot="-5400000">
              <a:off x="212190" y="4229001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 rot="-5400000">
              <a:off x="202528" y="3522445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 rot="-5400000">
              <a:off x="212190" y="2773994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 rot="-5400000">
              <a:off x="202528" y="2008512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 rot="-5400000">
              <a:off x="209413" y="1254318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 rot="-5400000">
              <a:off x="145526" y="3533621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 rot="-5400000">
              <a:off x="142011" y="3465841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 rot="-5400000">
              <a:off x="142010" y="277952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 rot="-5400000">
              <a:off x="145526" y="271174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 rot="-5400000">
              <a:off x="142011" y="202375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 rot="-5400000">
              <a:off x="138496" y="195597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 rot="-5400000">
              <a:off x="145526" y="126965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 rot="-5400000">
              <a:off x="142011" y="120188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 rot="-5400000">
              <a:off x="199752" y="502994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 rot="-5400000">
              <a:off x="145526" y="5059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 rot="-5400000">
              <a:off x="142011" y="4382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 rot="-5400000">
              <a:off x="127952" y="4238477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 rot="-5400000">
              <a:off x="131468" y="4170697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 rot="-5400000">
              <a:off x="209413" y="3860455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 rot="-5400000">
              <a:off x="199752" y="3160771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 rot="-5400000">
              <a:off x="209413" y="2405449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 rot="-5400000">
              <a:off x="199752" y="1653709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 rot="-5400000">
              <a:off x="206636" y="885772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 rot="-5400000">
              <a:off x="142862" y="3165075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 rot="-5400000">
              <a:off x="139348" y="3097296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 rot="-5400000">
              <a:off x="139346" y="2410976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 rot="-5400000">
              <a:off x="142862" y="2343196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 rot="-5400000">
              <a:off x="139348" y="165521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 rot="-5400000">
              <a:off x="135833" y="158743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 rot="-5400000">
              <a:off x="142862" y="90111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 rot="-5400000">
              <a:off x="139348" y="83333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 rot="-5400000">
              <a:off x="125288" y="386993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 rot="-5400000">
              <a:off x="128804" y="380215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 rot="-5400000">
              <a:off x="213075" y="4576386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 rot="-5400000">
              <a:off x="128801" y="458586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 rot="-5400000">
              <a:off x="132317" y="45180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 rot="-5400000">
              <a:off x="197793" y="6064653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 rot="-5400000">
              <a:off x="207455" y="5316202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 rot="-5400000">
              <a:off x="140791" y="607582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 rot="-5400000">
              <a:off x="137276" y="600804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 rot="-5400000">
              <a:off x="137275" y="532173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 rot="-5400000">
              <a:off x="140791" y="525395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 rot="-5400000">
              <a:off x="204678" y="6402663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 rot="-5400000">
              <a:off x="195017" y="5702979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 rot="-5400000">
              <a:off x="204678" y="4947657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 rot="-5400000">
              <a:off x="138127" y="57072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 rot="-5400000">
              <a:off x="134613" y="563950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 rot="-5400000">
              <a:off x="134611" y="495318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 rot="-5400000">
              <a:off x="138127" y="488540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 rot="-5400000">
              <a:off x="120553" y="641214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 rot="-5400000">
              <a:off x="124069" y="634436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9" name="Google Shape;129;p2" descr="Imagen que contiene monitor, fot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2712513" y="1708728"/>
            <a:ext cx="6129486" cy="39901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e" type="title">
  <p:cSld name="TITLE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o do">
  <p:cSld name="To do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"/>
          <p:cNvSpPr/>
          <p:nvPr/>
        </p:nvSpPr>
        <p:spPr>
          <a:xfrm>
            <a:off x="696000" y="1556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4"/>
          <p:cNvSpPr/>
          <p:nvPr/>
        </p:nvSpPr>
        <p:spPr>
          <a:xfrm>
            <a:off x="696000" y="2096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4"/>
          <p:cNvSpPr/>
          <p:nvPr/>
        </p:nvSpPr>
        <p:spPr>
          <a:xfrm>
            <a:off x="696000" y="2591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4"/>
          <p:cNvSpPr/>
          <p:nvPr/>
        </p:nvSpPr>
        <p:spPr>
          <a:xfrm>
            <a:off x="696000" y="3131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4"/>
          <p:cNvSpPr/>
          <p:nvPr/>
        </p:nvSpPr>
        <p:spPr>
          <a:xfrm>
            <a:off x="696000" y="3671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4"/>
          <p:cNvSpPr/>
          <p:nvPr/>
        </p:nvSpPr>
        <p:spPr>
          <a:xfrm>
            <a:off x="696000" y="4211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4"/>
          <p:cNvSpPr/>
          <p:nvPr/>
        </p:nvSpPr>
        <p:spPr>
          <a:xfrm>
            <a:off x="696000" y="4724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4"/>
          <p:cNvSpPr/>
          <p:nvPr/>
        </p:nvSpPr>
        <p:spPr>
          <a:xfrm>
            <a:off x="696000" y="5246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/>
          <p:nvPr/>
        </p:nvSpPr>
        <p:spPr>
          <a:xfrm>
            <a:off x="696000" y="5786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4"/>
          <p:cNvSpPr/>
          <p:nvPr/>
        </p:nvSpPr>
        <p:spPr>
          <a:xfrm>
            <a:off x="696000" y="6326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4"/>
          <p:cNvSpPr/>
          <p:nvPr/>
        </p:nvSpPr>
        <p:spPr>
          <a:xfrm>
            <a:off x="6006000" y="1556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4"/>
          <p:cNvSpPr/>
          <p:nvPr/>
        </p:nvSpPr>
        <p:spPr>
          <a:xfrm>
            <a:off x="6006000" y="2096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4"/>
          <p:cNvSpPr/>
          <p:nvPr/>
        </p:nvSpPr>
        <p:spPr>
          <a:xfrm>
            <a:off x="6006000" y="2591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4"/>
          <p:cNvSpPr/>
          <p:nvPr/>
        </p:nvSpPr>
        <p:spPr>
          <a:xfrm>
            <a:off x="6006000" y="3131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4"/>
          <p:cNvSpPr/>
          <p:nvPr/>
        </p:nvSpPr>
        <p:spPr>
          <a:xfrm>
            <a:off x="6006000" y="3671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4"/>
          <p:cNvSpPr/>
          <p:nvPr/>
        </p:nvSpPr>
        <p:spPr>
          <a:xfrm>
            <a:off x="6006000" y="4211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4"/>
          <p:cNvSpPr/>
          <p:nvPr/>
        </p:nvSpPr>
        <p:spPr>
          <a:xfrm>
            <a:off x="6006000" y="4724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4"/>
          <p:cNvSpPr/>
          <p:nvPr/>
        </p:nvSpPr>
        <p:spPr>
          <a:xfrm>
            <a:off x="6006000" y="5246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4"/>
          <p:cNvSpPr/>
          <p:nvPr/>
        </p:nvSpPr>
        <p:spPr>
          <a:xfrm>
            <a:off x="6006000" y="5786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4"/>
          <p:cNvSpPr/>
          <p:nvPr/>
        </p:nvSpPr>
        <p:spPr>
          <a:xfrm>
            <a:off x="6006000" y="6326400"/>
            <a:ext cx="270000" cy="270000"/>
          </a:xfrm>
          <a:prstGeom prst="rect">
            <a:avLst/>
          </a:prstGeom>
          <a:noFill/>
          <a:ln w="1905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eekly View">
  <p:cSld name="Week View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 rot="10800000">
            <a:off x="613071" y="2045100"/>
            <a:ext cx="406500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 rot="10800000" flipH="1">
            <a:off x="2301643" y="2051545"/>
            <a:ext cx="406500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5"/>
          <p:cNvSpPr/>
          <p:nvPr/>
        </p:nvSpPr>
        <p:spPr>
          <a:xfrm>
            <a:off x="730071" y="1421400"/>
            <a:ext cx="1861200" cy="3690000"/>
          </a:xfrm>
          <a:prstGeom prst="roundRect">
            <a:avLst>
              <a:gd name="adj" fmla="val 1615"/>
            </a:avLst>
          </a:prstGeom>
          <a:solidFill>
            <a:srgbClr val="F6F7F7"/>
          </a:solidFill>
          <a:ln w="127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5"/>
          <p:cNvSpPr/>
          <p:nvPr/>
        </p:nvSpPr>
        <p:spPr>
          <a:xfrm>
            <a:off x="606000" y="1549955"/>
            <a:ext cx="2109300" cy="501300"/>
          </a:xfrm>
          <a:prstGeom prst="rect">
            <a:avLst/>
          </a:prstGeom>
          <a:solidFill>
            <a:srgbClr val="4E74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Monday</a:t>
            </a: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57" name="Google Shape;157;p5"/>
          <p:cNvSpPr/>
          <p:nvPr/>
        </p:nvSpPr>
        <p:spPr>
          <a:xfrm rot="10800000">
            <a:off x="2804558" y="2045100"/>
            <a:ext cx="406658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58" name="Google Shape;158;p5"/>
          <p:cNvSpPr/>
          <p:nvPr/>
        </p:nvSpPr>
        <p:spPr>
          <a:xfrm rot="10800000" flipH="1">
            <a:off x="4493220" y="2051545"/>
            <a:ext cx="406658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59" name="Google Shape;159;p5"/>
          <p:cNvSpPr/>
          <p:nvPr/>
        </p:nvSpPr>
        <p:spPr>
          <a:xfrm>
            <a:off x="2921730" y="1421400"/>
            <a:ext cx="1860975" cy="3690000"/>
          </a:xfrm>
          <a:prstGeom prst="roundRect">
            <a:avLst>
              <a:gd name="adj" fmla="val 1615"/>
            </a:avLst>
          </a:prstGeom>
          <a:solidFill>
            <a:srgbClr val="F6F7F7"/>
          </a:solidFill>
          <a:ln w="127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60" name="Google Shape;160;p5"/>
          <p:cNvSpPr/>
          <p:nvPr/>
        </p:nvSpPr>
        <p:spPr>
          <a:xfrm>
            <a:off x="2797665" y="1549955"/>
            <a:ext cx="2109105" cy="501300"/>
          </a:xfrm>
          <a:prstGeom prst="rect">
            <a:avLst/>
          </a:prstGeom>
          <a:solidFill>
            <a:srgbClr val="4E74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Tuesday</a:t>
            </a: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61" name="Google Shape;161;p5"/>
          <p:cNvSpPr/>
          <p:nvPr/>
        </p:nvSpPr>
        <p:spPr>
          <a:xfrm rot="10800000">
            <a:off x="4996486" y="2045100"/>
            <a:ext cx="406658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62" name="Google Shape;162;p5"/>
          <p:cNvSpPr/>
          <p:nvPr/>
        </p:nvSpPr>
        <p:spPr>
          <a:xfrm rot="10800000" flipH="1">
            <a:off x="6685148" y="2051545"/>
            <a:ext cx="406658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63" name="Google Shape;163;p5"/>
          <p:cNvSpPr/>
          <p:nvPr/>
        </p:nvSpPr>
        <p:spPr>
          <a:xfrm>
            <a:off x="5113658" y="1421400"/>
            <a:ext cx="1860975" cy="3690000"/>
          </a:xfrm>
          <a:prstGeom prst="roundRect">
            <a:avLst>
              <a:gd name="adj" fmla="val 1615"/>
            </a:avLst>
          </a:prstGeom>
          <a:solidFill>
            <a:srgbClr val="F6F7F7"/>
          </a:solidFill>
          <a:ln w="127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64" name="Google Shape;164;p5"/>
          <p:cNvSpPr/>
          <p:nvPr/>
        </p:nvSpPr>
        <p:spPr>
          <a:xfrm>
            <a:off x="4989593" y="1549955"/>
            <a:ext cx="2109105" cy="501300"/>
          </a:xfrm>
          <a:prstGeom prst="rect">
            <a:avLst/>
          </a:prstGeom>
          <a:solidFill>
            <a:srgbClr val="4E74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Wednesday</a:t>
            </a: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65" name="Google Shape;165;p5"/>
          <p:cNvSpPr/>
          <p:nvPr/>
        </p:nvSpPr>
        <p:spPr>
          <a:xfrm rot="10800000">
            <a:off x="7188415" y="2045100"/>
            <a:ext cx="406658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66" name="Google Shape;166;p5"/>
          <p:cNvSpPr/>
          <p:nvPr/>
        </p:nvSpPr>
        <p:spPr>
          <a:xfrm rot="10800000" flipH="1">
            <a:off x="8877077" y="2051545"/>
            <a:ext cx="406658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67" name="Google Shape;167;p5"/>
          <p:cNvSpPr/>
          <p:nvPr/>
        </p:nvSpPr>
        <p:spPr>
          <a:xfrm>
            <a:off x="7305587" y="1421400"/>
            <a:ext cx="1860975" cy="3690000"/>
          </a:xfrm>
          <a:prstGeom prst="roundRect">
            <a:avLst>
              <a:gd name="adj" fmla="val 1615"/>
            </a:avLst>
          </a:prstGeom>
          <a:solidFill>
            <a:srgbClr val="F6F7F7"/>
          </a:solidFill>
          <a:ln w="127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68" name="Google Shape;168;p5"/>
          <p:cNvSpPr/>
          <p:nvPr/>
        </p:nvSpPr>
        <p:spPr>
          <a:xfrm>
            <a:off x="7181522" y="1549955"/>
            <a:ext cx="2109105" cy="501300"/>
          </a:xfrm>
          <a:prstGeom prst="rect">
            <a:avLst/>
          </a:prstGeom>
          <a:solidFill>
            <a:srgbClr val="4E74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Thursday</a:t>
            </a: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69" name="Google Shape;169;p5"/>
          <p:cNvSpPr/>
          <p:nvPr/>
        </p:nvSpPr>
        <p:spPr>
          <a:xfrm rot="10800000">
            <a:off x="9387629" y="2045100"/>
            <a:ext cx="406658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70" name="Google Shape;170;p5"/>
          <p:cNvSpPr/>
          <p:nvPr/>
        </p:nvSpPr>
        <p:spPr>
          <a:xfrm rot="10800000" flipH="1">
            <a:off x="11076291" y="2051545"/>
            <a:ext cx="406658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71" name="Google Shape;171;p5"/>
          <p:cNvSpPr/>
          <p:nvPr/>
        </p:nvSpPr>
        <p:spPr>
          <a:xfrm>
            <a:off x="9504801" y="1421400"/>
            <a:ext cx="1860975" cy="3690000"/>
          </a:xfrm>
          <a:prstGeom prst="roundRect">
            <a:avLst>
              <a:gd name="adj" fmla="val 1615"/>
            </a:avLst>
          </a:prstGeom>
          <a:solidFill>
            <a:srgbClr val="F6F7F7"/>
          </a:solidFill>
          <a:ln w="127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72" name="Google Shape;172;p5"/>
          <p:cNvSpPr/>
          <p:nvPr/>
        </p:nvSpPr>
        <p:spPr>
          <a:xfrm>
            <a:off x="9380736" y="1549955"/>
            <a:ext cx="2109105" cy="501300"/>
          </a:xfrm>
          <a:prstGeom prst="rect">
            <a:avLst/>
          </a:prstGeom>
          <a:solidFill>
            <a:srgbClr val="4E74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Friday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73" name="Google Shape;173;p5"/>
          <p:cNvSpPr/>
          <p:nvPr/>
        </p:nvSpPr>
        <p:spPr>
          <a:xfrm rot="10800000">
            <a:off x="606133" y="5921545"/>
            <a:ext cx="406500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5"/>
          <p:cNvSpPr/>
          <p:nvPr/>
        </p:nvSpPr>
        <p:spPr>
          <a:xfrm rot="10800000" flipH="1">
            <a:off x="5554367" y="5927990"/>
            <a:ext cx="406500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5"/>
          <p:cNvSpPr/>
          <p:nvPr/>
        </p:nvSpPr>
        <p:spPr>
          <a:xfrm>
            <a:off x="696000" y="5291400"/>
            <a:ext cx="5130000" cy="1427700"/>
          </a:xfrm>
          <a:prstGeom prst="roundRect">
            <a:avLst>
              <a:gd name="adj" fmla="val 1615"/>
            </a:avLst>
          </a:prstGeom>
          <a:solidFill>
            <a:srgbClr val="F6F7F7"/>
          </a:solidFill>
          <a:ln w="127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5"/>
          <p:cNvSpPr/>
          <p:nvPr/>
        </p:nvSpPr>
        <p:spPr>
          <a:xfrm>
            <a:off x="606000" y="5426400"/>
            <a:ext cx="5355000" cy="501300"/>
          </a:xfrm>
          <a:prstGeom prst="rect">
            <a:avLst/>
          </a:prstGeom>
          <a:solidFill>
            <a:srgbClr val="4E74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Saturday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77" name="Google Shape;177;p5"/>
          <p:cNvSpPr/>
          <p:nvPr/>
        </p:nvSpPr>
        <p:spPr>
          <a:xfrm rot="10800000">
            <a:off x="6141133" y="5921545"/>
            <a:ext cx="406500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5"/>
          <p:cNvSpPr/>
          <p:nvPr/>
        </p:nvSpPr>
        <p:spPr>
          <a:xfrm rot="10800000" flipH="1">
            <a:off x="11089367" y="5927990"/>
            <a:ext cx="406500" cy="231300"/>
          </a:xfrm>
          <a:prstGeom prst="rtTriangle">
            <a:avLst/>
          </a:prstGeom>
          <a:solidFill>
            <a:srgbClr val="344D6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5"/>
          <p:cNvSpPr/>
          <p:nvPr/>
        </p:nvSpPr>
        <p:spPr>
          <a:xfrm>
            <a:off x="6231000" y="5291400"/>
            <a:ext cx="5130000" cy="1427700"/>
          </a:xfrm>
          <a:prstGeom prst="roundRect">
            <a:avLst>
              <a:gd name="adj" fmla="val 1615"/>
            </a:avLst>
          </a:prstGeom>
          <a:solidFill>
            <a:srgbClr val="F6F7F7"/>
          </a:solidFill>
          <a:ln w="127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5"/>
          <p:cNvSpPr/>
          <p:nvPr/>
        </p:nvSpPr>
        <p:spPr>
          <a:xfrm>
            <a:off x="6141000" y="5426400"/>
            <a:ext cx="5355000" cy="501300"/>
          </a:xfrm>
          <a:prstGeom prst="rect">
            <a:avLst/>
          </a:prstGeom>
          <a:solidFill>
            <a:srgbClr val="4E74A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ES" sz="18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Sunday</a:t>
            </a:r>
            <a:endParaRPr sz="18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1E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0609375" y="96916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B1C4DA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AUG</a:t>
            </a:r>
            <a:endParaRPr sz="2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9686113" y="96916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JUL</a:t>
            </a:r>
            <a:endParaRPr sz="2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8767193" y="9807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4E74A3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JUN</a:t>
            </a:r>
            <a:endParaRPr sz="2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7843930" y="99222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344D6C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MAY</a:t>
            </a:r>
            <a:endParaRPr sz="2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6920669" y="92365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B1C4DA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APR</a:t>
            </a:r>
            <a:endParaRPr sz="2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5997409" y="92365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MAR</a:t>
            </a:r>
            <a:endParaRPr sz="2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5078487" y="93517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4E74A3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FEB</a:t>
            </a:r>
            <a:endParaRPr sz="2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4155226" y="94671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344D6C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JAN</a:t>
            </a:r>
            <a:endParaRPr sz="2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3274868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B1C4DA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DEC</a:t>
            </a:r>
            <a:endParaRPr sz="2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1432686" y="91212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4E74A3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OCT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7" name="Google Shape;17;p1"/>
          <p:cNvSpPr/>
          <p:nvPr/>
        </p:nvSpPr>
        <p:spPr>
          <a:xfrm>
            <a:off x="509425" y="92365"/>
            <a:ext cx="923400" cy="478634"/>
          </a:xfrm>
          <a:prstGeom prst="round2SameRect">
            <a:avLst>
              <a:gd name="adj1" fmla="val 34868"/>
              <a:gd name="adj2" fmla="val 0"/>
            </a:avLst>
          </a:prstGeom>
          <a:solidFill>
            <a:srgbClr val="344D6C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SEP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8" name="Google Shape;18;p1"/>
          <p:cNvSpPr/>
          <p:nvPr/>
        </p:nvSpPr>
        <p:spPr>
          <a:xfrm rot="5400000">
            <a:off x="11018368" y="5733668"/>
            <a:ext cx="1576890" cy="596763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B1C4DA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Week</a:t>
            </a:r>
            <a:endParaRPr sz="2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19" name="Google Shape;19;p1"/>
          <p:cNvSpPr/>
          <p:nvPr/>
        </p:nvSpPr>
        <p:spPr>
          <a:xfrm rot="5400000">
            <a:off x="11018368" y="4157015"/>
            <a:ext cx="1576890" cy="596763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Birthdays</a:t>
            </a:r>
            <a:endParaRPr sz="2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0" name="Google Shape;20;p1"/>
          <p:cNvSpPr/>
          <p:nvPr/>
        </p:nvSpPr>
        <p:spPr>
          <a:xfrm rot="5400000">
            <a:off x="11017225" y="2587775"/>
            <a:ext cx="1576890" cy="596763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4E74A3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To do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1" name="Google Shape;21;p1"/>
          <p:cNvSpPr/>
          <p:nvPr/>
        </p:nvSpPr>
        <p:spPr>
          <a:xfrm rot="5400000">
            <a:off x="11016083" y="1011121"/>
            <a:ext cx="1576890" cy="596763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344D6C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Notes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2" name="Google Shape;22;p1"/>
          <p:cNvSpPr/>
          <p:nvPr/>
        </p:nvSpPr>
        <p:spPr>
          <a:xfrm>
            <a:off x="159239" y="516297"/>
            <a:ext cx="11438700" cy="6363900"/>
          </a:xfrm>
          <a:prstGeom prst="roundRect">
            <a:avLst>
              <a:gd name="adj" fmla="val 372"/>
            </a:avLst>
          </a:prstGeom>
          <a:solidFill>
            <a:srgbClr val="F6F7F7"/>
          </a:solidFill>
          <a:ln>
            <a:noFill/>
          </a:ln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26262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" name="Google Shape;23;p1"/>
          <p:cNvGrpSpPr/>
          <p:nvPr/>
        </p:nvGrpSpPr>
        <p:grpSpPr>
          <a:xfrm>
            <a:off x="14803" y="661994"/>
            <a:ext cx="354572" cy="6049369"/>
            <a:chOff x="14803" y="509594"/>
            <a:chExt cx="354572" cy="6049369"/>
          </a:xfrm>
        </p:grpSpPr>
        <p:sp>
          <p:nvSpPr>
            <p:cNvPr id="24" name="Google Shape;24;p1"/>
            <p:cNvSpPr/>
            <p:nvPr/>
          </p:nvSpPr>
          <p:spPr>
            <a:xfrm rot="-5400000">
              <a:off x="212190" y="4229001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1"/>
            <p:cNvSpPr/>
            <p:nvPr/>
          </p:nvSpPr>
          <p:spPr>
            <a:xfrm rot="-5400000">
              <a:off x="202528" y="3522445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1"/>
            <p:cNvSpPr/>
            <p:nvPr/>
          </p:nvSpPr>
          <p:spPr>
            <a:xfrm rot="-5400000">
              <a:off x="212190" y="2773994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1"/>
            <p:cNvSpPr/>
            <p:nvPr/>
          </p:nvSpPr>
          <p:spPr>
            <a:xfrm rot="-5400000">
              <a:off x="202528" y="2008512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1"/>
            <p:cNvSpPr/>
            <p:nvPr/>
          </p:nvSpPr>
          <p:spPr>
            <a:xfrm rot="-5400000">
              <a:off x="209413" y="1254318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1"/>
            <p:cNvSpPr/>
            <p:nvPr/>
          </p:nvSpPr>
          <p:spPr>
            <a:xfrm rot="-5400000">
              <a:off x="145526" y="3533621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1"/>
            <p:cNvSpPr/>
            <p:nvPr/>
          </p:nvSpPr>
          <p:spPr>
            <a:xfrm rot="-5400000">
              <a:off x="142011" y="3465841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1"/>
            <p:cNvSpPr/>
            <p:nvPr/>
          </p:nvSpPr>
          <p:spPr>
            <a:xfrm rot="-5400000">
              <a:off x="142010" y="277952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1"/>
            <p:cNvSpPr/>
            <p:nvPr/>
          </p:nvSpPr>
          <p:spPr>
            <a:xfrm rot="-5400000">
              <a:off x="145526" y="271174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1"/>
            <p:cNvSpPr/>
            <p:nvPr/>
          </p:nvSpPr>
          <p:spPr>
            <a:xfrm rot="-5400000">
              <a:off x="142011" y="202375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1"/>
            <p:cNvSpPr/>
            <p:nvPr/>
          </p:nvSpPr>
          <p:spPr>
            <a:xfrm rot="-5400000">
              <a:off x="138496" y="195597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1"/>
            <p:cNvSpPr/>
            <p:nvPr/>
          </p:nvSpPr>
          <p:spPr>
            <a:xfrm rot="-5400000">
              <a:off x="145526" y="126965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1"/>
            <p:cNvSpPr/>
            <p:nvPr/>
          </p:nvSpPr>
          <p:spPr>
            <a:xfrm rot="-5400000">
              <a:off x="142011" y="120188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1"/>
            <p:cNvSpPr/>
            <p:nvPr/>
          </p:nvSpPr>
          <p:spPr>
            <a:xfrm rot="-5400000">
              <a:off x="199752" y="502994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38" name="Google Shape;38;p1"/>
            <p:cNvSpPr/>
            <p:nvPr/>
          </p:nvSpPr>
          <p:spPr>
            <a:xfrm rot="-5400000">
              <a:off x="145526" y="5059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39" name="Google Shape;39;p1"/>
            <p:cNvSpPr/>
            <p:nvPr/>
          </p:nvSpPr>
          <p:spPr>
            <a:xfrm rot="-5400000">
              <a:off x="142011" y="43820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40" name="Google Shape;40;p1"/>
            <p:cNvSpPr/>
            <p:nvPr/>
          </p:nvSpPr>
          <p:spPr>
            <a:xfrm rot="-5400000">
              <a:off x="127952" y="4238477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1"/>
            <p:cNvSpPr/>
            <p:nvPr/>
          </p:nvSpPr>
          <p:spPr>
            <a:xfrm rot="-5400000">
              <a:off x="131468" y="4170697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1"/>
            <p:cNvSpPr/>
            <p:nvPr/>
          </p:nvSpPr>
          <p:spPr>
            <a:xfrm rot="-5400000">
              <a:off x="209413" y="3860455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1"/>
            <p:cNvSpPr/>
            <p:nvPr/>
          </p:nvSpPr>
          <p:spPr>
            <a:xfrm rot="-5400000">
              <a:off x="199752" y="3160771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1"/>
            <p:cNvSpPr/>
            <p:nvPr/>
          </p:nvSpPr>
          <p:spPr>
            <a:xfrm rot="-5400000">
              <a:off x="209413" y="2405449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1"/>
            <p:cNvSpPr/>
            <p:nvPr/>
          </p:nvSpPr>
          <p:spPr>
            <a:xfrm rot="-5400000">
              <a:off x="199752" y="1653709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1"/>
            <p:cNvSpPr/>
            <p:nvPr/>
          </p:nvSpPr>
          <p:spPr>
            <a:xfrm rot="-5400000">
              <a:off x="206636" y="885772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1"/>
            <p:cNvSpPr/>
            <p:nvPr/>
          </p:nvSpPr>
          <p:spPr>
            <a:xfrm rot="-5400000">
              <a:off x="142862" y="3165075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1"/>
            <p:cNvSpPr/>
            <p:nvPr/>
          </p:nvSpPr>
          <p:spPr>
            <a:xfrm rot="-5400000">
              <a:off x="139348" y="3097296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1"/>
            <p:cNvSpPr/>
            <p:nvPr/>
          </p:nvSpPr>
          <p:spPr>
            <a:xfrm rot="-5400000">
              <a:off x="139346" y="2410976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1"/>
            <p:cNvSpPr/>
            <p:nvPr/>
          </p:nvSpPr>
          <p:spPr>
            <a:xfrm rot="-5400000">
              <a:off x="142862" y="2343196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1"/>
            <p:cNvSpPr/>
            <p:nvPr/>
          </p:nvSpPr>
          <p:spPr>
            <a:xfrm rot="-5400000">
              <a:off x="139348" y="165521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1"/>
            <p:cNvSpPr/>
            <p:nvPr/>
          </p:nvSpPr>
          <p:spPr>
            <a:xfrm rot="-5400000">
              <a:off x="135833" y="158743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1"/>
            <p:cNvSpPr/>
            <p:nvPr/>
          </p:nvSpPr>
          <p:spPr>
            <a:xfrm rot="-5400000">
              <a:off x="142862" y="90111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1"/>
            <p:cNvSpPr/>
            <p:nvPr/>
          </p:nvSpPr>
          <p:spPr>
            <a:xfrm rot="-5400000">
              <a:off x="139348" y="83333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endParaRPr sz="2400" b="0" i="0" u="none" strike="noStrike" cap="none">
                <a:solidFill>
                  <a:srgbClr val="262626"/>
                </a:solidFill>
                <a:latin typeface="Norican"/>
                <a:ea typeface="Norican"/>
                <a:cs typeface="Norican"/>
                <a:sym typeface="Norican"/>
              </a:endParaRPr>
            </a:p>
          </p:txBody>
        </p:sp>
        <p:sp>
          <p:nvSpPr>
            <p:cNvPr id="55" name="Google Shape;55;p1"/>
            <p:cNvSpPr/>
            <p:nvPr/>
          </p:nvSpPr>
          <p:spPr>
            <a:xfrm rot="-5400000">
              <a:off x="125288" y="386993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1"/>
            <p:cNvSpPr/>
            <p:nvPr/>
          </p:nvSpPr>
          <p:spPr>
            <a:xfrm rot="-5400000">
              <a:off x="128804" y="380215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 rot="-5400000">
              <a:off x="213075" y="4576386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 rot="-5400000">
              <a:off x="128801" y="4585862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 rot="-5400000">
              <a:off x="132317" y="45180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 rot="-5400000">
              <a:off x="197793" y="6064653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 rot="-5400000">
              <a:off x="207455" y="5316202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 rot="-5400000">
              <a:off x="140791" y="607582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 rot="-5400000">
              <a:off x="137276" y="6008049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 rot="-5400000">
              <a:off x="137275" y="532173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 rot="-5400000">
              <a:off x="140791" y="525395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 rot="-5400000">
              <a:off x="204678" y="6402663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 rot="-5400000">
              <a:off x="195017" y="5702979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1"/>
            <p:cNvSpPr/>
            <p:nvPr/>
          </p:nvSpPr>
          <p:spPr>
            <a:xfrm rot="-5400000">
              <a:off x="204678" y="4947657"/>
              <a:ext cx="149700" cy="162900"/>
            </a:xfrm>
            <a:prstGeom prst="ellipse">
              <a:avLst/>
            </a:pr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1"/>
            <p:cNvSpPr/>
            <p:nvPr/>
          </p:nvSpPr>
          <p:spPr>
            <a:xfrm rot="-5400000">
              <a:off x="138127" y="5707283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1"/>
            <p:cNvSpPr/>
            <p:nvPr/>
          </p:nvSpPr>
          <p:spPr>
            <a:xfrm rot="-5400000">
              <a:off x="134613" y="563950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1"/>
            <p:cNvSpPr/>
            <p:nvPr/>
          </p:nvSpPr>
          <p:spPr>
            <a:xfrm rot="-5400000">
              <a:off x="134611" y="495318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1"/>
            <p:cNvSpPr/>
            <p:nvPr/>
          </p:nvSpPr>
          <p:spPr>
            <a:xfrm rot="-5400000">
              <a:off x="138127" y="4885404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1"/>
            <p:cNvSpPr/>
            <p:nvPr/>
          </p:nvSpPr>
          <p:spPr>
            <a:xfrm rot="-5400000">
              <a:off x="120553" y="641214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1"/>
            <p:cNvSpPr/>
            <p:nvPr/>
          </p:nvSpPr>
          <p:spPr>
            <a:xfrm rot="-5400000">
              <a:off x="124069" y="6344360"/>
              <a:ext cx="23100" cy="234600"/>
            </a:xfrm>
            <a:prstGeom prst="rect">
              <a:avLst/>
            </a:prstGeom>
            <a:gradFill>
              <a:gsLst>
                <a:gs pos="0">
                  <a:srgbClr val="F2F2F2"/>
                </a:gs>
                <a:gs pos="100000">
                  <a:srgbClr val="A6A6A6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20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10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21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11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22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12.xml"/><Relationship Id="rId16" Type="http://schemas.openxmlformats.org/officeDocument/2006/relationships/slide" Target="slide12.xml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image" Target="../media/image23.png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25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13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26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14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27.png"/><Relationship Id="rId3" Type="http://schemas.openxmlformats.org/officeDocument/2006/relationships/slide" Target="slide14.xml"/><Relationship Id="rId21" Type="http://schemas.openxmlformats.org/officeDocument/2006/relationships/image" Target="../media/image30.png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15.xml"/><Relationship Id="rId16" Type="http://schemas.openxmlformats.org/officeDocument/2006/relationships/slide" Target="slide12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image" Target="../media/image28.png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31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16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32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17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33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18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34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19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slide" Target="slide2.xml"/><Relationship Id="rId4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35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20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36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21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37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22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38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23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39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24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hyperlink" Target="https://view.genial.ly/5e9881d8bdff8377d12eafa0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slide" Target="slide7.xml"/><Relationship Id="rId4" Type="http://schemas.openxmlformats.org/officeDocument/2006/relationships/slide" Target="slide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8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26.xml"/><Relationship Id="rId16" Type="http://schemas.openxmlformats.org/officeDocument/2006/relationships/slide" Target="slide12.xml"/><Relationship Id="rId20" Type="http://schemas.openxmlformats.org/officeDocument/2006/relationships/hyperlink" Target="https://view.genial.ly/5e9881d8bdff8377d12eafa0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image" Target="../media/image41.png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hyperlink" Target="https://www.youtube.com/watch?time_continue=89&amp;v=XbBkD4WDtho&amp;feature=emb_logo" TargetMode="External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27.xml"/><Relationship Id="rId16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hyperlink" Target="https://www.youtube.com/watch?time_continue=178&amp;v=5KmEpV1tDUk&amp;feature=emb_logo" TargetMode="Externa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hyperlink" Target="https://wordwall.net/hr/resource/470901/matematika" TargetMode="External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28.xml"/><Relationship Id="rId16" Type="http://schemas.openxmlformats.org/officeDocument/2006/relationships/slide" Target="slide12.xml"/><Relationship Id="rId20" Type="http://schemas.openxmlformats.org/officeDocument/2006/relationships/hyperlink" Target="https://wordwall.net/hr/resource/747046/matematika/kut-kviz" TargetMode="External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hyperlink" Target="https://wordwall.net/hr/resource/902434/matematika/pravokutnik-i-kvadrat" TargetMode="External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slide" Target="slide7.xml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4.xml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ohlXyCZ-yYs" TargetMode="External"/><Relationship Id="rId5" Type="http://schemas.openxmlformats.org/officeDocument/2006/relationships/slide" Target="slide7.xml"/><Relationship Id="rId4" Type="http://schemas.openxmlformats.org/officeDocument/2006/relationships/slide" Target="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7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7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slide" Target="slide7.xml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2.xml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7.xml"/><Relationship Id="rId4" Type="http://schemas.openxmlformats.org/officeDocument/2006/relationships/slide" Target="slide4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7.png"/><Relationship Id="rId3" Type="http://schemas.openxmlformats.org/officeDocument/2006/relationships/slide" Target="slide14.xml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slide" Target="slide13.xml"/><Relationship Id="rId2" Type="http://schemas.openxmlformats.org/officeDocument/2006/relationships/notesSlide" Target="../notesSlides/notesSlide9.xml"/><Relationship Id="rId16" Type="http://schemas.openxmlformats.org/officeDocument/2006/relationships/slide" Target="slide12.xm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7.xml"/><Relationship Id="rId11" Type="http://schemas.openxmlformats.org/officeDocument/2006/relationships/slide" Target="slide6.xml"/><Relationship Id="rId5" Type="http://schemas.openxmlformats.org/officeDocument/2006/relationships/slide" Target="slide16.xml"/><Relationship Id="rId15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image" Target="../media/image18.png"/><Relationship Id="rId4" Type="http://schemas.openxmlformats.org/officeDocument/2006/relationships/slide" Target="slide15.xml"/><Relationship Id="rId9" Type="http://schemas.openxmlformats.org/officeDocument/2006/relationships/slide" Target="slide7.xml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6"/>
          <p:cNvSpPr txBox="1"/>
          <p:nvPr/>
        </p:nvSpPr>
        <p:spPr>
          <a:xfrm>
            <a:off x="3158605" y="3026459"/>
            <a:ext cx="53100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hr-HR" sz="5400" b="1" dirty="0" smtClean="0">
                <a:solidFill>
                  <a:srgbClr val="262626"/>
                </a:solidFill>
                <a:latin typeface="Caveat"/>
                <a:ea typeface="Caveat"/>
                <a:cs typeface="Caveat"/>
                <a:sym typeface="Caveat"/>
              </a:rPr>
              <a:t>Srijeda 29.4.2020.</a:t>
            </a:r>
            <a:endParaRPr sz="5400" b="1" i="0" u="none" strike="noStrike" cap="none" dirty="0">
              <a:solidFill>
                <a:srgbClr val="262626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hr-HR" sz="5400" b="1" dirty="0" smtClean="0">
                <a:solidFill>
                  <a:srgbClr val="262626"/>
                </a:solidFill>
                <a:latin typeface="Caveat"/>
                <a:ea typeface="Caveat"/>
                <a:cs typeface="Caveat"/>
                <a:sym typeface="Caveat"/>
              </a:rPr>
              <a:t>4.a</a:t>
            </a:r>
            <a:endParaRPr sz="5400" b="1" i="0" u="none" strike="noStrike" cap="none" dirty="0">
              <a:solidFill>
                <a:srgbClr val="262626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0" name="Google Shape;190;p6">
            <a:hlinkClick r:id="rId3" action="ppaction://hlinksldjump"/>
          </p:cNvPr>
          <p:cNvSpPr/>
          <p:nvPr/>
        </p:nvSpPr>
        <p:spPr>
          <a:xfrm>
            <a:off x="569425" y="6172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6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42313" y="1630100"/>
            <a:ext cx="6981825" cy="4429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448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532585" y="1514169"/>
            <a:ext cx="6335978" cy="4940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4" name="Google Shape;261;p9"/>
          <p:cNvGraphicFramePr/>
          <p:nvPr>
            <p:extLst>
              <p:ext uri="{D42A27DB-BD31-4B8C-83A1-F6EECF244321}">
                <p14:modId xmlns:p14="http://schemas.microsoft.com/office/powerpoint/2010/main" val="1352433417"/>
              </p:ext>
            </p:extLst>
          </p:nvPr>
        </p:nvGraphicFramePr>
        <p:xfrm>
          <a:off x="8241739" y="1653597"/>
          <a:ext cx="2782898" cy="466120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Čepin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00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49412" y="1514169"/>
            <a:ext cx="6761952" cy="4995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783206" y="1514169"/>
            <a:ext cx="3438525" cy="22955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206" y="4074282"/>
            <a:ext cx="3353168" cy="24352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54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3252" y="1292150"/>
            <a:ext cx="7419975" cy="5391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Google Shape;261;p9"/>
          <p:cNvGraphicFramePr/>
          <p:nvPr>
            <p:extLst>
              <p:ext uri="{D42A27DB-BD31-4B8C-83A1-F6EECF244321}">
                <p14:modId xmlns:p14="http://schemas.microsoft.com/office/powerpoint/2010/main" val="2622452287"/>
              </p:ext>
            </p:extLst>
          </p:nvPr>
        </p:nvGraphicFramePr>
        <p:xfrm>
          <a:off x="8252247" y="1798840"/>
          <a:ext cx="2782898" cy="466120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Osijek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950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28203" y="1477172"/>
            <a:ext cx="6835680" cy="51594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Google Shape;261;p9"/>
          <p:cNvGraphicFramePr/>
          <p:nvPr>
            <p:extLst>
              <p:ext uri="{D42A27DB-BD31-4B8C-83A1-F6EECF244321}">
                <p14:modId xmlns:p14="http://schemas.microsoft.com/office/powerpoint/2010/main" val="1288528745"/>
              </p:ext>
            </p:extLst>
          </p:nvPr>
        </p:nvGraphicFramePr>
        <p:xfrm>
          <a:off x="8252247" y="1798840"/>
          <a:ext cx="2782898" cy="466120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Vinkovce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89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5725" y="1475241"/>
            <a:ext cx="7134225" cy="508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8513" y="5075347"/>
            <a:ext cx="4519678" cy="141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042" y="2686154"/>
            <a:ext cx="699971" cy="934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8" name="Google Shape;261;p9"/>
          <p:cNvGraphicFramePr/>
          <p:nvPr>
            <p:extLst>
              <p:ext uri="{D42A27DB-BD31-4B8C-83A1-F6EECF244321}">
                <p14:modId xmlns:p14="http://schemas.microsoft.com/office/powerpoint/2010/main" val="3370002238"/>
              </p:ext>
            </p:extLst>
          </p:nvPr>
        </p:nvGraphicFramePr>
        <p:xfrm>
          <a:off x="8177711" y="822802"/>
          <a:ext cx="2265153" cy="359672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265153"/>
              </a:tblGrid>
              <a:tr h="39854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39854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Vukovar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39854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39854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39854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39854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39854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30477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1336" y="4212758"/>
            <a:ext cx="3043703" cy="2280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651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9692" y="1477172"/>
            <a:ext cx="6940129" cy="5175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Google Shape;261;p9"/>
          <p:cNvGraphicFramePr/>
          <p:nvPr>
            <p:extLst>
              <p:ext uri="{D42A27DB-BD31-4B8C-83A1-F6EECF244321}">
                <p14:modId xmlns:p14="http://schemas.microsoft.com/office/powerpoint/2010/main" val="2383681033"/>
              </p:ext>
            </p:extLst>
          </p:nvPr>
        </p:nvGraphicFramePr>
        <p:xfrm>
          <a:off x="8252247" y="1798840"/>
          <a:ext cx="2782898" cy="466120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Đakovo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18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83982" y="1514169"/>
            <a:ext cx="6584581" cy="4915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Google Shape;261;p9"/>
          <p:cNvGraphicFramePr/>
          <p:nvPr>
            <p:extLst>
              <p:ext uri="{D42A27DB-BD31-4B8C-83A1-F6EECF244321}">
                <p14:modId xmlns:p14="http://schemas.microsoft.com/office/powerpoint/2010/main" val="1239367725"/>
              </p:ext>
            </p:extLst>
          </p:nvPr>
        </p:nvGraphicFramePr>
        <p:xfrm>
          <a:off x="8252247" y="1798840"/>
          <a:ext cx="2782898" cy="466120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Slavonski Brod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842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07039" y="1606099"/>
            <a:ext cx="6999923" cy="4769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Google Shape;261;p9"/>
          <p:cNvGraphicFramePr/>
          <p:nvPr>
            <p:extLst>
              <p:ext uri="{D42A27DB-BD31-4B8C-83A1-F6EECF244321}">
                <p14:modId xmlns:p14="http://schemas.microsoft.com/office/powerpoint/2010/main" val="3668615616"/>
              </p:ext>
            </p:extLst>
          </p:nvPr>
        </p:nvGraphicFramePr>
        <p:xfrm>
          <a:off x="8252247" y="1798840"/>
          <a:ext cx="2782898" cy="466120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Požegu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948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138" y="1604962"/>
            <a:ext cx="6665543" cy="470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4" name="Google Shape;261;p9"/>
          <p:cNvGraphicFramePr/>
          <p:nvPr>
            <p:extLst>
              <p:ext uri="{D42A27DB-BD31-4B8C-83A1-F6EECF244321}">
                <p14:modId xmlns:p14="http://schemas.microsoft.com/office/powerpoint/2010/main" val="2398177473"/>
              </p:ext>
            </p:extLst>
          </p:nvPr>
        </p:nvGraphicFramePr>
        <p:xfrm>
          <a:off x="8252247" y="1798840"/>
          <a:ext cx="2782898" cy="466120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Karlovac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902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"/>
          <p:cNvSpPr txBox="1"/>
          <p:nvPr/>
        </p:nvSpPr>
        <p:spPr>
          <a:xfrm>
            <a:off x="623252" y="677522"/>
            <a:ext cx="3250657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Hrvatski jezik</a:t>
            </a:r>
            <a:endParaRPr sz="14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0" name="Google Shape;210;p7">
            <a:hlinkClick r:id="" action="ppaction://noaction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7">
            <a:hlinkClick r:id="" action="ppaction://noaction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7">
            <a:hlinkClick r:id="" action="ppaction://noaction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7">
            <a:hlinkClick r:id="" action="ppaction://noaction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7">
            <a:hlinkClick r:id="rId3" action="ppaction://hlinksldjump"/>
          </p:cNvPr>
          <p:cNvSpPr/>
          <p:nvPr/>
        </p:nvSpPr>
        <p:spPr>
          <a:xfrm>
            <a:off x="148382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7">
            <a:hlinkClick r:id="rId4" action="ppaction://hlinksldjump"/>
          </p:cNvPr>
          <p:cNvSpPr/>
          <p:nvPr/>
        </p:nvSpPr>
        <p:spPr>
          <a:xfrm>
            <a:off x="2339400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7">
            <a:hlinkClick r:id="" action="ppaction://noaction"/>
          </p:cNvPr>
          <p:cNvSpPr/>
          <p:nvPr/>
        </p:nvSpPr>
        <p:spPr>
          <a:xfrm>
            <a:off x="330727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7">
            <a:hlinkClick r:id="" action="ppaction://noaction"/>
          </p:cNvPr>
          <p:cNvSpPr/>
          <p:nvPr/>
        </p:nvSpPr>
        <p:spPr>
          <a:xfrm>
            <a:off x="4162850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7">
            <a:hlinkClick r:id="" action="ppaction://noaction"/>
          </p:cNvPr>
          <p:cNvSpPr/>
          <p:nvPr/>
        </p:nvSpPr>
        <p:spPr>
          <a:xfrm>
            <a:off x="513072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7">
            <a:hlinkClick r:id="" action="ppaction://noaction"/>
          </p:cNvPr>
          <p:cNvSpPr/>
          <p:nvPr/>
        </p:nvSpPr>
        <p:spPr>
          <a:xfrm>
            <a:off x="5986300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7">
            <a:hlinkClick r:id="" action="ppaction://noaction"/>
          </p:cNvPr>
          <p:cNvSpPr/>
          <p:nvPr/>
        </p:nvSpPr>
        <p:spPr>
          <a:xfrm>
            <a:off x="695417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">
            <a:hlinkClick r:id="" action="ppaction://noaction"/>
          </p:cNvPr>
          <p:cNvSpPr/>
          <p:nvPr/>
        </p:nvSpPr>
        <p:spPr>
          <a:xfrm>
            <a:off x="7809750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7">
            <a:hlinkClick r:id="" action="ppaction://noaction"/>
          </p:cNvPr>
          <p:cNvSpPr/>
          <p:nvPr/>
        </p:nvSpPr>
        <p:spPr>
          <a:xfrm>
            <a:off x="877762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7">
            <a:hlinkClick r:id="" action="ppaction://noaction"/>
          </p:cNvPr>
          <p:cNvSpPr/>
          <p:nvPr/>
        </p:nvSpPr>
        <p:spPr>
          <a:xfrm>
            <a:off x="9633200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>
            <a:hlinkClick r:id="" action="ppaction://noaction"/>
          </p:cNvPr>
          <p:cNvSpPr/>
          <p:nvPr/>
        </p:nvSpPr>
        <p:spPr>
          <a:xfrm>
            <a:off x="1060107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7">
            <a:hlinkClick r:id="rId5" action="ppaction://hlinksldjump"/>
          </p:cNvPr>
          <p:cNvSpPr/>
          <p:nvPr/>
        </p:nvSpPr>
        <p:spPr>
          <a:xfrm>
            <a:off x="515938" y="75272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509425" y="92365"/>
            <a:ext cx="923400" cy="478634"/>
          </a:xfrm>
          <a:prstGeom prst="round2SameRect">
            <a:avLst>
              <a:gd name="adj1" fmla="val 34868"/>
              <a:gd name="adj2" fmla="val 0"/>
            </a:avLst>
          </a:prstGeom>
          <a:solidFill>
            <a:srgbClr val="344D6C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2400" dirty="0" smtClean="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HJ</a:t>
            </a:r>
            <a:endParaRPr sz="1400" b="0" i="0" u="none" strike="noStrike" cap="none" dirty="0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200" y="1408078"/>
            <a:ext cx="8697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Jutarnja smjena – Mladen Kopjar </a:t>
            </a:r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486201" y="1813310"/>
            <a:ext cx="8143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Otvori čitanku Hrvatski na dlanu 4, 124. stranicu.</a:t>
            </a:r>
          </a:p>
          <a:p>
            <a:r>
              <a:rPr lang="hr-HR" dirty="0" smtClean="0"/>
              <a:t>Dva puta naglas pročitaj tekst Jutarnja smjena. </a:t>
            </a:r>
          </a:p>
          <a:p>
            <a:r>
              <a:rPr lang="hr-HR" dirty="0" smtClean="0"/>
              <a:t>Razmisli i naglas </a:t>
            </a:r>
            <a:r>
              <a:rPr lang="hr-HR" dirty="0" smtClean="0"/>
              <a:t>odgovori, bez zapisivanja:</a:t>
            </a:r>
            <a:endParaRPr lang="hr-HR" dirty="0" smtClean="0"/>
          </a:p>
          <a:p>
            <a:endParaRPr lang="hr-HR" dirty="0"/>
          </a:p>
          <a:p>
            <a:pPr marL="342900" indent="-342900">
              <a:buAutoNum type="arabicPeriod"/>
            </a:pPr>
            <a:r>
              <a:rPr lang="hr-HR" dirty="0" smtClean="0"/>
              <a:t>Što muči Luku?</a:t>
            </a:r>
          </a:p>
          <a:p>
            <a:pPr marL="342900" indent="-342900">
              <a:buAutoNum type="arabicPeriod"/>
            </a:pPr>
            <a:r>
              <a:rPr lang="hr-HR" dirty="0" smtClean="0"/>
              <a:t>Što dječak njegovih godina može poželjeti</a:t>
            </a:r>
            <a:r>
              <a:rPr lang="hr-HR" dirty="0" smtClean="0"/>
              <a:t>?</a:t>
            </a:r>
            <a:endParaRPr lang="hr-HR" dirty="0" smtClean="0"/>
          </a:p>
          <a:p>
            <a:pPr marL="342900" indent="-342900">
              <a:buAutoNum type="arabicPeriod"/>
            </a:pPr>
            <a:r>
              <a:rPr lang="hr-HR" dirty="0" smtClean="0"/>
              <a:t>Koje poslove Luka radi za brata i sestru?</a:t>
            </a:r>
          </a:p>
          <a:p>
            <a:pPr marL="342900" indent="-342900">
              <a:buAutoNum type="arabicPeriod"/>
            </a:pPr>
            <a:r>
              <a:rPr lang="hr-HR" dirty="0" smtClean="0"/>
              <a:t>Zbog čega Robert ne može sam složiti svoj ruksak?</a:t>
            </a:r>
          </a:p>
          <a:p>
            <a:pPr marL="342900" indent="-342900">
              <a:buAutoNum type="arabicPeriod"/>
            </a:pPr>
            <a:r>
              <a:rPr lang="hr-HR" dirty="0" smtClean="0"/>
              <a:t>Tko je Mrav?</a:t>
            </a:r>
          </a:p>
          <a:p>
            <a:pPr marL="342900" indent="-342900">
              <a:buAutoNum type="arabicPeriod"/>
            </a:pPr>
            <a:r>
              <a:rPr lang="hr-HR" dirty="0" smtClean="0"/>
              <a:t>Hoće li Luka i dalje nastaviti raditi poslove brata i sestre?</a:t>
            </a:r>
          </a:p>
          <a:p>
            <a:endParaRPr lang="hr-HR" dirty="0" smtClean="0"/>
          </a:p>
          <a:p>
            <a:r>
              <a:rPr lang="hr-HR" dirty="0" smtClean="0"/>
              <a:t>Razmisli o temi i ideji ovoga teksta. Prisjeti se koje je vrste ovaj književni tekst, </a:t>
            </a:r>
          </a:p>
          <a:p>
            <a:r>
              <a:rPr lang="hr-HR" dirty="0" smtClean="0"/>
              <a:t>tko je glavni lik i koje su njegove osobine. </a:t>
            </a:r>
          </a:p>
          <a:p>
            <a:r>
              <a:rPr lang="hr-HR" b="1" dirty="0" smtClean="0"/>
              <a:t>U bilježnicu zapiši:</a:t>
            </a:r>
            <a:r>
              <a:rPr lang="hr-HR" dirty="0" smtClean="0"/>
              <a:t>  </a:t>
            </a:r>
            <a:r>
              <a:rPr lang="hr-HR" dirty="0"/>
              <a:t> </a:t>
            </a:r>
            <a:r>
              <a:rPr lang="hr-HR" dirty="0" smtClean="0"/>
              <a:t>                           </a:t>
            </a:r>
          </a:p>
          <a:p>
            <a:endParaRPr lang="hr-HR" dirty="0" smtClean="0"/>
          </a:p>
          <a:p>
            <a:pPr marL="342900" indent="-342900">
              <a:buAutoNum type="arabicPeriod"/>
            </a:pPr>
            <a:endParaRPr lang="hr-HR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3264" y="4687963"/>
            <a:ext cx="4833571" cy="197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1676" y="914541"/>
            <a:ext cx="3797788" cy="5592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14275" y="1690371"/>
            <a:ext cx="6861675" cy="4716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517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138" y="1292150"/>
            <a:ext cx="7086600" cy="541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4" name="Google Shape;261;p9"/>
          <p:cNvGraphicFramePr/>
          <p:nvPr>
            <p:extLst>
              <p:ext uri="{D42A27DB-BD31-4B8C-83A1-F6EECF244321}">
                <p14:modId xmlns:p14="http://schemas.microsoft.com/office/powerpoint/2010/main" val="4196833768"/>
              </p:ext>
            </p:extLst>
          </p:nvPr>
        </p:nvGraphicFramePr>
        <p:xfrm>
          <a:off x="8460407" y="1671412"/>
          <a:ext cx="2782898" cy="466120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Varaždin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91794" y="1477172"/>
            <a:ext cx="7293838" cy="4940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4" name="Google Shape;261;p9"/>
          <p:cNvGraphicFramePr/>
          <p:nvPr>
            <p:extLst>
              <p:ext uri="{D42A27DB-BD31-4B8C-83A1-F6EECF244321}">
                <p14:modId xmlns:p14="http://schemas.microsoft.com/office/powerpoint/2010/main" val="343633954"/>
              </p:ext>
            </p:extLst>
          </p:nvPr>
        </p:nvGraphicFramePr>
        <p:xfrm>
          <a:off x="8252247" y="1798840"/>
          <a:ext cx="2782898" cy="466120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Bjelovar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1523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224334" y="1323722"/>
            <a:ext cx="6184757" cy="5366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4" name="Google Shape;261;p9"/>
          <p:cNvGraphicFramePr/>
          <p:nvPr>
            <p:extLst>
              <p:ext uri="{D42A27DB-BD31-4B8C-83A1-F6EECF244321}">
                <p14:modId xmlns:p14="http://schemas.microsoft.com/office/powerpoint/2010/main" val="1525769919"/>
              </p:ext>
            </p:extLst>
          </p:nvPr>
        </p:nvGraphicFramePr>
        <p:xfrm>
          <a:off x="8241739" y="1798840"/>
          <a:ext cx="2782898" cy="466120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Sisak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316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aphicFrame>
        <p:nvGraphicFramePr>
          <p:cNvPr id="261" name="Google Shape;261;p9"/>
          <p:cNvGraphicFramePr/>
          <p:nvPr>
            <p:extLst>
              <p:ext uri="{D42A27DB-BD31-4B8C-83A1-F6EECF244321}">
                <p14:modId xmlns:p14="http://schemas.microsoft.com/office/powerpoint/2010/main" val="3422390075"/>
              </p:ext>
            </p:extLst>
          </p:nvPr>
        </p:nvGraphicFramePr>
        <p:xfrm>
          <a:off x="8252247" y="1798840"/>
          <a:ext cx="2782898" cy="466120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Pronađi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Koprivnicu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geografskoj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karti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2895" y="1697289"/>
            <a:ext cx="6662356" cy="4864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876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" action="ppaction://noaction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" action="ppaction://noaction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" action="ppaction://noaction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" action="ppaction://noaction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3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3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4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5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" action="ppaction://noaction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" action="ppaction://noaction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" action="ppaction://noaction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" action="ppaction://noaction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" action="ppaction://noaction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" action="ppaction://noaction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" action="ppaction://noaction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" action="ppaction://noaction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" action="ppaction://noaction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9709" y="1662545"/>
            <a:ext cx="854132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Zadaci:</a:t>
            </a:r>
          </a:p>
          <a:p>
            <a:endParaRPr lang="hr-HR" dirty="0" smtClean="0"/>
          </a:p>
          <a:p>
            <a:r>
              <a:rPr lang="hr-HR" dirty="0" smtClean="0"/>
              <a:t>Pažljivo pročitaj u udžbeniku Pogled u svijet 4. 78. i 79. stranicu.</a:t>
            </a:r>
          </a:p>
          <a:p>
            <a:r>
              <a:rPr lang="hr-HR" dirty="0" smtClean="0"/>
              <a:t>Uredno odgovori na sljedeća pitanja: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 smtClean="0"/>
          </a:p>
          <a:p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123" y="2656192"/>
            <a:ext cx="6457430" cy="1815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6" name="Google Shape;261;p9"/>
          <p:cNvGraphicFramePr/>
          <p:nvPr>
            <p:extLst>
              <p:ext uri="{D42A27DB-BD31-4B8C-83A1-F6EECF244321}">
                <p14:modId xmlns:p14="http://schemas.microsoft.com/office/powerpoint/2010/main" val="2564110245"/>
              </p:ext>
            </p:extLst>
          </p:nvPr>
        </p:nvGraphicFramePr>
        <p:xfrm>
          <a:off x="8002172" y="1539068"/>
          <a:ext cx="2782898" cy="4643523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782898"/>
              </a:tblGrid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Odgovori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pitanja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u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radnoj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bilježnici na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102., 103.</a:t>
                      </a:r>
                      <a:endParaRPr sz="28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64973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800" b="1" i="0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i  104. stranici.</a:t>
                      </a:r>
                      <a:endParaRPr sz="2800" b="1" i="0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663802" y="4879078"/>
            <a:ext cx="44161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/>
              <a:t>Odigraj igru </a:t>
            </a:r>
          </a:p>
          <a:p>
            <a:endParaRPr lang="hr-HR" sz="2000" dirty="0"/>
          </a:p>
          <a:p>
            <a:endParaRPr lang="hr-HR" sz="2000" dirty="0" smtClean="0"/>
          </a:p>
          <a:p>
            <a:pPr algn="ctr"/>
            <a:r>
              <a:rPr lang="hr-HR" sz="2000" b="1" dirty="0" smtClean="0">
                <a:hlinkClick r:id="rId7"/>
              </a:rPr>
              <a:t>SKUPI KLJUČEVE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170727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1379" y="1381051"/>
            <a:ext cx="8551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 smtClean="0"/>
              <a:t>Prilagodba:</a:t>
            </a:r>
          </a:p>
          <a:p>
            <a:endParaRPr lang="hr-HR" sz="1800" dirty="0"/>
          </a:p>
          <a:p>
            <a:r>
              <a:rPr lang="hr-HR" sz="1800" dirty="0" smtClean="0"/>
              <a:t>Luka, zapiši u bilježnicu naslov:   Naselja i prometna povezanost nizinskih krajeva</a:t>
            </a:r>
          </a:p>
          <a:p>
            <a:r>
              <a:rPr lang="hr-HR" sz="1800" dirty="0" smtClean="0"/>
              <a:t>                                                                           Republike Hrvatske </a:t>
            </a:r>
            <a:endParaRPr lang="hr-HR" sz="1800" dirty="0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938730" y="2727793"/>
            <a:ext cx="3540252" cy="3611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6325" y="3309359"/>
            <a:ext cx="3286125" cy="244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830650" y="3195384"/>
            <a:ext cx="22340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2000" dirty="0" smtClean="0"/>
              <a:t>Odigraj igru </a:t>
            </a:r>
          </a:p>
          <a:p>
            <a:endParaRPr lang="hr-HR" sz="2000" dirty="0"/>
          </a:p>
          <a:p>
            <a:endParaRPr lang="hr-HR" sz="2000" dirty="0" smtClean="0"/>
          </a:p>
          <a:p>
            <a:pPr algn="ctr"/>
            <a:r>
              <a:rPr lang="hr-HR" sz="2000" b="1" dirty="0" smtClean="0">
                <a:hlinkClick r:id="rId20"/>
              </a:rPr>
              <a:t>SKUPI KLJUČEVE</a:t>
            </a:r>
            <a:endParaRPr lang="hr-HR" sz="2000" b="1" dirty="0"/>
          </a:p>
        </p:txBody>
      </p:sp>
    </p:spTree>
    <p:extLst>
      <p:ext uri="{BB962C8B-B14F-4D97-AF65-F5344CB8AC3E}">
        <p14:creationId xmlns:p14="http://schemas.microsoft.com/office/powerpoint/2010/main" val="297209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1" y="677522"/>
            <a:ext cx="7429703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Tjelesna i zdravstvena kultura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06624" y="1514169"/>
            <a:ext cx="7741227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 dirty="0" smtClean="0"/>
              <a:t>Budite vrijedni i prateći upute na videu, odvježbajte vježbe eksplozivne snage:</a:t>
            </a:r>
          </a:p>
          <a:p>
            <a:pPr algn="ctr"/>
            <a:endParaRPr lang="hr-HR" sz="1800" dirty="0"/>
          </a:p>
          <a:p>
            <a:pPr algn="ctr"/>
            <a:endParaRPr lang="hr-HR" sz="1800" dirty="0" smtClean="0"/>
          </a:p>
          <a:p>
            <a:pPr algn="ctr"/>
            <a:endParaRPr lang="hr-HR" sz="1800" dirty="0" smtClean="0"/>
          </a:p>
          <a:p>
            <a:pPr marL="342900" indent="-342900" algn="ctr">
              <a:buAutoNum type="arabicPeriod"/>
            </a:pPr>
            <a:r>
              <a:rPr lang="hr-HR" sz="1800" dirty="0" smtClean="0">
                <a:hlinkClick r:id="rId18"/>
              </a:rPr>
              <a:t>TRENING EKSPLOZIVNE SNAGE </a:t>
            </a:r>
            <a:endParaRPr lang="hr-HR" sz="1800" dirty="0" smtClean="0"/>
          </a:p>
          <a:p>
            <a:pPr marL="342900" indent="-342900" algn="ctr">
              <a:buAutoNum type="arabicPeriod"/>
            </a:pPr>
            <a:endParaRPr lang="hr-HR" sz="1800" dirty="0"/>
          </a:p>
          <a:p>
            <a:pPr marL="342900" indent="-342900" algn="ctr">
              <a:buAutoNum type="arabicPeriod"/>
            </a:pPr>
            <a:endParaRPr lang="hr-HR" sz="1800" dirty="0" smtClean="0"/>
          </a:p>
          <a:p>
            <a:pPr marL="342900" indent="-342900" algn="ctr">
              <a:buAutoNum type="arabicPeriod"/>
            </a:pPr>
            <a:r>
              <a:rPr lang="hr-HR" sz="1800" dirty="0" smtClean="0">
                <a:hlinkClick r:id="rId19"/>
              </a:rPr>
              <a:t>TRENING EKSPLOZIVNE SNAGE</a:t>
            </a:r>
            <a:endParaRPr lang="hr-HR" sz="1800" dirty="0" smtClean="0"/>
          </a:p>
          <a:p>
            <a:pPr marL="342900" indent="-342900" algn="ctr">
              <a:buAutoNum type="arabicPeriod"/>
            </a:pPr>
            <a:endParaRPr lang="hr-HR" sz="1800" dirty="0"/>
          </a:p>
          <a:p>
            <a:pPr marL="342900" indent="-342900" algn="ctr">
              <a:buAutoNum type="arabicPeriod"/>
            </a:pPr>
            <a:endParaRPr lang="hr-HR" sz="1800" dirty="0" smtClean="0"/>
          </a:p>
          <a:p>
            <a:pPr marL="342900" indent="-342900" algn="ctr">
              <a:buAutoNum type="arabicPeriod"/>
            </a:pPr>
            <a:endParaRPr lang="hr-HR" sz="1800" dirty="0"/>
          </a:p>
          <a:p>
            <a:pPr marL="342900" indent="-342900" algn="ctr">
              <a:buAutoNum type="arabicPeriod"/>
            </a:pPr>
            <a:endParaRPr lang="hr-HR" sz="1800" dirty="0" smtClean="0"/>
          </a:p>
          <a:p>
            <a:pPr marL="342900" indent="-342900" algn="ctr">
              <a:buAutoNum type="arabicPeriod"/>
            </a:pPr>
            <a:endParaRPr lang="hr-HR" sz="1800" dirty="0"/>
          </a:p>
          <a:p>
            <a:pPr algn="ctr"/>
            <a:r>
              <a:rPr lang="hr-HR" sz="1800" dirty="0" smtClean="0"/>
              <a:t>Prilikom treninga koriste se jednostavni rekviziti, pa ih pokušajte pronaći kod kuće (budite kreativni i maštoviti).</a:t>
            </a:r>
          </a:p>
          <a:p>
            <a:pPr algn="ctr"/>
            <a:endParaRPr lang="hr-HR" sz="1800" dirty="0"/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4461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1" y="677522"/>
            <a:ext cx="7481657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Dopunska nastava matematike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30338" y="1872485"/>
            <a:ext cx="77412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 dirty="0" smtClean="0"/>
              <a:t>Odigrajte igre i ponovite matematičke sadržaje </a:t>
            </a:r>
            <a:r>
              <a:rPr lang="hr-HR" sz="1800" dirty="0" smtClean="0">
                <a:sym typeface="Wingdings" panose="05000000000000000000" pitchFamily="2" charset="2"/>
              </a:rPr>
              <a:t></a:t>
            </a:r>
          </a:p>
          <a:p>
            <a:pPr algn="ctr"/>
            <a:endParaRPr lang="hr-HR" sz="1800" dirty="0">
              <a:sym typeface="Wingdings" panose="05000000000000000000" pitchFamily="2" charset="2"/>
            </a:endParaRPr>
          </a:p>
          <a:p>
            <a:pPr algn="ctr"/>
            <a:endParaRPr lang="hr-HR" sz="1800" dirty="0" smtClean="0">
              <a:sym typeface="Wingdings" panose="05000000000000000000" pitchFamily="2" charset="2"/>
            </a:endParaRPr>
          </a:p>
          <a:p>
            <a:pPr algn="ctr"/>
            <a:r>
              <a:rPr lang="hr-HR" sz="1800" dirty="0" smtClean="0">
                <a:sym typeface="Wingdings" panose="05000000000000000000" pitchFamily="2" charset="2"/>
              </a:rPr>
              <a:t>Zavrti kotač i barem 5 zadataka zapiši i riješi u bilježnicu.</a:t>
            </a:r>
          </a:p>
          <a:p>
            <a:pPr algn="ctr"/>
            <a:endParaRPr lang="hr-HR" sz="1800" dirty="0">
              <a:sym typeface="Wingdings" panose="05000000000000000000" pitchFamily="2" charset="2"/>
            </a:endParaRPr>
          </a:p>
          <a:p>
            <a:pPr algn="ctr"/>
            <a:r>
              <a:rPr lang="hr-HR" sz="1800" dirty="0" smtClean="0">
                <a:sym typeface="Wingdings" panose="05000000000000000000" pitchFamily="2" charset="2"/>
                <a:hlinkClick r:id="rId18"/>
              </a:rPr>
              <a:t>MATEMATIČKI KOTAČ</a:t>
            </a:r>
            <a:endParaRPr lang="hr-HR" sz="1800" dirty="0" smtClean="0">
              <a:sym typeface="Wingdings" panose="05000000000000000000" pitchFamily="2" charset="2"/>
            </a:endParaRPr>
          </a:p>
          <a:p>
            <a:pPr algn="ctr"/>
            <a:endParaRPr lang="hr-HR" sz="1800" dirty="0">
              <a:sym typeface="Wingdings" panose="05000000000000000000" pitchFamily="2" charset="2"/>
            </a:endParaRPr>
          </a:p>
          <a:p>
            <a:pPr algn="ctr"/>
            <a:r>
              <a:rPr lang="hr-HR" sz="1800" dirty="0" smtClean="0"/>
              <a:t>Prisjeti se pravokutnika i kvadrata.</a:t>
            </a:r>
          </a:p>
          <a:p>
            <a:pPr algn="ctr"/>
            <a:endParaRPr lang="hr-HR" sz="1800" dirty="0"/>
          </a:p>
          <a:p>
            <a:pPr algn="ctr"/>
            <a:r>
              <a:rPr lang="hr-HR" sz="1800" dirty="0" smtClean="0">
                <a:hlinkClick r:id="rId19"/>
              </a:rPr>
              <a:t>PRAVOKUTNIK I KVADRAT</a:t>
            </a:r>
            <a:endParaRPr lang="hr-HR" sz="1800" dirty="0" smtClean="0"/>
          </a:p>
          <a:p>
            <a:pPr algn="ctr"/>
            <a:endParaRPr lang="hr-HR" sz="1800" dirty="0"/>
          </a:p>
          <a:p>
            <a:pPr algn="ctr"/>
            <a:r>
              <a:rPr lang="hr-HR" sz="1800" dirty="0" smtClean="0"/>
              <a:t>Sjećate li se što je to kut?</a:t>
            </a:r>
          </a:p>
          <a:p>
            <a:pPr algn="ctr"/>
            <a:endParaRPr lang="hr-HR" sz="1800" dirty="0"/>
          </a:p>
          <a:p>
            <a:pPr algn="ctr"/>
            <a:r>
              <a:rPr lang="hr-HR" sz="1800" dirty="0" smtClean="0">
                <a:hlinkClick r:id="rId20"/>
              </a:rPr>
              <a:t>KUT</a:t>
            </a:r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311814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23"/>
          <p:cNvSpPr txBox="1"/>
          <p:nvPr/>
        </p:nvSpPr>
        <p:spPr>
          <a:xfrm>
            <a:off x="2305605" y="2382628"/>
            <a:ext cx="692922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hr-HR" sz="4800" b="1" dirty="0" smtClean="0">
                <a:solidFill>
                  <a:schemeClr val="dk1"/>
                </a:solidFill>
                <a:latin typeface="Caveat"/>
                <a:sym typeface="Caveat"/>
              </a:rPr>
              <a:t>Ovo je sve za danas.</a:t>
            </a:r>
            <a:endParaRPr sz="12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hr-HR" sz="4800" b="1" u="sng" dirty="0" smtClean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Šaljem vam svima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hr-HR" sz="4800" b="1" u="sng" dirty="0" smtClean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zagrljaje!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lang="hr-HR" sz="4800" b="1" i="0" u="sng" strike="noStrike" cap="none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endParaRPr lang="hr-HR" sz="4800" b="1" u="sng" dirty="0" smtClean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lang="hr-HR" sz="4800" b="1" i="0" u="sng" strike="noStrike" cap="none" dirty="0" smtClean="0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Vaša učiteljica Dubravka</a:t>
            </a:r>
            <a:endParaRPr sz="4800" b="1" i="0" u="none" strike="noStrike" cap="none" dirty="0">
              <a:solidFill>
                <a:schemeClr val="dk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638" name="Google Shape;638;p23">
            <a:hlinkClick r:id="" action="ppaction://noaction"/>
          </p:cNvPr>
          <p:cNvSpPr/>
          <p:nvPr/>
        </p:nvSpPr>
        <p:spPr>
          <a:xfrm>
            <a:off x="11635420" y="558350"/>
            <a:ext cx="4497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9" name="Google Shape;639;p23">
            <a:hlinkClick r:id="" action="ppaction://noaction"/>
          </p:cNvPr>
          <p:cNvSpPr/>
          <p:nvPr/>
        </p:nvSpPr>
        <p:spPr>
          <a:xfrm>
            <a:off x="11590723" y="2172775"/>
            <a:ext cx="4497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0" name="Google Shape;640;p23">
            <a:hlinkClick r:id="" action="ppaction://noaction"/>
          </p:cNvPr>
          <p:cNvSpPr/>
          <p:nvPr/>
        </p:nvSpPr>
        <p:spPr>
          <a:xfrm>
            <a:off x="11613072" y="3711000"/>
            <a:ext cx="4497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1" name="Google Shape;641;p23">
            <a:hlinkClick r:id="" action="ppaction://noaction"/>
          </p:cNvPr>
          <p:cNvSpPr/>
          <p:nvPr/>
        </p:nvSpPr>
        <p:spPr>
          <a:xfrm>
            <a:off x="11568375" y="5325425"/>
            <a:ext cx="4497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2" name="Google Shape;642;p23">
            <a:hlinkClick r:id="rId3" action="ppaction://hlinksldjump"/>
          </p:cNvPr>
          <p:cNvSpPr/>
          <p:nvPr/>
        </p:nvSpPr>
        <p:spPr>
          <a:xfrm>
            <a:off x="515950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3" name="Google Shape;643;p23">
            <a:hlinkClick r:id="rId4" action="ppaction://hlinksldjump"/>
          </p:cNvPr>
          <p:cNvSpPr/>
          <p:nvPr/>
        </p:nvSpPr>
        <p:spPr>
          <a:xfrm>
            <a:off x="1483825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4" name="Google Shape;644;p23">
            <a:hlinkClick r:id="rId5" action="ppaction://hlinksldjump"/>
          </p:cNvPr>
          <p:cNvSpPr/>
          <p:nvPr/>
        </p:nvSpPr>
        <p:spPr>
          <a:xfrm>
            <a:off x="2339400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5" name="Google Shape;645;p23">
            <a:hlinkClick r:id="" action="ppaction://noaction"/>
          </p:cNvPr>
          <p:cNvSpPr/>
          <p:nvPr/>
        </p:nvSpPr>
        <p:spPr>
          <a:xfrm>
            <a:off x="3307275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6" name="Google Shape;646;p23">
            <a:hlinkClick r:id="" action="ppaction://noaction"/>
          </p:cNvPr>
          <p:cNvSpPr/>
          <p:nvPr/>
        </p:nvSpPr>
        <p:spPr>
          <a:xfrm>
            <a:off x="4162850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7" name="Google Shape;647;p23">
            <a:hlinkClick r:id="" action="ppaction://noaction"/>
          </p:cNvPr>
          <p:cNvSpPr/>
          <p:nvPr/>
        </p:nvSpPr>
        <p:spPr>
          <a:xfrm>
            <a:off x="5130725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p23">
            <a:hlinkClick r:id="" action="ppaction://noaction"/>
          </p:cNvPr>
          <p:cNvSpPr/>
          <p:nvPr/>
        </p:nvSpPr>
        <p:spPr>
          <a:xfrm>
            <a:off x="5986300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9" name="Google Shape;649;p23">
            <a:hlinkClick r:id="" action="ppaction://noaction"/>
          </p:cNvPr>
          <p:cNvSpPr/>
          <p:nvPr/>
        </p:nvSpPr>
        <p:spPr>
          <a:xfrm>
            <a:off x="6954175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0" name="Google Shape;650;p23">
            <a:hlinkClick r:id="" action="ppaction://noaction"/>
          </p:cNvPr>
          <p:cNvSpPr/>
          <p:nvPr/>
        </p:nvSpPr>
        <p:spPr>
          <a:xfrm>
            <a:off x="7809750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1" name="Google Shape;651;p23">
            <a:hlinkClick r:id="" action="ppaction://noaction"/>
          </p:cNvPr>
          <p:cNvSpPr/>
          <p:nvPr/>
        </p:nvSpPr>
        <p:spPr>
          <a:xfrm>
            <a:off x="8777625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3">
            <a:hlinkClick r:id="" action="ppaction://noaction"/>
          </p:cNvPr>
          <p:cNvSpPr/>
          <p:nvPr/>
        </p:nvSpPr>
        <p:spPr>
          <a:xfrm>
            <a:off x="9633200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23">
            <a:hlinkClick r:id="" action="ppaction://noaction"/>
          </p:cNvPr>
          <p:cNvSpPr/>
          <p:nvPr/>
        </p:nvSpPr>
        <p:spPr>
          <a:xfrm>
            <a:off x="10601075" y="45775"/>
            <a:ext cx="914400" cy="4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23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20" y="792819"/>
            <a:ext cx="2119745" cy="317961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7"/>
          <p:cNvSpPr txBox="1"/>
          <p:nvPr/>
        </p:nvSpPr>
        <p:spPr>
          <a:xfrm>
            <a:off x="623252" y="677522"/>
            <a:ext cx="3250657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Hrvatski jezik</a:t>
            </a:r>
            <a:endParaRPr sz="14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10" name="Google Shape;210;p7">
            <a:hlinkClick r:id="" action="ppaction://noaction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7">
            <a:hlinkClick r:id="" action="ppaction://noaction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7">
            <a:hlinkClick r:id="" action="ppaction://noaction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7">
            <a:hlinkClick r:id="" action="ppaction://noaction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7">
            <a:hlinkClick r:id="rId3" action="ppaction://hlinksldjump"/>
          </p:cNvPr>
          <p:cNvSpPr/>
          <p:nvPr/>
        </p:nvSpPr>
        <p:spPr>
          <a:xfrm>
            <a:off x="148382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7">
            <a:hlinkClick r:id="rId4" action="ppaction://hlinksldjump"/>
          </p:cNvPr>
          <p:cNvSpPr/>
          <p:nvPr/>
        </p:nvSpPr>
        <p:spPr>
          <a:xfrm>
            <a:off x="2339400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7">
            <a:hlinkClick r:id="" action="ppaction://noaction"/>
          </p:cNvPr>
          <p:cNvSpPr/>
          <p:nvPr/>
        </p:nvSpPr>
        <p:spPr>
          <a:xfrm>
            <a:off x="330727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7">
            <a:hlinkClick r:id="" action="ppaction://noaction"/>
          </p:cNvPr>
          <p:cNvSpPr/>
          <p:nvPr/>
        </p:nvSpPr>
        <p:spPr>
          <a:xfrm>
            <a:off x="4162850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7">
            <a:hlinkClick r:id="" action="ppaction://noaction"/>
          </p:cNvPr>
          <p:cNvSpPr/>
          <p:nvPr/>
        </p:nvSpPr>
        <p:spPr>
          <a:xfrm>
            <a:off x="513072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7">
            <a:hlinkClick r:id="" action="ppaction://noaction"/>
          </p:cNvPr>
          <p:cNvSpPr/>
          <p:nvPr/>
        </p:nvSpPr>
        <p:spPr>
          <a:xfrm>
            <a:off x="5986300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7">
            <a:hlinkClick r:id="" action="ppaction://noaction"/>
          </p:cNvPr>
          <p:cNvSpPr/>
          <p:nvPr/>
        </p:nvSpPr>
        <p:spPr>
          <a:xfrm>
            <a:off x="695417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">
            <a:hlinkClick r:id="" action="ppaction://noaction"/>
          </p:cNvPr>
          <p:cNvSpPr/>
          <p:nvPr/>
        </p:nvSpPr>
        <p:spPr>
          <a:xfrm>
            <a:off x="7809750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7">
            <a:hlinkClick r:id="" action="ppaction://noaction"/>
          </p:cNvPr>
          <p:cNvSpPr/>
          <p:nvPr/>
        </p:nvSpPr>
        <p:spPr>
          <a:xfrm>
            <a:off x="877762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7">
            <a:hlinkClick r:id="" action="ppaction://noaction"/>
          </p:cNvPr>
          <p:cNvSpPr/>
          <p:nvPr/>
        </p:nvSpPr>
        <p:spPr>
          <a:xfrm>
            <a:off x="9633200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7">
            <a:hlinkClick r:id="" action="ppaction://noaction"/>
          </p:cNvPr>
          <p:cNvSpPr/>
          <p:nvPr/>
        </p:nvSpPr>
        <p:spPr>
          <a:xfrm>
            <a:off x="10601075" y="45775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7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7">
            <a:hlinkClick r:id="rId5" action="ppaction://hlinksldjump"/>
          </p:cNvPr>
          <p:cNvSpPr/>
          <p:nvPr/>
        </p:nvSpPr>
        <p:spPr>
          <a:xfrm>
            <a:off x="515938" y="75272"/>
            <a:ext cx="9144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7"/>
          <p:cNvSpPr/>
          <p:nvPr/>
        </p:nvSpPr>
        <p:spPr>
          <a:xfrm>
            <a:off x="509425" y="92365"/>
            <a:ext cx="923400" cy="478634"/>
          </a:xfrm>
          <a:prstGeom prst="round2SameRect">
            <a:avLst>
              <a:gd name="adj1" fmla="val 34868"/>
              <a:gd name="adj2" fmla="val 0"/>
            </a:avLst>
          </a:prstGeom>
          <a:solidFill>
            <a:srgbClr val="344D6C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2400" dirty="0" smtClean="0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HJ</a:t>
            </a:r>
            <a:endParaRPr sz="1400" b="0" i="0" u="none" strike="noStrike" cap="none" dirty="0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200" y="1408078"/>
            <a:ext cx="58003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Jutarnja smjena – Mladen Kopjar </a:t>
            </a:r>
            <a:endParaRPr lang="hr-HR" dirty="0"/>
          </a:p>
        </p:txBody>
      </p:sp>
      <p:sp>
        <p:nvSpPr>
          <p:cNvPr id="3" name="TextBox 2"/>
          <p:cNvSpPr txBox="1"/>
          <p:nvPr/>
        </p:nvSpPr>
        <p:spPr>
          <a:xfrm>
            <a:off x="486201" y="1813310"/>
            <a:ext cx="605175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Rasprava</a:t>
            </a:r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endParaRPr lang="hr-HR" dirty="0" smtClean="0"/>
          </a:p>
          <a:p>
            <a:endParaRPr lang="hr-HR" dirty="0"/>
          </a:p>
          <a:p>
            <a:r>
              <a:rPr lang="hr-HR" dirty="0" smtClean="0"/>
              <a:t>Razmisli kako bi Luka mogao riješiti problem. </a:t>
            </a:r>
          </a:p>
          <a:p>
            <a:r>
              <a:rPr lang="hr-HR" dirty="0" smtClean="0"/>
              <a:t>Bi li mogao pozvati brata i sestru na razovor?</a:t>
            </a:r>
          </a:p>
          <a:p>
            <a:r>
              <a:rPr lang="hr-HR" dirty="0" smtClean="0"/>
              <a:t>Njih troje tada bi RASPRAVLJALI o njegovome problemu. </a:t>
            </a:r>
          </a:p>
          <a:p>
            <a:endParaRPr lang="hr-HR" dirty="0"/>
          </a:p>
          <a:p>
            <a:r>
              <a:rPr lang="hr-HR" b="1" dirty="0" smtClean="0"/>
              <a:t>U bilježnicu zapiši: </a:t>
            </a:r>
          </a:p>
          <a:p>
            <a:endParaRPr lang="hr-HR" dirty="0"/>
          </a:p>
          <a:p>
            <a:endParaRPr lang="hr-HR" dirty="0" smtClean="0"/>
          </a:p>
          <a:p>
            <a:pPr marL="342900" indent="-342900">
              <a:buAutoNum type="arabicPeriod"/>
            </a:pPr>
            <a:endParaRPr lang="hr-HR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437" y="2405690"/>
            <a:ext cx="5524500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425" y="5599317"/>
            <a:ext cx="5899966" cy="459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640830" y="1040130"/>
            <a:ext cx="46863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 smtClean="0"/>
              <a:t>U raspravi treba znati sudjelovati. Rasprava nije svađa! </a:t>
            </a:r>
          </a:p>
          <a:p>
            <a:endParaRPr lang="hr-HR" dirty="0"/>
          </a:p>
          <a:p>
            <a:r>
              <a:rPr lang="hr-HR" b="1" dirty="0" smtClean="0"/>
              <a:t>U bilježnicu zapiši: </a:t>
            </a:r>
          </a:p>
          <a:p>
            <a:endParaRPr lang="hr-HR" b="1" dirty="0"/>
          </a:p>
          <a:p>
            <a:endParaRPr lang="hr-HR" b="1" dirty="0" smtClean="0"/>
          </a:p>
          <a:p>
            <a:endParaRPr lang="hr-HR" b="1" dirty="0"/>
          </a:p>
          <a:p>
            <a:endParaRPr lang="hr-HR" b="1" dirty="0" smtClean="0"/>
          </a:p>
          <a:p>
            <a:endParaRPr lang="hr-HR" b="1" dirty="0"/>
          </a:p>
          <a:p>
            <a:endParaRPr lang="hr-HR" b="1" dirty="0" smtClean="0"/>
          </a:p>
          <a:p>
            <a:endParaRPr lang="hr-HR" b="1" dirty="0"/>
          </a:p>
          <a:p>
            <a:r>
              <a:rPr lang="hr-HR" dirty="0" smtClean="0"/>
              <a:t>Zadatak: </a:t>
            </a:r>
          </a:p>
          <a:p>
            <a:pPr marL="342900" indent="-342900">
              <a:buAutoNum type="arabicPeriod"/>
            </a:pPr>
            <a:r>
              <a:rPr lang="hr-HR" dirty="0" smtClean="0"/>
              <a:t>Od ponuđenih </a:t>
            </a:r>
            <a:r>
              <a:rPr lang="hr-HR" b="1" dirty="0" smtClean="0"/>
              <a:t>tema</a:t>
            </a:r>
            <a:r>
              <a:rPr lang="hr-HR" dirty="0" smtClean="0"/>
              <a:t> odaberi jednu i zamisli da ćeš toj temi s nekime raspravljati. Napiši što bi rekla/rekao i dobro obrazloži zbog čega si baš ti u pravu. Prisjeti se kako smo to u školi radili, kad smo imali debatu. U nekoliko rečenica zapiši </a:t>
            </a:r>
            <a:r>
              <a:rPr lang="hr-HR" dirty="0" smtClean="0"/>
              <a:t>kako bi u raspravi</a:t>
            </a:r>
            <a:r>
              <a:rPr lang="hr-HR" dirty="0" smtClean="0"/>
              <a:t> </a:t>
            </a:r>
            <a:r>
              <a:rPr lang="hr-HR" dirty="0" smtClean="0"/>
              <a:t>obrazložila/obrazložio svoje mišljenje. </a:t>
            </a:r>
          </a:p>
          <a:p>
            <a:endParaRPr lang="hr-HR" dirty="0" smtClean="0"/>
          </a:p>
          <a:p>
            <a:r>
              <a:rPr lang="hr-HR" dirty="0" smtClean="0"/>
              <a:t>       </a:t>
            </a:r>
            <a:r>
              <a:rPr lang="hr-HR" b="1" dirty="0" smtClean="0"/>
              <a:t>Odaberi SAMO JEDNU od ponuđene 4 teme.  </a:t>
            </a:r>
          </a:p>
          <a:p>
            <a:pPr marL="342900" indent="-342900">
              <a:buAutoNum type="arabicPeriod"/>
            </a:pPr>
            <a:endParaRPr lang="hr-HR" dirty="0"/>
          </a:p>
          <a:p>
            <a:r>
              <a:rPr lang="hr-HR" b="1" dirty="0" smtClean="0"/>
              <a:t>Teme</a:t>
            </a:r>
            <a:r>
              <a:rPr lang="hr-HR" dirty="0" smtClean="0"/>
              <a:t>: 1. Online nastava (nastava na daljinu) je bolja  </a:t>
            </a:r>
          </a:p>
          <a:p>
            <a:r>
              <a:rPr lang="hr-HR" dirty="0" smtClean="0"/>
              <a:t>                od klasične nastave u školi</a:t>
            </a:r>
          </a:p>
          <a:p>
            <a:r>
              <a:rPr lang="hr-HR" dirty="0"/>
              <a:t> </a:t>
            </a:r>
            <a:r>
              <a:rPr lang="hr-HR" dirty="0" smtClean="0"/>
              <a:t>           2. Klasična nastava u školi je bolja od online </a:t>
            </a:r>
          </a:p>
          <a:p>
            <a:r>
              <a:rPr lang="hr-HR" dirty="0" smtClean="0"/>
              <a:t>                nastave (nastave na daljinu)</a:t>
            </a:r>
          </a:p>
          <a:p>
            <a:r>
              <a:rPr lang="hr-HR" dirty="0"/>
              <a:t> </a:t>
            </a:r>
            <a:r>
              <a:rPr lang="hr-HR" dirty="0" smtClean="0"/>
              <a:t>           3. Dobro je imati domaću zadaću</a:t>
            </a:r>
          </a:p>
          <a:p>
            <a:r>
              <a:rPr lang="hr-HR" dirty="0"/>
              <a:t> </a:t>
            </a:r>
            <a:r>
              <a:rPr lang="hr-HR" dirty="0" smtClean="0"/>
              <a:t>           4. Nije dobro imati domaću zadaću</a:t>
            </a:r>
          </a:p>
          <a:p>
            <a:endParaRPr lang="hr-HR" dirty="0"/>
          </a:p>
          <a:p>
            <a:endParaRPr lang="hr-HR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77429" y="1953252"/>
            <a:ext cx="5198539" cy="995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8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"/>
          <p:cNvSpPr txBox="1"/>
          <p:nvPr/>
        </p:nvSpPr>
        <p:spPr>
          <a:xfrm>
            <a:off x="623252" y="677522"/>
            <a:ext cx="3402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Hrvatski jezik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6" name="Google Shape;236;p8">
            <a:hlinkClick r:id="" action="ppaction://noaction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8">
            <a:hlinkClick r:id="" action="ppaction://noaction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>
            <a:hlinkClick r:id="" action="ppaction://noaction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8">
            <a:hlinkClick r:id="" action="ppaction://noaction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8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1432686" y="91212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4E74A3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OCT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42" name="Google Shape;242;p8">
            <a:hlinkClick r:id="rId3" action="ppaction://hlinksldjump"/>
          </p:cNvPr>
          <p:cNvSpPr/>
          <p:nvPr/>
        </p:nvSpPr>
        <p:spPr>
          <a:xfrm>
            <a:off x="439959" y="569846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">
            <a:hlinkClick r:id="rId4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8">
            <a:hlinkClick r:id="rId5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8">
            <a:hlinkClick r:id="" action="ppaction://noaction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8">
            <a:hlinkClick r:id="" action="ppaction://noaction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8">
            <a:hlinkClick r:id="" action="ppaction://noaction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8">
            <a:hlinkClick r:id="" action="ppaction://noaction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8">
            <a:hlinkClick r:id="" action="ppaction://noaction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8">
            <a:hlinkClick r:id="" action="ppaction://noaction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8">
            <a:hlinkClick r:id="" action="ppaction://noaction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8">
            <a:hlinkClick r:id="" action="ppaction://noaction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8">
            <a:hlinkClick r:id="" action="ppaction://noaction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604" y="1548467"/>
            <a:ext cx="821817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1800" dirty="0" smtClean="0"/>
              <a:t>U 3. razredu isto se uči što je to rasprava. Prisjetite se, gladajući video, koja su pravila rasprave, a to će vam pomoći kod pisanja domaće zadaće. </a:t>
            </a:r>
            <a:endParaRPr lang="hr-HR" sz="3200" b="1" dirty="0" smtClean="0">
              <a:hlinkClick r:id="rId6"/>
            </a:endParaRPr>
          </a:p>
          <a:p>
            <a:pPr algn="ctr"/>
            <a:r>
              <a:rPr lang="hr-HR" sz="3200" b="1" dirty="0" smtClean="0">
                <a:hlinkClick r:id="rId6"/>
              </a:rPr>
              <a:t>RASPRAVA</a:t>
            </a:r>
            <a:endParaRPr lang="hr-HR" sz="3200" b="1" dirty="0" smtClean="0"/>
          </a:p>
          <a:p>
            <a:pPr algn="ctr"/>
            <a:r>
              <a:rPr lang="hr-HR" b="1" dirty="0" smtClean="0"/>
              <a:t>______________________________________________________________________________</a:t>
            </a:r>
          </a:p>
          <a:p>
            <a:pPr algn="ctr"/>
            <a:endParaRPr lang="hr-HR" sz="1200" b="1" dirty="0"/>
          </a:p>
          <a:p>
            <a:r>
              <a:rPr lang="hr-HR" sz="1800" dirty="0"/>
              <a:t>Prilagodba: </a:t>
            </a:r>
            <a:endParaRPr lang="hr-HR" sz="1800" dirty="0" smtClean="0"/>
          </a:p>
          <a:p>
            <a:r>
              <a:rPr lang="hr-HR" sz="1800" dirty="0" smtClean="0"/>
              <a:t>Luka, pročitaj priču u nastavku i odgovori na pitanja. </a:t>
            </a:r>
            <a:r>
              <a:rPr lang="hr-HR" sz="1800" dirty="0" smtClean="0">
                <a:sym typeface="Wingdings" panose="05000000000000000000" pitchFamily="2" charset="2"/>
              </a:rPr>
              <a:t> </a:t>
            </a:r>
            <a:endParaRPr lang="hr-HR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0987" y="3640375"/>
            <a:ext cx="7139488" cy="283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"/>
          <p:cNvSpPr txBox="1"/>
          <p:nvPr/>
        </p:nvSpPr>
        <p:spPr>
          <a:xfrm>
            <a:off x="623252" y="677522"/>
            <a:ext cx="3402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Hrvatski jezik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6" name="Google Shape;236;p8">
            <a:hlinkClick r:id="" action="ppaction://noaction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8">
            <a:hlinkClick r:id="" action="ppaction://noaction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>
            <a:hlinkClick r:id="" action="ppaction://noaction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8">
            <a:hlinkClick r:id="" action="ppaction://noaction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8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1432686" y="91212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4E74A3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OCT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42" name="Google Shape;242;p8">
            <a:hlinkClick r:id="rId3" action="ppaction://hlinksldjump"/>
          </p:cNvPr>
          <p:cNvSpPr/>
          <p:nvPr/>
        </p:nvSpPr>
        <p:spPr>
          <a:xfrm>
            <a:off x="439959" y="569846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">
            <a:hlinkClick r:id="rId4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8">
            <a:hlinkClick r:id="rId5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8">
            <a:hlinkClick r:id="" action="ppaction://noaction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8">
            <a:hlinkClick r:id="" action="ppaction://noaction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8">
            <a:hlinkClick r:id="" action="ppaction://noaction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8">
            <a:hlinkClick r:id="" action="ppaction://noaction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8">
            <a:hlinkClick r:id="" action="ppaction://noaction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8">
            <a:hlinkClick r:id="" action="ppaction://noaction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8">
            <a:hlinkClick r:id="" action="ppaction://noaction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8">
            <a:hlinkClick r:id="" action="ppaction://noaction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8">
            <a:hlinkClick r:id="" action="ppaction://noaction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3252" y="1292150"/>
            <a:ext cx="821817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______________________________________________________________________________</a:t>
            </a:r>
          </a:p>
          <a:p>
            <a:pPr algn="ctr"/>
            <a:endParaRPr lang="hr-HR" sz="1200" b="1" dirty="0"/>
          </a:p>
          <a:p>
            <a:r>
              <a:rPr lang="hr-HR" sz="1800" dirty="0"/>
              <a:t>Prilagodba: </a:t>
            </a:r>
            <a:endParaRPr lang="hr-HR" sz="1800" dirty="0" smtClean="0"/>
          </a:p>
          <a:p>
            <a:r>
              <a:rPr lang="hr-HR" sz="1800" dirty="0" smtClean="0"/>
              <a:t>Luka, pročitaj priču u nastavku i odgovori na pitanja. </a:t>
            </a:r>
            <a:r>
              <a:rPr lang="hr-HR" sz="1800" dirty="0" smtClean="0">
                <a:sym typeface="Wingdings" panose="05000000000000000000" pitchFamily="2" charset="2"/>
              </a:rPr>
              <a:t> </a:t>
            </a:r>
            <a:endParaRPr lang="hr-HR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539" y="2372855"/>
            <a:ext cx="8278829" cy="4143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817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8"/>
          <p:cNvSpPr txBox="1"/>
          <p:nvPr/>
        </p:nvSpPr>
        <p:spPr>
          <a:xfrm>
            <a:off x="623252" y="677522"/>
            <a:ext cx="3402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Hrvatski jezik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36" name="Google Shape;236;p8">
            <a:hlinkClick r:id="" action="ppaction://noaction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8">
            <a:hlinkClick r:id="" action="ppaction://noaction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8">
            <a:hlinkClick r:id="" action="ppaction://noaction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8">
            <a:hlinkClick r:id="" action="ppaction://noaction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8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8"/>
          <p:cNvSpPr/>
          <p:nvPr/>
        </p:nvSpPr>
        <p:spPr>
          <a:xfrm>
            <a:off x="1432686" y="91212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rgbClr val="4E74A3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OCT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42" name="Google Shape;242;p8">
            <a:hlinkClick r:id="rId3" action="ppaction://hlinksldjump"/>
          </p:cNvPr>
          <p:cNvSpPr/>
          <p:nvPr/>
        </p:nvSpPr>
        <p:spPr>
          <a:xfrm>
            <a:off x="439959" y="569846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8">
            <a:hlinkClick r:id="rId4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8">
            <a:hlinkClick r:id="rId5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8">
            <a:hlinkClick r:id="" action="ppaction://noaction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8">
            <a:hlinkClick r:id="" action="ppaction://noaction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8">
            <a:hlinkClick r:id="" action="ppaction://noaction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8">
            <a:hlinkClick r:id="" action="ppaction://noaction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8">
            <a:hlinkClick r:id="" action="ppaction://noaction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8">
            <a:hlinkClick r:id="" action="ppaction://noaction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8">
            <a:hlinkClick r:id="" action="ppaction://noaction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8">
            <a:hlinkClick r:id="" action="ppaction://noaction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8">
            <a:hlinkClick r:id="" action="ppaction://noaction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9959" y="1099667"/>
            <a:ext cx="11309668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 smtClean="0"/>
              <a:t>______________________________________________________________________________</a:t>
            </a:r>
          </a:p>
          <a:p>
            <a:pPr algn="ctr"/>
            <a:endParaRPr lang="hr-HR" sz="1200" b="1" dirty="0"/>
          </a:p>
          <a:p>
            <a:r>
              <a:rPr lang="hr-HR" sz="1800" dirty="0"/>
              <a:t>Prilagodba: </a:t>
            </a:r>
            <a:endParaRPr lang="hr-HR" sz="1800" dirty="0" smtClean="0"/>
          </a:p>
          <a:p>
            <a:r>
              <a:rPr lang="hr-HR" sz="1800" dirty="0" smtClean="0"/>
              <a:t>Luka, pročitaj priču u nastavku i odgovori na pitanja. </a:t>
            </a:r>
            <a:r>
              <a:rPr lang="hr-HR" sz="1800" dirty="0" smtClean="0">
                <a:sym typeface="Wingdings" panose="05000000000000000000" pitchFamily="2" charset="2"/>
              </a:rPr>
              <a:t> </a:t>
            </a:r>
          </a:p>
          <a:p>
            <a:endParaRPr lang="hr-HR" sz="1800" dirty="0">
              <a:sym typeface="Wingdings" panose="05000000000000000000" pitchFamily="2" charset="2"/>
            </a:endParaRPr>
          </a:p>
          <a:p>
            <a:endParaRPr lang="hr-HR" sz="1800" dirty="0" smtClean="0">
              <a:sym typeface="Wingdings" panose="05000000000000000000" pitchFamily="2" charset="2"/>
            </a:endParaRPr>
          </a:p>
          <a:p>
            <a:endParaRPr lang="hr-HR" sz="1800" dirty="0">
              <a:sym typeface="Wingdings" panose="05000000000000000000" pitchFamily="2" charset="2"/>
            </a:endParaRPr>
          </a:p>
          <a:p>
            <a:endParaRPr lang="hr-HR" sz="1800" dirty="0" smtClean="0">
              <a:sym typeface="Wingdings" panose="05000000000000000000" pitchFamily="2" charset="2"/>
            </a:endParaRPr>
          </a:p>
          <a:p>
            <a:endParaRPr lang="hr-HR" sz="1800" dirty="0">
              <a:sym typeface="Wingdings" panose="05000000000000000000" pitchFamily="2" charset="2"/>
            </a:endParaRPr>
          </a:p>
          <a:p>
            <a:endParaRPr lang="hr-HR" sz="1800" dirty="0" smtClean="0">
              <a:sym typeface="Wingdings" panose="05000000000000000000" pitchFamily="2" charset="2"/>
            </a:endParaRPr>
          </a:p>
          <a:p>
            <a:endParaRPr lang="hr-HR" sz="1800" dirty="0">
              <a:sym typeface="Wingdings" panose="05000000000000000000" pitchFamily="2" charset="2"/>
            </a:endParaRPr>
          </a:p>
          <a:p>
            <a:endParaRPr lang="hr-HR" sz="1800" dirty="0" smtClean="0">
              <a:sym typeface="Wingdings" panose="05000000000000000000" pitchFamily="2" charset="2"/>
            </a:endParaRPr>
          </a:p>
          <a:p>
            <a:endParaRPr lang="hr-HR" sz="1800" dirty="0">
              <a:sym typeface="Wingdings" panose="05000000000000000000" pitchFamily="2" charset="2"/>
            </a:endParaRPr>
          </a:p>
          <a:p>
            <a:endParaRPr lang="hr-HR" sz="1800" dirty="0" smtClean="0">
              <a:sym typeface="Wingdings" panose="05000000000000000000" pitchFamily="2" charset="2"/>
            </a:endParaRPr>
          </a:p>
          <a:p>
            <a:endParaRPr lang="hr-HR" sz="1800" dirty="0">
              <a:sym typeface="Wingdings" panose="05000000000000000000" pitchFamily="2" charset="2"/>
            </a:endParaRPr>
          </a:p>
          <a:p>
            <a:endParaRPr lang="hr-HR" sz="1800" dirty="0" smtClean="0">
              <a:sym typeface="Wingdings" panose="05000000000000000000" pitchFamily="2" charset="2"/>
            </a:endParaRPr>
          </a:p>
          <a:p>
            <a:endParaRPr lang="hr-HR" sz="1800" dirty="0">
              <a:sym typeface="Wingdings" panose="05000000000000000000" pitchFamily="2" charset="2"/>
            </a:endParaRPr>
          </a:p>
          <a:p>
            <a:endParaRPr lang="hr-HR" sz="1800" dirty="0" smtClean="0">
              <a:sym typeface="Wingdings" panose="05000000000000000000" pitchFamily="2" charset="2"/>
            </a:endParaRPr>
          </a:p>
          <a:p>
            <a:endParaRPr lang="hr-HR" sz="1800" dirty="0"/>
          </a:p>
          <a:p>
            <a:r>
              <a:rPr lang="hr-HR" sz="1800" dirty="0" smtClean="0">
                <a:sym typeface="Wingdings" panose="05000000000000000000" pitchFamily="2" charset="2"/>
              </a:rPr>
              <a:t>Luka, jesi li se ikada s mamom svađao oko nečega? Napiši nekoliko rečenica o tome i kako ste pronašli rješenje. </a:t>
            </a:r>
            <a:endParaRPr lang="hr-HR" sz="1800" dirty="0">
              <a:sym typeface="Wingdings" panose="05000000000000000000" pitchFamily="2" charset="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9344" y="2534975"/>
            <a:ext cx="9058275" cy="352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947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graphicFrame>
        <p:nvGraphicFramePr>
          <p:cNvPr id="261" name="Google Shape;261;p9"/>
          <p:cNvGraphicFramePr/>
          <p:nvPr>
            <p:extLst>
              <p:ext uri="{D42A27DB-BD31-4B8C-83A1-F6EECF244321}">
                <p14:modId xmlns:p14="http://schemas.microsoft.com/office/powerpoint/2010/main" val="3865970443"/>
              </p:ext>
            </p:extLst>
          </p:nvPr>
        </p:nvGraphicFramePr>
        <p:xfrm>
          <a:off x="8190890" y="837040"/>
          <a:ext cx="2884595" cy="5747920"/>
        </p:xfrm>
        <a:graphic>
          <a:graphicData uri="http://schemas.openxmlformats.org/drawingml/2006/table">
            <a:tbl>
              <a:tblPr firstRow="1" bandRow="1">
                <a:noFill/>
                <a:tableStyleId>{DAA85B41-B09D-4720-8874-6B131F7F4F0F}</a:tableStyleId>
              </a:tblPr>
              <a:tblGrid>
                <a:gridCol w="2884595"/>
              </a:tblGrid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Napiši naslov u bilježnicu</a:t>
                      </a: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: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 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Naselja nizinskih krajeva Republike Hrvatske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endParaRPr lang="hr-HR" sz="2400" b="1" u="none" strike="noStrike" cap="none" dirty="0" smtClean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Odgovori na sljedeće</a:t>
                      </a:r>
                      <a:r>
                        <a:rPr lang="hr-HR" sz="2400" b="1" u="none" strike="noStrike" cap="none" baseline="0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 pitanje: </a:t>
                      </a:r>
                      <a:endParaRPr lang="hr-HR" sz="2400" b="1" u="none" strike="noStrike" cap="none" dirty="0" smtClean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Zašto u nizinskome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kraju Republike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Hrvatske živi 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4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većina stanovništva</a:t>
                      </a:r>
                      <a:endParaRPr sz="24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  <a:tr h="582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000"/>
                        <a:buFont typeface="Arial"/>
                        <a:buNone/>
                      </a:pPr>
                      <a:r>
                        <a:rPr lang="hr-HR" sz="2000" b="1" u="none" strike="noStrike" cap="none" dirty="0" smtClean="0">
                          <a:solidFill>
                            <a:schemeClr val="dk1"/>
                          </a:solidFill>
                          <a:latin typeface="Caveat"/>
                          <a:ea typeface="Caveat"/>
                          <a:cs typeface="Caveat"/>
                          <a:sym typeface="Caveat"/>
                        </a:rPr>
                        <a:t>Republike Hrvatske?</a:t>
                      </a:r>
                      <a:endParaRPr sz="2000" b="1" u="none" strike="noStrike" cap="none" dirty="0">
                        <a:solidFill>
                          <a:schemeClr val="dk1"/>
                        </a:solidFill>
                        <a:latin typeface="Caveat"/>
                        <a:ea typeface="Caveat"/>
                        <a:cs typeface="Caveat"/>
                        <a:sym typeface="Caveat"/>
                      </a:endParaRPr>
                    </a:p>
                  </a:txBody>
                  <a:tcPr marL="91450" marR="91450" marT="45725" marB="45725" anchor="b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3F3F3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6F7F7"/>
                    </a:solidFill>
                  </a:tcPr>
                </a:tc>
              </a:tr>
            </a:tbl>
          </a:graphicData>
        </a:graphic>
      </p:graphicFrame>
      <p:sp>
        <p:nvSpPr>
          <p:cNvPr id="262" name="Google Shape;262;p9">
            <a:hlinkClick r:id="" action="ppaction://noaction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" action="ppaction://noaction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" action="ppaction://noaction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" action="ppaction://noaction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3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3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4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5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" action="ppaction://noaction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" action="ppaction://noaction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" action="ppaction://noaction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" action="ppaction://noaction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" action="ppaction://noaction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" action="ppaction://noaction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" action="ppaction://noaction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" action="ppaction://noaction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" action="ppaction://noaction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1" y="2954186"/>
            <a:ext cx="684847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820" y="1477172"/>
            <a:ext cx="5715000" cy="1257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" action="ppaction://noaction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" action="ppaction://noaction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" action="ppaction://noaction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" action="ppaction://noaction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3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3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4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5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" action="ppaction://noaction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" action="ppaction://noaction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" action="ppaction://noaction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" action="ppaction://noaction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" action="ppaction://noaction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" action="ppaction://noaction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" action="ppaction://noaction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" action="ppaction://noaction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" action="ppaction://noaction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578" y="1432550"/>
            <a:ext cx="6539042" cy="5169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8196" y="1467915"/>
            <a:ext cx="276225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135" y="3415625"/>
            <a:ext cx="2179725" cy="1450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955" y="5137071"/>
            <a:ext cx="2200905" cy="14646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728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/>
          <p:nvPr/>
        </p:nvSpPr>
        <p:spPr>
          <a:xfrm>
            <a:off x="623252" y="677522"/>
            <a:ext cx="5628958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r-HR" sz="3600" b="0" i="0" u="none" strike="noStrike" cap="none" dirty="0" smtClean="0">
                <a:solidFill>
                  <a:srgbClr val="344D6C"/>
                </a:solidFill>
                <a:latin typeface="Questrial"/>
                <a:ea typeface="Questrial"/>
                <a:cs typeface="Questrial"/>
                <a:sym typeface="Questrial"/>
              </a:rPr>
              <a:t>Priroda i društvo</a:t>
            </a:r>
            <a:endParaRPr sz="3600" b="0" i="0" u="none" strike="noStrike" cap="none" dirty="0">
              <a:solidFill>
                <a:srgbClr val="344D6C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62" name="Google Shape;262;p9">
            <a:hlinkClick r:id="rId3" action="ppaction://hlinksldjump"/>
          </p:cNvPr>
          <p:cNvSpPr/>
          <p:nvPr/>
        </p:nvSpPr>
        <p:spPr>
          <a:xfrm>
            <a:off x="11643975" y="55835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9">
            <a:hlinkClick r:id="rId4" action="ppaction://hlinksldjump"/>
          </p:cNvPr>
          <p:cNvSpPr/>
          <p:nvPr/>
        </p:nvSpPr>
        <p:spPr>
          <a:xfrm>
            <a:off x="11593575" y="217277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>
            <a:hlinkClick r:id="rId5" action="ppaction://hlinksldjump"/>
          </p:cNvPr>
          <p:cNvSpPr/>
          <p:nvPr/>
        </p:nvSpPr>
        <p:spPr>
          <a:xfrm>
            <a:off x="11618775" y="3711000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>
            <a:hlinkClick r:id="rId6" action="ppaction://hlinksldjump"/>
          </p:cNvPr>
          <p:cNvSpPr/>
          <p:nvPr/>
        </p:nvSpPr>
        <p:spPr>
          <a:xfrm>
            <a:off x="11568375" y="5325425"/>
            <a:ext cx="507000" cy="14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9">
            <a:hlinkClick r:id="rId7" action="ppaction://hlinksldjump"/>
          </p:cNvPr>
          <p:cNvSpPr/>
          <p:nvPr/>
        </p:nvSpPr>
        <p:spPr>
          <a:xfrm>
            <a:off x="515950" y="45775"/>
            <a:ext cx="914400" cy="4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9">
            <a:hlinkClick r:id="" action="ppaction://hlinkshowjump?jump=firstslide"/>
          </p:cNvPr>
          <p:cNvSpPr/>
          <p:nvPr/>
        </p:nvSpPr>
        <p:spPr>
          <a:xfrm>
            <a:off x="-66700" y="40025"/>
            <a:ext cx="582600" cy="6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351607" y="90060"/>
            <a:ext cx="923400" cy="478634"/>
          </a:xfrm>
          <a:prstGeom prst="round2SameRect">
            <a:avLst>
              <a:gd name="adj1" fmla="val 37702"/>
              <a:gd name="adj2" fmla="val 0"/>
            </a:avLst>
          </a:prstGeom>
          <a:solidFill>
            <a:schemeClr val="accent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ES" sz="2400" b="0" i="0" u="none" strike="noStrike" cap="none">
                <a:solidFill>
                  <a:schemeClr val="lt1"/>
                </a:solidFill>
                <a:latin typeface="Barlow Condensed Medium"/>
                <a:ea typeface="Barlow Condensed Medium"/>
                <a:cs typeface="Barlow Condensed Medium"/>
                <a:sym typeface="Barlow Condensed Medium"/>
              </a:rPr>
              <a:t>NOV</a:t>
            </a:r>
            <a:endParaRPr sz="1400" b="0" i="0" u="none" strike="noStrike" cap="none">
              <a:solidFill>
                <a:schemeClr val="lt1"/>
              </a:solidFill>
              <a:latin typeface="Barlow Condensed Medium"/>
              <a:ea typeface="Barlow Condensed Medium"/>
              <a:cs typeface="Barlow Condensed Medium"/>
              <a:sym typeface="Barlow Condensed Medium"/>
            </a:endParaRPr>
          </a:p>
        </p:txBody>
      </p:sp>
      <p:sp>
        <p:nvSpPr>
          <p:cNvPr id="269" name="Google Shape;269;p9">
            <a:hlinkClick r:id="rId7" action="ppaction://hlinksldjump"/>
          </p:cNvPr>
          <p:cNvSpPr/>
          <p:nvPr/>
        </p:nvSpPr>
        <p:spPr>
          <a:xfrm>
            <a:off x="5159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p9">
            <a:hlinkClick r:id="rId8" action="ppaction://hlinksldjump"/>
          </p:cNvPr>
          <p:cNvSpPr/>
          <p:nvPr/>
        </p:nvSpPr>
        <p:spPr>
          <a:xfrm>
            <a:off x="14838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9">
            <a:hlinkClick r:id="rId9" action="ppaction://hlinksldjump"/>
          </p:cNvPr>
          <p:cNvSpPr/>
          <p:nvPr/>
        </p:nvSpPr>
        <p:spPr>
          <a:xfrm>
            <a:off x="23393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9">
            <a:hlinkClick r:id="rId10" action="ppaction://hlinksldjump"/>
          </p:cNvPr>
          <p:cNvSpPr/>
          <p:nvPr/>
        </p:nvSpPr>
        <p:spPr>
          <a:xfrm>
            <a:off x="33072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9">
            <a:hlinkClick r:id="rId11" action="ppaction://hlinksldjump"/>
          </p:cNvPr>
          <p:cNvSpPr/>
          <p:nvPr/>
        </p:nvSpPr>
        <p:spPr>
          <a:xfrm>
            <a:off x="41628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9">
            <a:hlinkClick r:id="rId9" action="ppaction://hlinksldjump"/>
          </p:cNvPr>
          <p:cNvSpPr/>
          <p:nvPr/>
        </p:nvSpPr>
        <p:spPr>
          <a:xfrm>
            <a:off x="51307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9">
            <a:hlinkClick r:id="rId12" action="ppaction://hlinksldjump"/>
          </p:cNvPr>
          <p:cNvSpPr/>
          <p:nvPr/>
        </p:nvSpPr>
        <p:spPr>
          <a:xfrm>
            <a:off x="59862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9">
            <a:hlinkClick r:id="rId13" action="ppaction://hlinksldjump"/>
          </p:cNvPr>
          <p:cNvSpPr/>
          <p:nvPr/>
        </p:nvSpPr>
        <p:spPr>
          <a:xfrm>
            <a:off x="69541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9">
            <a:hlinkClick r:id="rId14" action="ppaction://hlinksldjump"/>
          </p:cNvPr>
          <p:cNvSpPr/>
          <p:nvPr/>
        </p:nvSpPr>
        <p:spPr>
          <a:xfrm>
            <a:off x="780973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9">
            <a:hlinkClick r:id="rId15" action="ppaction://hlinksldjump"/>
          </p:cNvPr>
          <p:cNvSpPr/>
          <p:nvPr/>
        </p:nvSpPr>
        <p:spPr>
          <a:xfrm>
            <a:off x="877761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9">
            <a:hlinkClick r:id="rId16" action="ppaction://hlinksldjump"/>
          </p:cNvPr>
          <p:cNvSpPr/>
          <p:nvPr/>
        </p:nvSpPr>
        <p:spPr>
          <a:xfrm>
            <a:off x="9633188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9">
            <a:hlinkClick r:id="rId17" action="ppaction://hlinksldjump"/>
          </p:cNvPr>
          <p:cNvSpPr/>
          <p:nvPr/>
        </p:nvSpPr>
        <p:spPr>
          <a:xfrm>
            <a:off x="10601063" y="75272"/>
            <a:ext cx="914400" cy="4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3138" y="1687250"/>
            <a:ext cx="6362700" cy="437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7498080" y="1323722"/>
            <a:ext cx="3931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800" dirty="0"/>
              <a:t>U bilježnicu zapiši: </a:t>
            </a:r>
          </a:p>
          <a:p>
            <a:endParaRPr lang="hr-HR" dirty="0"/>
          </a:p>
          <a:p>
            <a:endParaRPr lang="hr-HR" dirty="0"/>
          </a:p>
          <a:p>
            <a:endParaRPr lang="hr-HR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04236" y="1893237"/>
            <a:ext cx="3882352" cy="3959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78304" y="5325425"/>
            <a:ext cx="622760" cy="357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598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0126_School_Planner_2019-2020_SlidesMania">
  <a:themeElements>
    <a:clrScheme name="Papel">
      <a:dk1>
        <a:srgbClr val="000000"/>
      </a:dk1>
      <a:lt1>
        <a:srgbClr val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778</Words>
  <Application>Microsoft Office PowerPoint</Application>
  <PresentationFormat>Widescreen</PresentationFormat>
  <Paragraphs>308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Questrial</vt:lpstr>
      <vt:lpstr>Barlow Condensed Medium</vt:lpstr>
      <vt:lpstr>Calibri</vt:lpstr>
      <vt:lpstr>Wingdings</vt:lpstr>
      <vt:lpstr>Caveat</vt:lpstr>
      <vt:lpstr>Arial</vt:lpstr>
      <vt:lpstr>Norican</vt:lpstr>
      <vt:lpstr>0126_School_Planner_2019-2020_SlidesMania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Duda</dc:creator>
  <cp:lastModifiedBy>Dubravka Kosier Čakarun</cp:lastModifiedBy>
  <cp:revision>29</cp:revision>
  <dcterms:modified xsi:type="dcterms:W3CDTF">2020-04-28T18:29:09Z</dcterms:modified>
</cp:coreProperties>
</file>