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73" r:id="rId9"/>
    <p:sldId id="272" r:id="rId10"/>
    <p:sldId id="271" r:id="rId11"/>
    <p:sldId id="264" r:id="rId12"/>
    <p:sldId id="265" r:id="rId13"/>
    <p:sldId id="266" r:id="rId14"/>
    <p:sldId id="267" r:id="rId15"/>
    <p:sldId id="268" r:id="rId16"/>
    <p:sldId id="270" r:id="rId17"/>
    <p:sldId id="274" r:id="rId18"/>
    <p:sldId id="269" r:id="rId19"/>
    <p:sldId id="275" r:id="rId20"/>
    <p:sldId id="276" r:id="rId21"/>
    <p:sldId id="277" r:id="rId22"/>
    <p:sldId id="278" r:id="rId23"/>
    <p:sldId id="279" r:id="rId24"/>
    <p:sldId id="282" r:id="rId25"/>
    <p:sldId id="281" r:id="rId26"/>
    <p:sldId id="280" r:id="rId2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E058FA-59D8-4814-B634-E66B52E5AA50}" type="datetime1">
              <a:rPr lang="sr-Latn-RS" smtClean="0"/>
              <a:t>27.4.2020.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FE79B1-6E43-4DB4-878F-EA34B239A8E3}" type="datetime1">
              <a:rPr lang="sr-Latn-RS" smtClean="0"/>
              <a:t>27.4.2020.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u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u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u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Rezervirano mjesto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1F9B259B-A8CB-4384-BEE6-6D559E5FB5DB}" type="datetime1">
              <a:rPr lang="sr-Latn-RS" smtClean="0"/>
              <a:t>27.4.2020.</a:t>
            </a:fld>
            <a:endParaRPr lang="en-US" dirty="0"/>
          </a:p>
        </p:txBody>
      </p:sp>
      <p:sp>
        <p:nvSpPr>
          <p:cNvPr id="21" name="Rezervirano mjesto za podnožj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Rezervirano mjesto za broj slajd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64645-8E30-4363-B1AF-6F26127CEF0E}" type="datetime1">
              <a:rPr lang="sr-Latn-RS" smtClean="0"/>
              <a:t>27.4.2020.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1BA36-DA97-40C5-A9DB-4868971B70AE}" type="datetime1">
              <a:rPr lang="sr-Latn-RS" smtClean="0"/>
              <a:t>27.4.2020.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513C35-2082-41CB-BA36-BC00E3BC9859}" type="datetime1">
              <a:rPr lang="sr-Latn-RS" smtClean="0"/>
              <a:t>27.4.2020.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u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u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u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4B58386-7063-4922-94EA-1848DB768345}" type="datetime1">
              <a:rPr lang="sr-Latn-RS" smtClean="0"/>
              <a:t>27.4.2020.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05340-542A-48D6-840D-D92DE3DEEFE2}" type="datetime1">
              <a:rPr lang="sr-Latn-RS" smtClean="0"/>
              <a:t>27.4.2020.</a:t>
            </a:fld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A73E17-DEFF-4057-984D-C183220B0F56}" type="datetime1">
              <a:rPr lang="sr-Latn-RS" smtClean="0"/>
              <a:t>27.4.2020.</a:t>
            </a:fld>
            <a:endParaRPr lang="en-US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ADF23B-16DD-4D57-A875-5D21CBA63FCC}" type="datetime1">
              <a:rPr lang="sr-Latn-RS" smtClean="0"/>
              <a:t>27.4.2020.</a:t>
            </a:fld>
            <a:endParaRPr lang="en-US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2AE57-5ED6-4DCF-91DC-551965A28106}" type="datetime1">
              <a:rPr lang="sr-Latn-RS" smtClean="0"/>
              <a:t>27.4.2020.</a:t>
            </a:fld>
            <a:endParaRPr lang="en-US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A1E146C-BF5D-4939-9125-0358B3F5EFC1}" type="datetime1">
              <a:rPr lang="sr-Latn-RS" smtClean="0"/>
              <a:t>27.4.2020.</a:t>
            </a:fld>
            <a:endParaRPr lang="en-US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6AF5B19-E62C-4FC9-AB22-3624BA489C06}" type="datetime1">
              <a:rPr lang="sr-Latn-RS" smtClean="0"/>
              <a:t>27.4.2020.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u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u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3B2EE8B-1318-4048-A12B-2212A52FB299}" type="datetime1">
              <a:rPr lang="sr-Latn-RS" smtClean="0"/>
              <a:t>27.4.2020.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EBFhWBb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noit.com/users/dudakcakarun/canvases/Za%C5%A1to%20slavimo%20Praznik%20rada%3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hr.wikipedia.org/wiki/Pti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M9gsu3lYHc&amp;feature=emb_log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FvJamzTGgEurAgyaPQKQkQTUh6ysLo5CoOap8PRoL8NUOVFBMjNVSjU1UTJNSU5OVDRLRjVXSDlENS4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185362/priroda-i-dru%c5%a1tvo/nizinski-krajevi-r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wDNTh2Rf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Pravokut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avokut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hr-HR" sz="4400" dirty="0">
                <a:solidFill>
                  <a:schemeClr val="tx1"/>
                </a:solidFill>
              </a:rPr>
              <a:t>Utorak 28.4.2020</a:t>
            </a:r>
            <a:endParaRPr lang="hr" sz="4400" dirty="0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hr" dirty="0">
                <a:solidFill>
                  <a:schemeClr val="tx1"/>
                </a:solidFill>
              </a:rPr>
              <a:t>4.</a:t>
            </a:r>
            <a:r>
              <a:rPr lang="hr-HR" dirty="0">
                <a:solidFill>
                  <a:schemeClr val="tx1"/>
                </a:solidFill>
              </a:rPr>
              <a:t>a</a:t>
            </a:r>
            <a:endParaRPr lang="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r>
              <a:rPr lang="hr-HR" sz="2400" dirty="0"/>
              <a:t>U udžbeniku potražite odgovore i na sljedeća pitanja (ako pažljivo čitate, pronaći ćete ih).</a:t>
            </a:r>
          </a:p>
          <a:p>
            <a:endParaRPr lang="hr-HR" sz="2400" dirty="0"/>
          </a:p>
          <a:p>
            <a:r>
              <a:rPr lang="hr-HR" dirty="0"/>
              <a:t>Što privlači turiste u nizinski kraj? </a:t>
            </a:r>
          </a:p>
          <a:p>
            <a:r>
              <a:rPr lang="hr-HR" dirty="0"/>
              <a:t>Gdje je razvijen zdravstveni turizam? </a:t>
            </a:r>
          </a:p>
          <a:p>
            <a:r>
              <a:rPr lang="hr-HR" dirty="0"/>
              <a:t>Što nudi seoski turizam posjetiteljima? </a:t>
            </a:r>
          </a:p>
          <a:p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94332B-13A3-4AF9-9D28-249600203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037" y="5419495"/>
            <a:ext cx="5798777" cy="79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0A2A7D6-2098-4B23-9051-A143F218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050" y="3564297"/>
            <a:ext cx="1569134" cy="158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71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Ponovimo sve još jednom…pažljivo čitajte. </a:t>
            </a:r>
          </a:p>
          <a:p>
            <a:pPr algn="ctr"/>
            <a:endParaRPr lang="hr-HR" sz="2400" dirty="0"/>
          </a:p>
          <a:p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38C7AE2-D493-408E-9A5D-805D496C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48" y="2626842"/>
            <a:ext cx="6501765" cy="318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61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DB7F87-B42C-4BAC-8C9D-5FC86AC5E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751" y="2322851"/>
            <a:ext cx="6798287" cy="397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07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0AB8BA-DA37-4AF9-B768-4E175130E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710" y="2476417"/>
            <a:ext cx="4576498" cy="376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53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1201827-1569-411D-B355-F1215EF02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42" y="2476417"/>
            <a:ext cx="6718433" cy="3779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958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201197A-922F-4EAF-892D-453F95FA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016" y="2476417"/>
            <a:ext cx="6227885" cy="373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67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503065" y="283644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pPr algn="ctr"/>
            <a:endParaRPr lang="hr-HR" sz="20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97C0592-C00D-4417-BCFD-B614E1CDA2FB}"/>
              </a:ext>
            </a:extLst>
          </p:cNvPr>
          <p:cNvSpPr txBox="1"/>
          <p:nvPr/>
        </p:nvSpPr>
        <p:spPr>
          <a:xfrm>
            <a:off x="4633546" y="2303585"/>
            <a:ext cx="68256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bilježnicu zapišite: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Luka, ovo i ti zapiši u bilježnicu. 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EE588E4-68AB-4830-B54D-FA367760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027" y="2837089"/>
            <a:ext cx="7086600" cy="269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15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  <a:p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8FACB07-F9A8-4308-ACD3-14D56B1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74" y="1874073"/>
            <a:ext cx="6388414" cy="434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DC3C5B5-11F4-4A7A-BB7B-85DF42673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20" y="2311646"/>
            <a:ext cx="2333625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0457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pPr marL="457200" indent="-457200">
              <a:buAutoNum type="arabicPeriod"/>
            </a:pPr>
            <a:r>
              <a:rPr lang="hr-HR" sz="2400" dirty="0"/>
              <a:t>Zadatak: Pogledajte niz sličica i napišite kratak tekst o nastanku kolača…</a:t>
            </a:r>
          </a:p>
          <a:p>
            <a:pPr marL="457200" indent="-457200">
              <a:buAutoNum type="arabicPeriod"/>
            </a:pPr>
            <a:endParaRPr lang="hr-HR" sz="2400" dirty="0"/>
          </a:p>
          <a:p>
            <a:pPr marL="457200" indent="-457200">
              <a:buAutoNum type="arabicPeriod"/>
            </a:pPr>
            <a:endParaRPr lang="hr-HR" sz="2400" dirty="0"/>
          </a:p>
          <a:p>
            <a:pPr marL="457200" indent="-457200">
              <a:buAutoNum type="arabicPeriod"/>
            </a:pPr>
            <a:endParaRPr lang="hr-HR" sz="2400" dirty="0"/>
          </a:p>
          <a:p>
            <a:pPr marL="457200" indent="-457200">
              <a:buAutoNum type="arabicPeriod"/>
            </a:pPr>
            <a:endParaRPr lang="hr-HR" sz="2400" dirty="0"/>
          </a:p>
          <a:p>
            <a:pPr marL="457200" indent="-457200">
              <a:buAutoNum type="arabicPeriod"/>
            </a:pPr>
            <a:endParaRPr lang="hr-HR" sz="2400" dirty="0"/>
          </a:p>
          <a:p>
            <a:endParaRPr lang="hr-HR" sz="2400" dirty="0"/>
          </a:p>
          <a:p>
            <a:r>
              <a:rPr lang="hr-HR" sz="2000" dirty="0"/>
              <a:t>Luka, razgovaraj s mamom koje namirnice idu u tvoj omiljeni kolač. Ne moraš zapisivati. </a:t>
            </a:r>
            <a:r>
              <a:rPr lang="hr-HR" sz="2000" dirty="0">
                <a:sym typeface="Wingdings" panose="05000000000000000000" pitchFamily="2" charset="2"/>
              </a:rPr>
              <a:t>Samo nagovori mamu da ga napravi, pa joj pomozi u tome. </a:t>
            </a:r>
            <a:endParaRPr lang="hr-HR" sz="2000" dirty="0"/>
          </a:p>
          <a:p>
            <a:endParaRPr lang="hr-HR" sz="2400" dirty="0"/>
          </a:p>
          <a:p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838DC52-27A5-4B84-8657-81936084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808" y="3429000"/>
            <a:ext cx="4483969" cy="203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19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r>
              <a:rPr lang="hr-HR" sz="2400" dirty="0"/>
              <a:t>2.   Zadatak: Riješite zadatke u RB na stranicama  </a:t>
            </a:r>
          </a:p>
          <a:p>
            <a:r>
              <a:rPr lang="hr-HR" sz="2400" dirty="0"/>
              <a:t>      98.,99., 100. i 101. </a:t>
            </a:r>
          </a:p>
          <a:p>
            <a:endParaRPr lang="hr-HR" sz="2400" dirty="0"/>
          </a:p>
          <a:p>
            <a:r>
              <a:rPr lang="hr-HR" sz="2400" dirty="0"/>
              <a:t>      Kod rješavanja koristite udžbenik i geografsku    </a:t>
            </a:r>
          </a:p>
          <a:p>
            <a:r>
              <a:rPr lang="hr-HR" sz="2400" dirty="0"/>
              <a:t>      kartu Republike Hrvatske. </a:t>
            </a:r>
          </a:p>
          <a:p>
            <a:endParaRPr lang="hr-HR" sz="2400" dirty="0"/>
          </a:p>
          <a:p>
            <a:r>
              <a:rPr lang="hr-HR" sz="2400" dirty="0"/>
              <a:t>Prilagodba: </a:t>
            </a:r>
          </a:p>
          <a:p>
            <a:r>
              <a:rPr lang="hr-HR" sz="2400" dirty="0"/>
              <a:t>Luka, u svome udžbeniku iz prirode i društva pronađi stranice o gospodarstvu nizinskoga kraja. Pročitaj i riješi 2 zadatka. </a:t>
            </a:r>
          </a:p>
          <a:p>
            <a:endParaRPr lang="hr-HR" sz="2400" dirty="0"/>
          </a:p>
          <a:p>
            <a:pPr algn="ctr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9333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Tjelesna i zdravstvena kultura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536831" y="2389098"/>
            <a:ext cx="708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Prije nekoliko tjedana svatko od vas izradio je umnu mapu o </a:t>
            </a:r>
            <a:r>
              <a:rPr lang="hr-HR" sz="2000" b="1" dirty="0"/>
              <a:t>važnosti tjelovježbe </a:t>
            </a:r>
            <a:r>
              <a:rPr lang="hr-HR" sz="2000" dirty="0"/>
              <a:t>u svakodnevnome životu.</a:t>
            </a:r>
          </a:p>
          <a:p>
            <a:endParaRPr lang="hr-HR" sz="2000" dirty="0"/>
          </a:p>
          <a:p>
            <a:r>
              <a:rPr lang="hr-HR" sz="2000" dirty="0"/>
              <a:t>Pogledajte je opet i podsjetite se </a:t>
            </a:r>
            <a:r>
              <a:rPr lang="hr-HR" sz="2000" b="1" dirty="0"/>
              <a:t>koliko vam je važno svakoga dana vježbati </a:t>
            </a:r>
            <a:r>
              <a:rPr lang="hr-HR" sz="2000" dirty="0"/>
              <a:t>i održavati tijelo zdravim, kroz razne oblike gibanja.</a:t>
            </a:r>
          </a:p>
          <a:p>
            <a:endParaRPr lang="hr-HR" sz="2000" dirty="0"/>
          </a:p>
          <a:p>
            <a:r>
              <a:rPr lang="hr-HR" sz="2000" dirty="0"/>
              <a:t>Budući da većina vas uglavnom vrijeme provodi u kući ili stanu, zbog situacije s Covidom-19, tjelesno vam je vježbanje </a:t>
            </a:r>
            <a:r>
              <a:rPr lang="hr-HR" sz="2000" b="1" dirty="0"/>
              <a:t>još potrebnije </a:t>
            </a:r>
            <a:r>
              <a:rPr lang="hr-HR" sz="2000" dirty="0"/>
              <a:t>nego inače kad ste više hodali, trčali, plesali u školi, bavili se raznim sportovima, igrali se u parkovima i na igralištima.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7655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Matematika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pPr algn="ctr"/>
            <a:r>
              <a:rPr lang="hr-HR" sz="2000" dirty="0"/>
              <a:t>Pisano dijeljenje troznamenkastoga broja jednoznamenkastim brojem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5940CEA-A280-48C7-BEDA-B561B347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354" y="5349898"/>
            <a:ext cx="3443654" cy="83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812B48A-0833-4E2B-9073-0CD38899E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696" y="3061348"/>
            <a:ext cx="3342542" cy="200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25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Matematika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pPr algn="ctr"/>
            <a:r>
              <a:rPr lang="hr-HR" sz="2000" dirty="0"/>
              <a:t>Pisano dijeljenje troznamenkastoga broja jednoznamenkastim brojem</a:t>
            </a:r>
          </a:p>
          <a:p>
            <a:pPr algn="ctr"/>
            <a:endParaRPr lang="hr-HR" sz="2000" dirty="0"/>
          </a:p>
          <a:p>
            <a:r>
              <a:rPr lang="hr-HR" sz="2000" dirty="0"/>
              <a:t>Riješite 1. zadatak na 71. strani udžbenika. </a:t>
            </a:r>
          </a:p>
          <a:p>
            <a:r>
              <a:rPr lang="hr-HR" sz="2000" dirty="0"/>
              <a:t>Zatim pogledajte ovaj primjer zadatka: </a:t>
            </a:r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Broj 930 podijeljen je</a:t>
            </a:r>
          </a:p>
          <a:p>
            <a:r>
              <a:rPr lang="hr-HR" sz="2000" dirty="0"/>
              <a:t>brojem 3. Prisjeti se</a:t>
            </a:r>
          </a:p>
          <a:p>
            <a:r>
              <a:rPr lang="hr-HR" sz="2000" dirty="0"/>
              <a:t>urednog i točnog</a:t>
            </a:r>
          </a:p>
          <a:p>
            <a:r>
              <a:rPr lang="hr-HR" sz="2000" dirty="0"/>
              <a:t>Potpisivanja brojeva.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F5BE5C-5107-4C98-81C3-161ED06C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313" y="3921594"/>
            <a:ext cx="3620734" cy="215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35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Matematika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536831" y="1907031"/>
            <a:ext cx="7220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Pogledajte i dovršite </a:t>
            </a:r>
            <a:r>
              <a:rPr lang="hr-HR" sz="2000" b="1" dirty="0"/>
              <a:t>2. zadatak </a:t>
            </a:r>
            <a:r>
              <a:rPr lang="hr-HR" sz="2000" dirty="0"/>
              <a:t>u udžbeniku na 71. stranici.</a:t>
            </a:r>
          </a:p>
          <a:p>
            <a:r>
              <a:rPr lang="hr-HR" sz="2000" dirty="0"/>
              <a:t>U </a:t>
            </a:r>
            <a:r>
              <a:rPr lang="hr-HR" sz="2000" b="1" dirty="0"/>
              <a:t>3. zadatku </a:t>
            </a:r>
            <a:r>
              <a:rPr lang="hr-HR" sz="2000" dirty="0"/>
              <a:t>prisjetite se postupka pisanoga dijeljenja tako što ćete pažljivo pročitati tekst u narančastome pravokutniku.</a:t>
            </a:r>
          </a:p>
          <a:p>
            <a:r>
              <a:rPr lang="hr-HR" sz="2000" dirty="0"/>
              <a:t>Otvorite bilježnicu iz matematike i zapišite: 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68042A1-C8AD-4D1F-A98D-2712929E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45" y="3302977"/>
            <a:ext cx="6553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73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Matematika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536831" y="1907031"/>
            <a:ext cx="72204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Zadatke </a:t>
            </a:r>
            <a:r>
              <a:rPr lang="hr-HR" sz="2000" b="1" dirty="0"/>
              <a:t>4., 5. i 6. </a:t>
            </a:r>
            <a:r>
              <a:rPr lang="hr-HR" sz="2000" dirty="0"/>
              <a:t>iz udžbenika na 71. stranici riješite uredno u bilježnicu. </a:t>
            </a:r>
          </a:p>
          <a:p>
            <a:endParaRPr lang="hr-HR" sz="2000" dirty="0"/>
          </a:p>
          <a:p>
            <a:r>
              <a:rPr lang="hr-HR" sz="2000" dirty="0"/>
              <a:t>Sad kliknite na poveznicu gdje se nalazi video u kojemu je  učiteljica Katica na lijep i koristan način objasnila postupak pisanoga dijeljenja.</a:t>
            </a:r>
          </a:p>
          <a:p>
            <a:endParaRPr lang="hr-HR" sz="2000" dirty="0"/>
          </a:p>
          <a:p>
            <a:pPr algn="ctr"/>
            <a:r>
              <a:rPr lang="hr-HR" sz="2000" dirty="0"/>
              <a:t>              </a:t>
            </a:r>
            <a:r>
              <a:rPr lang="hr-HR" sz="2000" b="1" dirty="0">
                <a:hlinkClick r:id="rId3"/>
              </a:rPr>
              <a:t>PISANO DIJELJENJE JEDNOZNAMENKASTIM</a:t>
            </a:r>
          </a:p>
          <a:p>
            <a:pPr algn="ctr"/>
            <a:r>
              <a:rPr lang="hr-HR" sz="2000" b="1" dirty="0">
                <a:hlinkClick r:id="rId3"/>
              </a:rPr>
              <a:t>BROJEM, BEZ OSTATKA</a:t>
            </a:r>
            <a:endParaRPr lang="hr-HR" sz="2000" b="1" dirty="0"/>
          </a:p>
          <a:p>
            <a:pPr algn="ctr"/>
            <a:endParaRPr lang="hr-HR" sz="2000" b="1" dirty="0"/>
          </a:p>
          <a:p>
            <a:r>
              <a:rPr lang="hr-HR" sz="2000" dirty="0"/>
              <a:t>Za kraj, </a:t>
            </a:r>
            <a:r>
              <a:rPr lang="hr-HR" sz="2000" dirty="0" err="1"/>
              <a:t>provježbajte</a:t>
            </a:r>
            <a:r>
              <a:rPr lang="hr-HR" sz="2000" dirty="0"/>
              <a:t> zadatke pisanoga dijeljenja u RB na 67. stranici.</a:t>
            </a:r>
          </a:p>
          <a:p>
            <a:endParaRPr lang="hr-HR" sz="2000" dirty="0"/>
          </a:p>
          <a:p>
            <a:r>
              <a:rPr lang="hr-HR" sz="2000" dirty="0"/>
              <a:t>Pišite uredno, pazite na potpisivanje i točnost. 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70452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414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964" y="3165988"/>
            <a:ext cx="6718433" cy="1746504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Luka, zapiši u bilježnicu: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Pronađi u svome udžbeniku zadatke pisanoga dijeljenja troznamenkastoga broja i riješi jednu stranicu. </a:t>
            </a:r>
            <a:r>
              <a:rPr lang="hr-HR" sz="31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hr-H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5F7FF3-60F2-42D1-AC17-76969C66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81" y="1159742"/>
            <a:ext cx="6553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32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537" y="2647241"/>
            <a:ext cx="6718433" cy="174650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Tko još nije, neka odgovori na pitanje na Lino ploči.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Pročitajte što su istražili i odgovorili vaši prijatelji.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Zašto slavimo Međunarodni praznik rada 1. maj?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2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964" y="1064829"/>
            <a:ext cx="6718433" cy="318616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Kao i svakoga dana, budite vrijedni, čitajte stranicu po stranicu prezentacije i sve ćete uspjeti riješiti.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Voli vas vaša učiteljica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Dubravka!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765385" y="1003223"/>
            <a:ext cx="6682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6" name="Slika 5" descr="Slika na kojoj se prikazuje golub, ptica, životinja, na otvorenom&#10;&#10;Opis je automatski generiran">
            <a:extLst>
              <a:ext uri="{FF2B5EF4-FFF2-40B4-BE49-F238E27FC236}">
                <a16:creationId xmlns:a16="http://schemas.microsoft.com/office/drawing/2014/main" id="{F1220F78-FED8-422B-88CA-3D3D20780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90837" y="4025230"/>
            <a:ext cx="2303506" cy="225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852A8C5-5B08-41AA-823B-D00F95C58F81}"/>
              </a:ext>
            </a:extLst>
          </p:cNvPr>
          <p:cNvSpPr txBox="1"/>
          <p:nvPr/>
        </p:nvSpPr>
        <p:spPr>
          <a:xfrm>
            <a:off x="4590837" y="6453424"/>
            <a:ext cx="230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4" tooltip="https://hr.wikipedia.org/wiki/Ptice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5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18018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54275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Tjelesna i zdravstvena kultura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2094081"/>
            <a:ext cx="7086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dirty="0"/>
              <a:t>Zbog </a:t>
            </a:r>
            <a:r>
              <a:rPr lang="hr-HR" sz="2000" dirty="0"/>
              <a:t>toga se nadam da ozbiljno shvaćate moje stalno poticanje na </a:t>
            </a:r>
            <a:r>
              <a:rPr lang="hr-HR" sz="2000" b="1" dirty="0"/>
              <a:t>svakodnevno vježbanje </a:t>
            </a:r>
            <a:r>
              <a:rPr lang="hr-HR" sz="2000" dirty="0"/>
              <a:t>uz </a:t>
            </a:r>
            <a:r>
              <a:rPr lang="hr-HR" sz="2000" b="1" dirty="0"/>
              <a:t>HRT3</a:t>
            </a:r>
            <a:r>
              <a:rPr lang="hr-HR" sz="2000" dirty="0"/>
              <a:t> i </a:t>
            </a:r>
            <a:r>
              <a:rPr lang="hr-HR" sz="2000" b="1" dirty="0"/>
              <a:t>video uratke</a:t>
            </a:r>
            <a:r>
              <a:rPr lang="hr-HR" sz="2000" dirty="0"/>
              <a:t> koje vam stavljam.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</a:p>
          <a:p>
            <a:endParaRPr lang="hr-HR" sz="2000" dirty="0">
              <a:sym typeface="Wingdings" panose="05000000000000000000" pitchFamily="2" charset="2"/>
            </a:endParaRPr>
          </a:p>
          <a:p>
            <a:pPr algn="ctr"/>
            <a:r>
              <a:rPr lang="hr-HR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Preuzmite odgovornost za vlastito zdravlje! </a:t>
            </a:r>
          </a:p>
          <a:p>
            <a:pPr algn="ctr"/>
            <a:endParaRPr lang="hr-HR" sz="2000" dirty="0">
              <a:sym typeface="Wingdings" panose="05000000000000000000" pitchFamily="2" charset="2"/>
            </a:endParaRPr>
          </a:p>
          <a:p>
            <a:pPr algn="ctr"/>
            <a:r>
              <a:rPr lang="hr-HR" sz="2000" dirty="0">
                <a:sym typeface="Wingdings" panose="05000000000000000000" pitchFamily="2" charset="2"/>
              </a:rPr>
              <a:t>U nastavku pogledajte kratak video s uputama za svakodnevno tjelesno vježbanje i prisjetite se vježbi koje smo zajedno izvodili.</a:t>
            </a:r>
          </a:p>
          <a:p>
            <a:pPr algn="ctr"/>
            <a:r>
              <a:rPr lang="hr-HR" sz="2000" dirty="0">
                <a:sym typeface="Wingdings" panose="05000000000000000000" pitchFamily="2" charset="2"/>
              </a:rPr>
              <a:t>Pazite na </a:t>
            </a:r>
            <a:r>
              <a:rPr lang="hr-HR" sz="2000" b="1" dirty="0">
                <a:sym typeface="Wingdings" panose="05000000000000000000" pitchFamily="2" charset="2"/>
              </a:rPr>
              <a:t>broj ponavljanja </a:t>
            </a:r>
            <a:r>
              <a:rPr lang="hr-HR" sz="2000" dirty="0">
                <a:sym typeface="Wingdings" panose="05000000000000000000" pitchFamily="2" charset="2"/>
              </a:rPr>
              <a:t>koji vam je kod svake vježbe spomenut. </a:t>
            </a:r>
          </a:p>
          <a:p>
            <a:pPr algn="ctr"/>
            <a:endParaRPr lang="hr-HR" sz="2000" dirty="0">
              <a:sym typeface="Wingdings" panose="05000000000000000000" pitchFamily="2" charset="2"/>
            </a:endParaRPr>
          </a:p>
          <a:p>
            <a:pPr algn="ctr"/>
            <a:r>
              <a:rPr lang="hr-HR" dirty="0">
                <a:sym typeface="Wingdings" panose="05000000000000000000" pitchFamily="2" charset="2"/>
                <a:hlinkClick r:id="rId3"/>
              </a:rPr>
              <a:t>Svakodnevno tjelesno vježbanje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Hrvatski jezik 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2094081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7EE7D0F-F168-4C73-BFF7-A9DD29F867F4}"/>
              </a:ext>
            </a:extLst>
          </p:cNvPr>
          <p:cNvSpPr txBox="1"/>
          <p:nvPr/>
        </p:nvSpPr>
        <p:spPr>
          <a:xfrm>
            <a:off x="4670659" y="1968089"/>
            <a:ext cx="67885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Razumijevanje pročitanoga teksta</a:t>
            </a:r>
          </a:p>
          <a:p>
            <a:r>
              <a:rPr lang="hr-HR" dirty="0"/>
              <a:t>Pročitajte kratak tekst o nestrpljivosti. Nestrpljiv je onaj koji nešto očekuje i jako mu se žuri..</a:t>
            </a:r>
          </a:p>
          <a:p>
            <a:endParaRPr lang="hr-HR" dirty="0"/>
          </a:p>
          <a:p>
            <a:pPr algn="ctr"/>
            <a:r>
              <a:rPr lang="hr-HR" dirty="0">
                <a:hlinkClick r:id="rId3"/>
              </a:rPr>
              <a:t>Nada Iveljić</a:t>
            </a:r>
          </a:p>
          <a:p>
            <a:pPr algn="ctr"/>
            <a:r>
              <a:rPr lang="hr-HR" dirty="0">
                <a:hlinkClick r:id="rId3"/>
              </a:rPr>
              <a:t>Najnestrpljiviji na svijetu</a:t>
            </a:r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Klikom na poveznicu otvorit će vam se stranica s tekstom </a:t>
            </a:r>
          </a:p>
          <a:p>
            <a:pPr algn="ctr"/>
            <a:r>
              <a:rPr lang="hr-HR" dirty="0"/>
              <a:t>Nade Iveljić, Najnestrpljiviji na svijetu.</a:t>
            </a:r>
          </a:p>
          <a:p>
            <a:pPr algn="ctr"/>
            <a:r>
              <a:rPr lang="hr-HR" dirty="0"/>
              <a:t>Nakon čitanja teksta, u nastavku </a:t>
            </a:r>
            <a:r>
              <a:rPr lang="hr-HR" dirty="0" err="1"/>
              <a:t>pročitejte</a:t>
            </a:r>
            <a:r>
              <a:rPr lang="hr-HR" dirty="0"/>
              <a:t> pitanja, na koja trebate odgovoriti.</a:t>
            </a:r>
          </a:p>
          <a:p>
            <a:pPr algn="ctr"/>
            <a:r>
              <a:rPr lang="hr-HR" dirty="0"/>
              <a:t>Ukoliko neki odgovor ne znate, vratite se na tekst i ponovno ga pročitajte. Ne zaboravite u prvome odgovoru upisati svoje ime i prezime!</a:t>
            </a:r>
          </a:p>
          <a:p>
            <a:pPr algn="ctr"/>
            <a:r>
              <a:rPr lang="hr-HR" dirty="0"/>
              <a:t>Kad završite s odgovaranjem, pošaljite odgovore.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6E31FF3-2444-4765-9D1D-AE4E83CBF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462" y="739755"/>
            <a:ext cx="2295525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243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2094081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pPr algn="ctr"/>
            <a:endParaRPr lang="hr-HR" sz="2400" dirty="0"/>
          </a:p>
          <a:p>
            <a:r>
              <a:rPr lang="hr-HR" sz="2400" dirty="0"/>
              <a:t>Prije nego naučite nešto o gospodarstvu nizinskih krajeva, ponovit ćemo što do sada već znamo o nizinskome kraju.</a:t>
            </a:r>
          </a:p>
          <a:p>
            <a:r>
              <a:rPr lang="hr-HR" sz="2400" dirty="0"/>
              <a:t>U kvizu će možda biti nešto što do sada niste znali, pa ćete uz ponavljanje, naučiti i nešto novo. </a:t>
            </a:r>
            <a:r>
              <a:rPr lang="hr-HR" sz="2400" dirty="0">
                <a:sym typeface="Wingdings" panose="05000000000000000000" pitchFamily="2" charset="2"/>
              </a:rPr>
              <a:t></a:t>
            </a:r>
            <a:endParaRPr lang="hr-HR" sz="2400" dirty="0"/>
          </a:p>
          <a:p>
            <a:endParaRPr lang="hr-HR" sz="2000" dirty="0"/>
          </a:p>
          <a:p>
            <a:pPr algn="ctr"/>
            <a:r>
              <a:rPr lang="hr-HR" sz="2000" dirty="0">
                <a:hlinkClick r:id="rId3"/>
              </a:rPr>
              <a:t>NIZINSKI KRAJEVI RH</a:t>
            </a:r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25563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pPr algn="ctr"/>
            <a:endParaRPr lang="hr-HR" sz="2400" dirty="0"/>
          </a:p>
          <a:p>
            <a:r>
              <a:rPr lang="hr-HR" sz="2400" dirty="0"/>
              <a:t>Pogledajte i kratak video…</a:t>
            </a:r>
          </a:p>
          <a:p>
            <a:endParaRPr lang="hr-HR" sz="2000" dirty="0"/>
          </a:p>
          <a:p>
            <a:pPr algn="ctr"/>
            <a:r>
              <a:rPr lang="hr-HR" sz="2000" dirty="0">
                <a:hlinkClick r:id="rId3"/>
              </a:rPr>
              <a:t>NIZINSKI KRAJEVI RH</a:t>
            </a:r>
            <a:endParaRPr lang="hr-HR" sz="2000" dirty="0"/>
          </a:p>
          <a:p>
            <a:pPr algn="ctr"/>
            <a:endParaRPr lang="hr-HR" sz="2000" dirty="0"/>
          </a:p>
          <a:p>
            <a:r>
              <a:rPr lang="hr-HR" sz="2000" dirty="0"/>
              <a:t>Otvorite udžbenik </a:t>
            </a:r>
            <a:r>
              <a:rPr lang="hr-HR" sz="2000" b="1" dirty="0"/>
              <a:t>Pogled u svijet 4 </a:t>
            </a:r>
            <a:r>
              <a:rPr lang="hr-HR" sz="2000" dirty="0"/>
              <a:t>i pročitajte što o gospodarstvu nizinskih krajeva piše na 76. i 77. stranici.</a:t>
            </a:r>
          </a:p>
          <a:p>
            <a:endParaRPr lang="hr-HR" sz="2000" dirty="0"/>
          </a:p>
          <a:p>
            <a:r>
              <a:rPr lang="hr-HR" sz="2000" dirty="0"/>
              <a:t>Naglas odgovorite na sljedeća pitanja:</a:t>
            </a:r>
          </a:p>
          <a:p>
            <a:r>
              <a:rPr lang="hr-HR" dirty="0"/>
              <a:t>O čemu razgovaraju likovi u stripu? </a:t>
            </a:r>
          </a:p>
          <a:p>
            <a:r>
              <a:rPr lang="hr-HR" dirty="0"/>
              <a:t>U kojemu se zavičajnom području nalaze Bjelovar i Županja? </a:t>
            </a:r>
          </a:p>
          <a:p>
            <a:r>
              <a:rPr lang="hr-HR" sz="2000" dirty="0"/>
              <a:t>Kakav je reljef nizinskih krajeva RH?</a:t>
            </a:r>
          </a:p>
          <a:p>
            <a:r>
              <a:rPr lang="hr-HR" sz="2000" dirty="0"/>
              <a:t>Kakvo je podneblje u nizinskim krajevima RH?</a:t>
            </a:r>
          </a:p>
          <a:p>
            <a:pPr algn="ctr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28222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r>
              <a:rPr lang="hr-HR" sz="2400" dirty="0"/>
              <a:t>U udžbeniku potražite odgovore i na sljedeća pitanja (ako pažljivo čitate, pronaći ćete ih). Odgovarajte usmeno.</a:t>
            </a:r>
          </a:p>
          <a:p>
            <a:r>
              <a:rPr lang="hr-HR" dirty="0"/>
              <a:t>Koje su najčešće gospodarske djelatnosti nizinskoga kraja? </a:t>
            </a:r>
          </a:p>
          <a:p>
            <a:r>
              <a:rPr lang="hr-HR" dirty="0"/>
              <a:t>Kakvi su poljoprivredni posjedi u nizinskome kraju? </a:t>
            </a:r>
          </a:p>
          <a:p>
            <a:r>
              <a:rPr lang="hr-HR" dirty="0"/>
              <a:t>Što pogoduje poljoprivredi? </a:t>
            </a:r>
          </a:p>
          <a:p>
            <a:pPr algn="ctr"/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2F0B77-9709-4A0B-AF61-490A6951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80" y="4767633"/>
            <a:ext cx="5880357" cy="14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1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r>
              <a:rPr lang="hr-HR" dirty="0"/>
              <a:t>Koje se voće, a koje povrće najviše uzgaja? </a:t>
            </a:r>
          </a:p>
          <a:p>
            <a:r>
              <a:rPr lang="hr-HR" dirty="0"/>
              <a:t>Koje su industrijske grane razvijene? </a:t>
            </a:r>
          </a:p>
          <a:p>
            <a:pPr algn="ctr"/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053A1A-2F08-4EE1-812B-A768FA525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781" y="3363377"/>
            <a:ext cx="5950695" cy="300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79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nalazi tkanina, stol, crvena, pokrivena&#10;&#10;Opis se generira automatski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280"/>
            <a:ext cx="12191979" cy="6857990"/>
          </a:xfrm>
          <a:prstGeom prst="rect">
            <a:avLst/>
          </a:prstGeom>
        </p:spPr>
      </p:pic>
      <p:sp>
        <p:nvSpPr>
          <p:cNvPr id="29" name="Pravoku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u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Priroda i društvo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43DE61-CF60-421D-BB6E-7715C09B2480}"/>
              </a:ext>
            </a:extLst>
          </p:cNvPr>
          <p:cNvSpPr txBox="1"/>
          <p:nvPr/>
        </p:nvSpPr>
        <p:spPr>
          <a:xfrm>
            <a:off x="4670659" y="1907031"/>
            <a:ext cx="7086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Gospodarstvo nizinskih krajeva</a:t>
            </a:r>
          </a:p>
          <a:p>
            <a:endParaRPr lang="hr-HR" sz="2400" dirty="0"/>
          </a:p>
          <a:p>
            <a:r>
              <a:rPr lang="hr-HR" sz="2400" dirty="0"/>
              <a:t>U udžbeniku potražite odgovore i na sljedeća pitanja (ako pažljivo čitate, pronaći ćete ih).</a:t>
            </a:r>
          </a:p>
          <a:p>
            <a:endParaRPr lang="hr-HR" sz="2400" dirty="0"/>
          </a:p>
          <a:p>
            <a:r>
              <a:rPr lang="hr-HR" dirty="0"/>
              <a:t>Koji izvori energije postoje u nizinskome kraju?</a:t>
            </a:r>
            <a:endParaRPr lang="hr-HR" sz="2400" dirty="0"/>
          </a:p>
          <a:p>
            <a:pPr algn="ctr"/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33BCC5D-B7DC-41F3-B6DA-4639E707A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59" y="4107866"/>
            <a:ext cx="6059844" cy="219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42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77_TF56410444" id="{BD41B117-01FE-4DEE-8A87-99B05A983B32}" vid="{D941F371-6D3E-4CE8-B87C-FA87706AB0C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960</Words>
  <Application>Microsoft Office PowerPoint</Application>
  <PresentationFormat>Široki zaslon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Avenir Next LT Pro</vt:lpstr>
      <vt:lpstr>Avenir Next LT Pro Light</vt:lpstr>
      <vt:lpstr>Calibri</vt:lpstr>
      <vt:lpstr>Garamond</vt:lpstr>
      <vt:lpstr>SavonVTI</vt:lpstr>
      <vt:lpstr>Utorak 28.4.2020</vt:lpstr>
      <vt:lpstr>Tjelesna i zdravstvena kultura</vt:lpstr>
      <vt:lpstr>Tjelesna i zdravstvena kultura</vt:lpstr>
      <vt:lpstr>Hrvatski jezik   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Priroda i društvo</vt:lpstr>
      <vt:lpstr>Matematika</vt:lpstr>
      <vt:lpstr>Matematika</vt:lpstr>
      <vt:lpstr>Matematika</vt:lpstr>
      <vt:lpstr>Matematika</vt:lpstr>
      <vt:lpstr>Luka, zapiši u bilježnicu:         Pronađi u svome udžbeniku zadatke pisanoga dijeljenja troznamenkastoga broja i riješi jednu stranicu.     </vt:lpstr>
      <vt:lpstr>Tko još nije, neka odgovori na pitanje na Lino ploči. Pročitajte što su istražili i odgovorili vaši prijatelji.    Zašto slavimo Međunarodni praznik rada 1. maj?  </vt:lpstr>
      <vt:lpstr>Kao i svakoga dana, budite vrijedni, čitajte stranicu po stranicu prezentacije i sve ćete uspjeti riješiti.  Voli vas vaša učiteljica Dubravka!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2020-04-27T10:01:08Z</dcterms:created>
  <dcterms:modified xsi:type="dcterms:W3CDTF">2020-04-27T19:31:40Z</dcterms:modified>
</cp:coreProperties>
</file>