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ijetli stil 1 - Isticanj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Srednji sti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DAEDF9-4ECD-450D-906A-9E373C0C0189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07F7167-EB6F-47A0-AF30-F650E3BC7D76}">
      <dgm:prSet/>
      <dgm:spPr/>
      <dgm:t>
        <a:bodyPr/>
        <a:lstStyle/>
        <a:p>
          <a:r>
            <a:rPr lang="hr-HR" dirty="0"/>
            <a:t>Pažljivo pratite upute i postupak rada (duži i kraći postupak) te riješite zadatke iz videa (10. min.). Rješenja provjerite množenjem.</a:t>
          </a:r>
          <a:endParaRPr lang="en-US" dirty="0"/>
        </a:p>
      </dgm:t>
    </dgm:pt>
    <dgm:pt modelId="{F4BEF619-484D-4FE9-BBCA-0FB25E600E4D}" type="parTrans" cxnId="{B01BA04D-F3BD-4C82-AB38-33F9DBDF6E1A}">
      <dgm:prSet/>
      <dgm:spPr/>
      <dgm:t>
        <a:bodyPr/>
        <a:lstStyle/>
        <a:p>
          <a:endParaRPr lang="en-US"/>
        </a:p>
      </dgm:t>
    </dgm:pt>
    <dgm:pt modelId="{6839FE33-69A9-4847-9382-A76CD0AC38B4}" type="sibTrans" cxnId="{B01BA04D-F3BD-4C82-AB38-33F9DBDF6E1A}">
      <dgm:prSet/>
      <dgm:spPr/>
      <dgm:t>
        <a:bodyPr/>
        <a:lstStyle/>
        <a:p>
          <a:endParaRPr lang="en-US"/>
        </a:p>
      </dgm:t>
    </dgm:pt>
    <dgm:pt modelId="{314C84F8-9165-4C89-AC5B-292239EED550}">
      <dgm:prSet/>
      <dgm:spPr/>
      <dgm:t>
        <a:bodyPr/>
        <a:lstStyle/>
        <a:p>
          <a:r>
            <a:rPr lang="hr-HR" dirty="0"/>
            <a:t>DZ – riješiti 10 zadataka koji su zadani na kraju videa.</a:t>
          </a:r>
          <a:endParaRPr lang="en-US" dirty="0"/>
        </a:p>
      </dgm:t>
    </dgm:pt>
    <dgm:pt modelId="{B13FED15-B01B-45BF-B448-26281416A319}" type="parTrans" cxnId="{873D4EC3-AFE3-4725-AEF1-7C4F95147B94}">
      <dgm:prSet/>
      <dgm:spPr/>
      <dgm:t>
        <a:bodyPr/>
        <a:lstStyle/>
        <a:p>
          <a:endParaRPr lang="en-US"/>
        </a:p>
      </dgm:t>
    </dgm:pt>
    <dgm:pt modelId="{165D1F21-BA35-48B2-92EF-A05CAA7033BC}" type="sibTrans" cxnId="{873D4EC3-AFE3-4725-AEF1-7C4F95147B94}">
      <dgm:prSet/>
      <dgm:spPr/>
      <dgm:t>
        <a:bodyPr/>
        <a:lstStyle/>
        <a:p>
          <a:endParaRPr lang="en-US"/>
        </a:p>
      </dgm:t>
    </dgm:pt>
    <dgm:pt modelId="{3BCA7ABE-8549-4827-B076-AE121BC45DDF}" type="pres">
      <dgm:prSet presAssocID="{59DAEDF9-4ECD-450D-906A-9E373C0C0189}" presName="Name0" presStyleCnt="0">
        <dgm:presLayoutVars>
          <dgm:dir/>
          <dgm:resizeHandles val="exact"/>
        </dgm:presLayoutVars>
      </dgm:prSet>
      <dgm:spPr/>
    </dgm:pt>
    <dgm:pt modelId="{0CC15BBB-0324-4A40-A1A3-31ED36319983}" type="pres">
      <dgm:prSet presAssocID="{807F7167-EB6F-47A0-AF30-F650E3BC7D76}" presName="node" presStyleLbl="node1" presStyleIdx="0" presStyleCnt="2">
        <dgm:presLayoutVars>
          <dgm:bulletEnabled val="1"/>
        </dgm:presLayoutVars>
      </dgm:prSet>
      <dgm:spPr/>
    </dgm:pt>
    <dgm:pt modelId="{A988CCFA-7456-45A7-99E4-E0896A72D6FA}" type="pres">
      <dgm:prSet presAssocID="{6839FE33-69A9-4847-9382-A76CD0AC38B4}" presName="sibTrans" presStyleLbl="sibTrans1D1" presStyleIdx="0" presStyleCnt="1"/>
      <dgm:spPr/>
    </dgm:pt>
    <dgm:pt modelId="{7D3F719C-9626-47C6-BA8C-D62FD2C176B0}" type="pres">
      <dgm:prSet presAssocID="{6839FE33-69A9-4847-9382-A76CD0AC38B4}" presName="connectorText" presStyleLbl="sibTrans1D1" presStyleIdx="0" presStyleCnt="1"/>
      <dgm:spPr/>
    </dgm:pt>
    <dgm:pt modelId="{4B3B9A94-A2B1-4282-A801-A372AFDF4640}" type="pres">
      <dgm:prSet presAssocID="{314C84F8-9165-4C89-AC5B-292239EED550}" presName="node" presStyleLbl="node1" presStyleIdx="1" presStyleCnt="2">
        <dgm:presLayoutVars>
          <dgm:bulletEnabled val="1"/>
        </dgm:presLayoutVars>
      </dgm:prSet>
      <dgm:spPr/>
    </dgm:pt>
  </dgm:ptLst>
  <dgm:cxnLst>
    <dgm:cxn modelId="{21489D35-DEDA-4044-84A1-F3715B2EE35B}" type="presOf" srcId="{807F7167-EB6F-47A0-AF30-F650E3BC7D76}" destId="{0CC15BBB-0324-4A40-A1A3-31ED36319983}" srcOrd="0" destOrd="0" presId="urn:microsoft.com/office/officeart/2016/7/layout/RepeatingBendingProcessNew"/>
    <dgm:cxn modelId="{85CE3F46-AEDD-450A-B38A-AF4C9C736800}" type="presOf" srcId="{59DAEDF9-4ECD-450D-906A-9E373C0C0189}" destId="{3BCA7ABE-8549-4827-B076-AE121BC45DDF}" srcOrd="0" destOrd="0" presId="urn:microsoft.com/office/officeart/2016/7/layout/RepeatingBendingProcessNew"/>
    <dgm:cxn modelId="{B01BA04D-F3BD-4C82-AB38-33F9DBDF6E1A}" srcId="{59DAEDF9-4ECD-450D-906A-9E373C0C0189}" destId="{807F7167-EB6F-47A0-AF30-F650E3BC7D76}" srcOrd="0" destOrd="0" parTransId="{F4BEF619-484D-4FE9-BBCA-0FB25E600E4D}" sibTransId="{6839FE33-69A9-4847-9382-A76CD0AC38B4}"/>
    <dgm:cxn modelId="{9D509755-DA86-4BE9-A062-CCFD4B811D27}" type="presOf" srcId="{6839FE33-69A9-4847-9382-A76CD0AC38B4}" destId="{A988CCFA-7456-45A7-99E4-E0896A72D6FA}" srcOrd="0" destOrd="0" presId="urn:microsoft.com/office/officeart/2016/7/layout/RepeatingBendingProcessNew"/>
    <dgm:cxn modelId="{0EA1E479-746B-47F7-9718-331201FFD9BF}" type="presOf" srcId="{314C84F8-9165-4C89-AC5B-292239EED550}" destId="{4B3B9A94-A2B1-4282-A801-A372AFDF4640}" srcOrd="0" destOrd="0" presId="urn:microsoft.com/office/officeart/2016/7/layout/RepeatingBendingProcessNew"/>
    <dgm:cxn modelId="{0AA36BB7-8993-4BBF-A4AA-13BDAE3F7C89}" type="presOf" srcId="{6839FE33-69A9-4847-9382-A76CD0AC38B4}" destId="{7D3F719C-9626-47C6-BA8C-D62FD2C176B0}" srcOrd="1" destOrd="0" presId="urn:microsoft.com/office/officeart/2016/7/layout/RepeatingBendingProcessNew"/>
    <dgm:cxn modelId="{873D4EC3-AFE3-4725-AEF1-7C4F95147B94}" srcId="{59DAEDF9-4ECD-450D-906A-9E373C0C0189}" destId="{314C84F8-9165-4C89-AC5B-292239EED550}" srcOrd="1" destOrd="0" parTransId="{B13FED15-B01B-45BF-B448-26281416A319}" sibTransId="{165D1F21-BA35-48B2-92EF-A05CAA7033BC}"/>
    <dgm:cxn modelId="{0622D8EE-786B-4E48-B0C2-8CAD14425C7E}" type="presParOf" srcId="{3BCA7ABE-8549-4827-B076-AE121BC45DDF}" destId="{0CC15BBB-0324-4A40-A1A3-31ED36319983}" srcOrd="0" destOrd="0" presId="urn:microsoft.com/office/officeart/2016/7/layout/RepeatingBendingProcessNew"/>
    <dgm:cxn modelId="{01A39C79-857F-4348-98AE-63F8FA5DE6EA}" type="presParOf" srcId="{3BCA7ABE-8549-4827-B076-AE121BC45DDF}" destId="{A988CCFA-7456-45A7-99E4-E0896A72D6FA}" srcOrd="1" destOrd="0" presId="urn:microsoft.com/office/officeart/2016/7/layout/RepeatingBendingProcessNew"/>
    <dgm:cxn modelId="{86538ABD-C014-47DC-B1DD-7168366846FD}" type="presParOf" srcId="{A988CCFA-7456-45A7-99E4-E0896A72D6FA}" destId="{7D3F719C-9626-47C6-BA8C-D62FD2C176B0}" srcOrd="0" destOrd="0" presId="urn:microsoft.com/office/officeart/2016/7/layout/RepeatingBendingProcessNew"/>
    <dgm:cxn modelId="{EFD5C470-1599-4386-B41F-344471A9675E}" type="presParOf" srcId="{3BCA7ABE-8549-4827-B076-AE121BC45DDF}" destId="{4B3B9A94-A2B1-4282-A801-A372AFDF4640}" srcOrd="2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88CCFA-7456-45A7-99E4-E0896A72D6FA}">
      <dsp:nvSpPr>
        <dsp:cNvPr id="0" name=""/>
        <dsp:cNvSpPr/>
      </dsp:nvSpPr>
      <dsp:spPr>
        <a:xfrm>
          <a:off x="2512025" y="2074559"/>
          <a:ext cx="91440" cy="7644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4499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37868" y="2452833"/>
        <a:ext cx="39754" cy="7950"/>
      </dsp:txXfrm>
    </dsp:sp>
    <dsp:sp modelId="{0CC15BBB-0324-4A40-A1A3-31ED36319983}">
      <dsp:nvSpPr>
        <dsp:cNvPr id="0" name=""/>
        <dsp:cNvSpPr/>
      </dsp:nvSpPr>
      <dsp:spPr>
        <a:xfrm>
          <a:off x="829269" y="2187"/>
          <a:ext cx="3456952" cy="20741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394" tIns="177808" rIns="169394" bIns="177808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 dirty="0"/>
            <a:t>Pažljivo pratite upute i postupak rada (duži i kraći postupak) te riješite zadatke iz videa (10. min.). Rješenja provjerite množenjem.</a:t>
          </a:r>
          <a:endParaRPr lang="en-US" sz="2100" kern="1200" dirty="0"/>
        </a:p>
      </dsp:txBody>
      <dsp:txXfrm>
        <a:off x="829269" y="2187"/>
        <a:ext cx="3456952" cy="2074171"/>
      </dsp:txXfrm>
    </dsp:sp>
    <dsp:sp modelId="{4B3B9A94-A2B1-4282-A801-A372AFDF4640}">
      <dsp:nvSpPr>
        <dsp:cNvPr id="0" name=""/>
        <dsp:cNvSpPr/>
      </dsp:nvSpPr>
      <dsp:spPr>
        <a:xfrm>
          <a:off x="829269" y="2871458"/>
          <a:ext cx="3456952" cy="2074171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394" tIns="177808" rIns="169394" bIns="177808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 dirty="0"/>
            <a:t>DZ – riješiti 10 zadataka koji su zadani na kraju videa.</a:t>
          </a:r>
          <a:endParaRPr lang="en-US" sz="2100" kern="1200" dirty="0"/>
        </a:p>
      </dsp:txBody>
      <dsp:txXfrm>
        <a:off x="829269" y="2871458"/>
        <a:ext cx="3456952" cy="20741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CDE9098-ED69-4E2C-948B-A6AE131C9C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316BB6B-F182-450D-ADFD-60C5AEE8E5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D8CF60E-8352-4A56-A7A5-3EAF8B075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F7FC-C296-4309-9BEA-A54BA9155524}" type="datetimeFigureOut">
              <a:rPr lang="hr-HR" smtClean="0"/>
              <a:t>26.4.2020.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AACFAB1-A62B-48D9-BAD9-CB690FFF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13411C9-9056-42AE-A11A-AB1A56745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C843-E30A-4317-8643-273CC20390A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463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9413A81-F219-44CF-99C5-5EEBA7BBD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DD4C2B18-0CB0-4DFD-AD4B-D9654D5D37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51574ED-6D92-4469-AA3A-612C61174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F7FC-C296-4309-9BEA-A54BA9155524}" type="datetimeFigureOut">
              <a:rPr lang="hr-HR" smtClean="0"/>
              <a:t>26.4.2020.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9BAB9D0-7764-45E3-A1A0-6332094D3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F399422-E59D-4475-8C00-6E513B8D0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C843-E30A-4317-8643-273CC20390A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864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E0CC5811-37F3-44AA-B471-4A6E0F634E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8B093D38-A3E5-46F4-B62C-15441E4F12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5858E30-6B19-469D-B49F-D1BB3F7F5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F7FC-C296-4309-9BEA-A54BA9155524}" type="datetimeFigureOut">
              <a:rPr lang="hr-HR" smtClean="0"/>
              <a:t>26.4.2020.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EB135B2-B354-45CC-8DA9-0FA5E17C8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97F9FC6-8A76-4D27-A5C9-0220DE0C8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C843-E30A-4317-8643-273CC20390A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9744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59810EB-7760-4166-93B1-015B81C58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645856F-F0B7-4F85-9227-6CA5E5023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EBD9002-E648-4181-9602-7FC9E4069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F7FC-C296-4309-9BEA-A54BA9155524}" type="datetimeFigureOut">
              <a:rPr lang="hr-HR" smtClean="0"/>
              <a:t>26.4.2020.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0E1F134-2127-4060-BD5F-29474EF6D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18C2EB3-9F9F-4895-B5B7-C6C8E6377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C843-E30A-4317-8643-273CC20390A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62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E6A4EAE-6656-4A8C-AA45-A1C7A45FC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25DF49B-1B15-4E26-A9B3-C842440A3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C36E36D-4EEE-430F-8853-0B285E947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F7FC-C296-4309-9BEA-A54BA9155524}" type="datetimeFigureOut">
              <a:rPr lang="hr-HR" smtClean="0"/>
              <a:t>26.4.2020.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87A0362-3AD1-4710-A797-4F733AA59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E07CC64-34B7-49F4-91EF-9626BF277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C843-E30A-4317-8643-273CC20390A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1870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741B30F-6F86-40F1-AFC2-7A38FC708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3A57305-6CA3-4A94-9BF3-44433DC9AF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A2A703B-25BE-4E5E-8362-55A148177A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57CEBE6B-CBF5-4090-84A4-BE921D281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F7FC-C296-4309-9BEA-A54BA9155524}" type="datetimeFigureOut">
              <a:rPr lang="hr-HR" smtClean="0"/>
              <a:t>26.4.2020.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006D913-FCDD-43F3-A6D7-7F6CFAE82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A4E4C44-6B71-4EBB-902C-A2BEB3520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C843-E30A-4317-8643-273CC20390A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8014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E5BF0E-A521-412A-8441-F54974B0E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173B35B-784F-4904-A12A-264251C8B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4FEF08DC-E8DF-419C-9BFB-59988B660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CA5F9A76-BEEF-45AA-99E9-5B357B609D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AA83EBDF-4AE6-48A5-B571-BCAAB64D84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0B434E2B-675C-4BF3-A269-C8769D552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F7FC-C296-4309-9BEA-A54BA9155524}" type="datetimeFigureOut">
              <a:rPr lang="hr-HR" smtClean="0"/>
              <a:t>26.4.2020.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AF77D5C8-887A-4D48-8215-0C3189ACE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9BEAA122-9C17-467B-BA6D-B64DF1585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C843-E30A-4317-8643-273CC20390A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7901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4B84E4-8CF3-4B55-AA65-9F672BDC1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E37A3846-B37B-431C-9A84-2EFD255A4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F7FC-C296-4309-9BEA-A54BA9155524}" type="datetimeFigureOut">
              <a:rPr lang="hr-HR" smtClean="0"/>
              <a:t>26.4.2020.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49882BAB-E179-433F-9BAD-CA6D99159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F1D38A0E-8A4C-4899-806F-99EB9B2DA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C843-E30A-4317-8643-273CC20390A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9422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CB29A40A-4B10-4E11-A3C0-6718E32A7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F7FC-C296-4309-9BEA-A54BA9155524}" type="datetimeFigureOut">
              <a:rPr lang="hr-HR" smtClean="0"/>
              <a:t>26.4.2020.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42665CC6-3BF4-4258-82F0-4E320EF1D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7FD632A7-D816-45EC-821E-C70D26D67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C843-E30A-4317-8643-273CC20390A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5646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66DED3D-0ACD-4863-9F9E-D15E365C6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D884C9C-476B-40E8-9261-FE455F888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F3D9F56-E9BB-48BD-8565-567F184E8C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FCC5CAE-7F7C-43EE-BDCF-695194959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F7FC-C296-4309-9BEA-A54BA9155524}" type="datetimeFigureOut">
              <a:rPr lang="hr-HR" smtClean="0"/>
              <a:t>26.4.2020.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FAB7CC27-168E-426B-A898-4BC67217A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9027860-F750-4CA9-88FF-7366A8ADB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C843-E30A-4317-8643-273CC20390A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577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FC13B5C-A86B-4BA3-8866-75811A51C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55CE3CCA-DF77-4F60-A656-71966E5D15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EC0EDC91-99E0-4AED-BEC4-950938CF70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E9101B8-E409-4E6E-9D05-45545EC0D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F7FC-C296-4309-9BEA-A54BA9155524}" type="datetimeFigureOut">
              <a:rPr lang="hr-HR" smtClean="0"/>
              <a:t>26.4.2020.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2F106B5-72A6-45CD-9A7E-237778950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A0C53B2-2BD3-406E-9A08-CB56B8EA9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C843-E30A-4317-8643-273CC20390A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212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8B1FF1AC-CB25-47C2-896B-1FBC07485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38F49A0-9F11-45C1-A12E-638D7DA759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5CA53B9-E111-4484-A0B4-75E24F0DE9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FF7FC-C296-4309-9BEA-A54BA9155524}" type="datetimeFigureOut">
              <a:rPr lang="hr-HR" smtClean="0"/>
              <a:t>26.4.2020.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48186A6-047F-4548-A073-5B58AA6095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9FB9D90-D9E4-4366-9DAD-D8806B58C1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4C843-E30A-4317-8643-273CC20390A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1656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www.youtube.com/watch?v=gxEBFhWBb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46F1F2C8-798B-4CCE-A851-94AFAF350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75F7853-E72C-4E7F-88F9-97D6046C78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0908" y="1220919"/>
            <a:ext cx="5425781" cy="2387600"/>
          </a:xfrm>
        </p:spPr>
        <p:txBody>
          <a:bodyPr>
            <a:normAutofit/>
          </a:bodyPr>
          <a:lstStyle/>
          <a:p>
            <a:pPr algn="l"/>
            <a:r>
              <a:rPr lang="hr-HR"/>
              <a:t>27.4.2020.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990BCF5-2429-4923-8101-6BB3D29308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0908" y="3700594"/>
            <a:ext cx="5425781" cy="1655762"/>
          </a:xfrm>
        </p:spPr>
        <p:txBody>
          <a:bodyPr>
            <a:normAutofit/>
          </a:bodyPr>
          <a:lstStyle/>
          <a:p>
            <a:pPr algn="l"/>
            <a:r>
              <a:rPr lang="hr-HR"/>
              <a:t>4.b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Block Arc 33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02394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Arc 41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6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77C59BEC-C4CC-4741-B975-08C543178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72DEF309-605D-4117-9340-6D589B6C3A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986173" flipV="1">
            <a:off x="3930947" y="651615"/>
            <a:ext cx="4083433" cy="408343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1E3F5B8-13FC-400B-B6CE-C931594FA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HRVATSKI JEZIK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F196C8E-6F57-4FC3-862F-053E709073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1825625"/>
            <a:ext cx="5393361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800" dirty="0" err="1"/>
              <a:t>Otvorite</a:t>
            </a:r>
            <a:r>
              <a:rPr lang="en-US" sz="2800" dirty="0"/>
              <a:t> </a:t>
            </a:r>
            <a:r>
              <a:rPr lang="en-US" sz="2800" dirty="0" err="1"/>
              <a:t>čitanku</a:t>
            </a:r>
            <a:r>
              <a:rPr lang="en-US" sz="2800" dirty="0"/>
              <a:t>, str. 140, 141.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800" dirty="0" err="1"/>
              <a:t>Izražajno</a:t>
            </a:r>
            <a:r>
              <a:rPr lang="en-US" sz="2800" dirty="0"/>
              <a:t> </a:t>
            </a:r>
            <a:r>
              <a:rPr lang="en-US" sz="2800" dirty="0" err="1"/>
              <a:t>naglas</a:t>
            </a:r>
            <a:r>
              <a:rPr lang="en-US" sz="2800" dirty="0"/>
              <a:t> </a:t>
            </a:r>
            <a:r>
              <a:rPr lang="en-US" sz="2800" dirty="0" err="1"/>
              <a:t>pročitajte</a:t>
            </a:r>
            <a:r>
              <a:rPr lang="en-US" sz="2800" dirty="0"/>
              <a:t> </a:t>
            </a:r>
            <a:r>
              <a:rPr lang="en-US" sz="2800" dirty="0" err="1"/>
              <a:t>tekst</a:t>
            </a:r>
            <a:r>
              <a:rPr lang="en-US" sz="2800" dirty="0"/>
              <a:t>.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800" dirty="0" err="1"/>
              <a:t>Usmeno</a:t>
            </a:r>
            <a:r>
              <a:rPr lang="en-US" sz="2800" dirty="0"/>
              <a:t> </a:t>
            </a:r>
            <a:r>
              <a:rPr lang="en-US" sz="2800" dirty="0" err="1"/>
              <a:t>odgovorite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pitanja</a:t>
            </a:r>
            <a:r>
              <a:rPr lang="en-US" sz="2800" dirty="0"/>
              <a:t> </a:t>
            </a:r>
            <a:r>
              <a:rPr lang="en-US" sz="2800" dirty="0" err="1"/>
              <a:t>ispod</a:t>
            </a:r>
            <a:r>
              <a:rPr lang="en-US" sz="2800" dirty="0"/>
              <a:t> </a:t>
            </a:r>
            <a:r>
              <a:rPr lang="en-US" sz="2800" dirty="0" err="1"/>
              <a:t>teksta</a:t>
            </a:r>
            <a:r>
              <a:rPr lang="en-US" sz="2800" dirty="0"/>
              <a:t>. </a:t>
            </a:r>
            <a:r>
              <a:rPr lang="en-US" sz="2800" dirty="0" err="1"/>
              <a:t>Pazite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početak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kraj</a:t>
            </a:r>
            <a:r>
              <a:rPr lang="en-US" sz="2800" dirty="0"/>
              <a:t> </a:t>
            </a:r>
            <a:r>
              <a:rPr lang="en-US" sz="2800" dirty="0" err="1"/>
              <a:t>rečenice</a:t>
            </a:r>
            <a:r>
              <a:rPr lang="en-US" sz="2800" dirty="0"/>
              <a:t>.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800" dirty="0" err="1"/>
              <a:t>Prepišite</a:t>
            </a:r>
            <a:r>
              <a:rPr lang="en-US" sz="2800" dirty="0"/>
              <a:t> PLAN PLOČE.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77008" y="5228027"/>
            <a:ext cx="1107241" cy="10772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Tablica 5">
            <a:extLst>
              <a:ext uri="{FF2B5EF4-FFF2-40B4-BE49-F238E27FC236}">
                <a16:creationId xmlns:a16="http://schemas.microsoft.com/office/drawing/2014/main" id="{CB824EED-2EC8-4E4E-B2DF-03164E3E30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622299"/>
              </p:ext>
            </p:extLst>
          </p:nvPr>
        </p:nvGraphicFramePr>
        <p:xfrm>
          <a:off x="7009031" y="552769"/>
          <a:ext cx="4221597" cy="60756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21597">
                  <a:extLst>
                    <a:ext uri="{9D8B030D-6E8A-4147-A177-3AD203B41FA5}">
                      <a16:colId xmlns:a16="http://schemas.microsoft.com/office/drawing/2014/main" val="123609675"/>
                    </a:ext>
                  </a:extLst>
                </a:gridCol>
              </a:tblGrid>
              <a:tr h="3908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300" dirty="0">
                          <a:effectLst/>
                        </a:rPr>
                        <a:t>PLAN PLOČE: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                  Vježba za zaboravne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                                               Maja Flego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 Likovi: Petar, prijatelji iz razreda, učiteljica, tata, djed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Petar je zaboravljiv. Njegova zaboravljivost utječe na ponašanje drugih likova.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u="sng" dirty="0">
                          <a:effectLst/>
                        </a:rPr>
                        <a:t>Učiteljica se ljuti</a:t>
                      </a:r>
                      <a:r>
                        <a:rPr lang="hr-HR" sz="2000" dirty="0">
                          <a:effectLst/>
                        </a:rPr>
                        <a:t>: … Učiteljica se jako naljutila jer „on će jednom i vlastitu glavu zaboraviti“…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u="sng" dirty="0">
                          <a:effectLst/>
                        </a:rPr>
                        <a:t>Prijatelji se rugaju</a:t>
                      </a:r>
                      <a:r>
                        <a:rPr lang="hr-HR" sz="2000" dirty="0">
                          <a:effectLst/>
                        </a:rPr>
                        <a:t>: … Petrovi prijatelji iz razreda pomalo su se smijuljili…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u="sng" dirty="0">
                          <a:effectLst/>
                        </a:rPr>
                        <a:t>Tata se ljuti</a:t>
                      </a:r>
                      <a:r>
                        <a:rPr lang="hr-HR" sz="2000" dirty="0">
                          <a:effectLst/>
                        </a:rPr>
                        <a:t>: … Tata mu je ljutito predbacio…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u="sng" dirty="0">
                          <a:effectLst/>
                        </a:rPr>
                        <a:t>Djed je pokazao razumijevanje</a:t>
                      </a:r>
                      <a:r>
                        <a:rPr lang="hr-HR" sz="2000" dirty="0">
                          <a:effectLst/>
                        </a:rPr>
                        <a:t>: … Na kraju se djed pokazao kao pravi </a:t>
                      </a:r>
                      <a:r>
                        <a:rPr lang="hr-HR" sz="2000" dirty="0" err="1">
                          <a:effectLst/>
                        </a:rPr>
                        <a:t>frend</a:t>
                      </a:r>
                      <a:r>
                        <a:rPr lang="hr-HR" sz="2000" dirty="0">
                          <a:effectLst/>
                        </a:rPr>
                        <a:t> i pomogao mu napisati zadaću za zaboravne…    </a:t>
                      </a:r>
                      <a:endParaRPr lang="hr-H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148" marR="43148" marT="43148" marB="43148"/>
                </a:tc>
                <a:extLst>
                  <a:ext uri="{0D108BD9-81ED-4DB2-BD59-A6C34878D82A}">
                    <a16:rowId xmlns:a16="http://schemas.microsoft.com/office/drawing/2014/main" val="672027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12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Naslov 4">
            <a:extLst>
              <a:ext uri="{FF2B5EF4-FFF2-40B4-BE49-F238E27FC236}">
                <a16:creationId xmlns:a16="http://schemas.microsoft.com/office/drawing/2014/main" id="{7B34F09E-2CC0-4115-8D6B-9237C3AE6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hr-HR" sz="4000" b="1" dirty="0"/>
              <a:t>DOMAĆA ZADAĆA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C3F274B5-265D-4CB8-91F8-8212094F1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r>
              <a:rPr lang="hr-HR" sz="2000" dirty="0"/>
              <a:t> </a:t>
            </a:r>
            <a:r>
              <a:rPr lang="hr-HR" dirty="0"/>
              <a:t>Napišite popis što sve Petar ne smije zaboraviti ponijeti u školu. U popisu podcrtajte imenice.</a:t>
            </a:r>
          </a:p>
          <a:p>
            <a:r>
              <a:rPr lang="hr-HR" dirty="0"/>
              <a:t>Izvedite umanjenice tih imenica i napišite ih u bilježnicu. </a:t>
            </a:r>
          </a:p>
          <a:p>
            <a:pPr marL="0" indent="0">
              <a:buNone/>
            </a:pP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06029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CD97D82-9886-4752-BCA2-ECC19FA63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hr-HR" sz="4100" b="1" dirty="0">
                <a:solidFill>
                  <a:srgbClr val="FFFFFF"/>
                </a:solidFill>
              </a:rPr>
              <a:t>MATEMATIKA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1103D95-A8FC-4712-8201-2E6D78EA6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5409" y="-2461846"/>
            <a:ext cx="7913993" cy="9101797"/>
          </a:xfrm>
        </p:spPr>
        <p:txBody>
          <a:bodyPr anchor="ctr">
            <a:normAutofit/>
          </a:bodyPr>
          <a:lstStyle/>
          <a:p>
            <a:endParaRPr lang="hr-HR" dirty="0"/>
          </a:p>
          <a:p>
            <a:r>
              <a:rPr lang="hr-HR" dirty="0"/>
              <a:t>Otvorite video </a:t>
            </a:r>
            <a:r>
              <a:rPr lang="hr-HR" dirty="0">
                <a:hlinkClick r:id="rId2"/>
              </a:rPr>
              <a:t>PISANO DIJELJENJE JEDNOZNAMENKASTIM BROJEM</a:t>
            </a:r>
            <a:r>
              <a:rPr lang="hr-HR" dirty="0"/>
              <a:t> i pogledajte ga do kraja. 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Otvorite bilježnicu i napišite PLAN PLOČE:</a:t>
            </a:r>
          </a:p>
          <a:p>
            <a:endParaRPr lang="hr-HR" dirty="0"/>
          </a:p>
          <a:p>
            <a:pPr marL="0" indent="0" algn="ctr">
              <a:buNone/>
            </a:pPr>
            <a:r>
              <a:rPr lang="hr-HR" sz="2000" dirty="0"/>
              <a:t>PISANO  DIJELJENJE VIŠEZNAMENKASTOGA BROJA  JEDNOZNAMENKASTIM BROJEM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F30A096F-F0A6-4EB4-A471-817DF44377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9712" y="3861470"/>
            <a:ext cx="6635454" cy="2468991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61C5A7DB-7515-47F6-83CE-F8DBE9B55C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0402" y="3861471"/>
            <a:ext cx="6486525" cy="1495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19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0499AD7B-99D4-4755-8966-F7BA04269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46920" cy="6858000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1A06F89A-489D-4383-94C5-42F7FF2E9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0728F5D7-CF69-4515-BE02-1974EC5B5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23236"/>
            <a:ext cx="3659777" cy="2820908"/>
          </a:xfrm>
        </p:spPr>
        <p:txBody>
          <a:bodyPr>
            <a:normAutofit/>
          </a:bodyPr>
          <a:lstStyle/>
          <a:p>
            <a:r>
              <a:rPr lang="hr-HR" sz="4000" dirty="0">
                <a:solidFill>
                  <a:srgbClr val="FFFFFF"/>
                </a:solidFill>
              </a:rPr>
              <a:t>MATEMATIKA</a:t>
            </a:r>
          </a:p>
        </p:txBody>
      </p:sp>
      <p:graphicFrame>
        <p:nvGraphicFramePr>
          <p:cNvPr id="14" name="Rezervirano mjesto sadržaja 2">
            <a:extLst>
              <a:ext uri="{FF2B5EF4-FFF2-40B4-BE49-F238E27FC236}">
                <a16:creationId xmlns:a16="http://schemas.microsoft.com/office/drawing/2014/main" id="{E71C83EC-6874-4D5E-B904-40E1387EEF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0440864"/>
              </p:ext>
            </p:extLst>
          </p:nvPr>
        </p:nvGraphicFramePr>
        <p:xfrm>
          <a:off x="6091238" y="955653"/>
          <a:ext cx="5115491" cy="494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0265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237</Words>
  <Application>Microsoft Office PowerPoint</Application>
  <PresentationFormat>Široki zaslon</PresentationFormat>
  <Paragraphs>30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sustava Office</vt:lpstr>
      <vt:lpstr>27.4.2020.</vt:lpstr>
      <vt:lpstr>HRVATSKI JEZIK</vt:lpstr>
      <vt:lpstr>DOMAĆA ZADAĆA</vt:lpstr>
      <vt:lpstr>MATEMATIKA</vt:lpstr>
      <vt:lpstr>MATEMATIKA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27.4.2020.</dc:title>
  <dc:creator>arados81@gmail.com</dc:creator>
  <cp:lastModifiedBy>arados81@gmail.com</cp:lastModifiedBy>
  <cp:revision>1</cp:revision>
  <dcterms:created xsi:type="dcterms:W3CDTF">2020-04-26T20:12:44Z</dcterms:created>
  <dcterms:modified xsi:type="dcterms:W3CDTF">2020-04-26T20:16:58Z</dcterms:modified>
</cp:coreProperties>
</file>