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62" r:id="rId6"/>
    <p:sldId id="287" r:id="rId7"/>
    <p:sldId id="285" r:id="rId8"/>
    <p:sldId id="286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258" r:id="rId30"/>
    <p:sldId id="284" r:id="rId31"/>
    <p:sldId id="309" r:id="rId32"/>
    <p:sldId id="310" r:id="rId33"/>
    <p:sldId id="312" r:id="rId34"/>
    <p:sldId id="313" r:id="rId35"/>
    <p:sldId id="259" r:id="rId36"/>
    <p:sldId id="260" r:id="rId37"/>
    <p:sldId id="2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C6FD"/>
    <a:srgbClr val="79AE02"/>
    <a:srgbClr val="067F9C"/>
    <a:srgbClr val="014E5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4/24/2020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4/24/2020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=""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=""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=""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=""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=""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=""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=""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=""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=""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=""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=""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=""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=""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=""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=""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=""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=""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=""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=""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=""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ordwall.net/hr/resource/1182083/priroda-i-dru%c5%a1tvo/prirodno-zemljopisni-uvjeti-nizinskih-krajeva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croatia.hr/hr-HR/Odredista/Regije/Turisticki-klaster/Slavonija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play/429/086/6674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urtle in ocean">
            <a:extLst>
              <a:ext uri="{FF2B5EF4-FFF2-40B4-BE49-F238E27FC236}">
                <a16:creationId xmlns=""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01" t="28284" r="101" b="22912"/>
          <a:stretch/>
        </p:blipFill>
        <p:spPr>
          <a:xfrm>
            <a:off x="123992" y="85765"/>
            <a:ext cx="11944014" cy="4372387"/>
          </a:xfrm>
        </p:spPr>
      </p:pic>
      <p:sp>
        <p:nvSpPr>
          <p:cNvPr id="51" name="Title 50">
            <a:extLst>
              <a:ext uri="{FF2B5EF4-FFF2-40B4-BE49-F238E27FC236}">
                <a16:creationId xmlns=""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/>
          <a:lstStyle/>
          <a:p>
            <a:r>
              <a:rPr lang="hr-HR" dirty="0" smtClean="0"/>
              <a:t>Petak 24.4.2020.</a:t>
            </a:r>
            <a:endParaRPr lang="en-US" dirty="0"/>
          </a:p>
        </p:txBody>
      </p:sp>
      <p:sp>
        <p:nvSpPr>
          <p:cNvPr id="52" name="Subtitle 51">
            <a:extLst>
              <a:ext uri="{FF2B5EF4-FFF2-40B4-BE49-F238E27FC236}">
                <a16:creationId xmlns=""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71" y="5603181"/>
            <a:ext cx="9144000" cy="424732"/>
          </a:xfrm>
        </p:spPr>
        <p:txBody>
          <a:bodyPr/>
          <a:lstStyle/>
          <a:p>
            <a:pPr algn="r"/>
            <a:r>
              <a:rPr lang="hr-HR" sz="2400" dirty="0" smtClean="0"/>
              <a:t>4.a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216881"/>
            <a:ext cx="6869566" cy="5269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81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931" y="1466443"/>
            <a:ext cx="6845481" cy="4967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1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87" y="1454991"/>
            <a:ext cx="7562850" cy="4781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27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182" y="1374992"/>
            <a:ext cx="7410450" cy="495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9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518" y="1315969"/>
            <a:ext cx="4525907" cy="3011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480" y="569519"/>
            <a:ext cx="3357562" cy="30718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97" y="3608689"/>
            <a:ext cx="4071938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211" y="3264911"/>
            <a:ext cx="4221900" cy="3166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895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599" y="1132759"/>
            <a:ext cx="7077619" cy="5437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09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602" y="598715"/>
            <a:ext cx="7677150" cy="579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281" y="1027329"/>
            <a:ext cx="7286625" cy="5648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4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354" y="1091146"/>
            <a:ext cx="7400925" cy="556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2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44" y="1284504"/>
            <a:ext cx="7248525" cy="5133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9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Prisjeti se koje smo zavičaje spominjali u 3. i 4. razredu.</a:t>
            </a:r>
            <a:endParaRPr lang="en-US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136" y="1992358"/>
            <a:ext cx="2876550" cy="704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00" y="2950893"/>
            <a:ext cx="9181812" cy="1818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310" y="4954891"/>
            <a:ext cx="1167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Zadatak: </a:t>
            </a:r>
          </a:p>
          <a:p>
            <a:r>
              <a:rPr lang="hr-HR" dirty="0" smtClean="0"/>
              <a:t>Napiši naslov  </a:t>
            </a:r>
            <a:r>
              <a:rPr lang="hr-HR" b="1" i="1" dirty="0" smtClean="0"/>
              <a:t>Krajevi Republike Hrvatske </a:t>
            </a:r>
            <a:r>
              <a:rPr lang="hr-HR" dirty="0" smtClean="0"/>
              <a:t>u bilježnicu.</a:t>
            </a:r>
          </a:p>
          <a:p>
            <a:r>
              <a:rPr lang="hr-HR" dirty="0" smtClean="0"/>
              <a:t>Ispod naslova nacrtaj  4 zavičaja koja imamo u Republici Hrvatskoj i ispod svakoga napiši kako se zove.</a:t>
            </a:r>
          </a:p>
        </p:txBody>
      </p:sp>
    </p:spTree>
    <p:extLst>
      <p:ext uri="{BB962C8B-B14F-4D97-AF65-F5344CB8AC3E}">
        <p14:creationId xmlns:p14="http://schemas.microsoft.com/office/powerpoint/2010/main" val="22444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469" y="1091146"/>
            <a:ext cx="7381875" cy="5572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0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81" y="500215"/>
            <a:ext cx="6696075" cy="5895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9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92331" y="1466443"/>
            <a:ext cx="102020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bilježnicu zapiši: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355" y="1244798"/>
            <a:ext cx="6680769" cy="5129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3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31" y="795680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46660" y="5989716"/>
            <a:ext cx="875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Ponovi uz </a:t>
            </a:r>
            <a:r>
              <a:rPr lang="hr-HR" sz="2400" dirty="0" smtClean="0">
                <a:hlinkClick r:id="rId2"/>
              </a:rPr>
              <a:t>KVIZ </a:t>
            </a:r>
            <a:r>
              <a:rPr lang="hr-HR" sz="2400" dirty="0" smtClean="0"/>
              <a:t>zavičajna područja nizinskih krajeva.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326" y="1413975"/>
            <a:ext cx="7853322" cy="4252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65" y="2709241"/>
            <a:ext cx="2276475" cy="9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2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31" y="795680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0446" y="1091146"/>
            <a:ext cx="100045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Prilagodba:</a:t>
            </a:r>
          </a:p>
          <a:p>
            <a:endParaRPr lang="hr-HR" sz="2400" dirty="0"/>
          </a:p>
          <a:p>
            <a:r>
              <a:rPr lang="hr-HR" sz="2400" dirty="0" smtClean="0"/>
              <a:t>Luka, budući da si riješio dio o nizinskome kraju u svome udžbeniku,</a:t>
            </a:r>
          </a:p>
          <a:p>
            <a:r>
              <a:rPr lang="hr-HR" sz="2400" dirty="0"/>
              <a:t>u</a:t>
            </a:r>
            <a:r>
              <a:rPr lang="hr-HR" sz="2400" dirty="0" smtClean="0"/>
              <a:t> bilježnicu zapiši sljedeće:</a:t>
            </a:r>
          </a:p>
          <a:p>
            <a:endParaRPr lang="hr-HR" sz="2400" dirty="0"/>
          </a:p>
          <a:p>
            <a:endParaRPr lang="hr-HR" sz="2400" dirty="0" smtClean="0"/>
          </a:p>
          <a:p>
            <a:endParaRPr lang="hr-HR" sz="2400" dirty="0"/>
          </a:p>
          <a:p>
            <a:endParaRPr lang="hr-HR" sz="2400" dirty="0" smtClean="0"/>
          </a:p>
          <a:p>
            <a:r>
              <a:rPr lang="hr-HR" sz="2400" dirty="0" smtClean="0"/>
              <a:t>Zadatak:</a:t>
            </a:r>
          </a:p>
          <a:p>
            <a:endParaRPr lang="hr-HR" sz="2400" dirty="0"/>
          </a:p>
          <a:p>
            <a:r>
              <a:rPr lang="hr-HR" sz="2400" dirty="0" smtClean="0"/>
              <a:t>Nacrtaj nizinu kroz koju </a:t>
            </a:r>
          </a:p>
          <a:p>
            <a:r>
              <a:rPr lang="hr-HR" sz="2400" dirty="0"/>
              <a:t>p</a:t>
            </a:r>
            <a:r>
              <a:rPr lang="hr-HR" sz="2400" dirty="0" smtClean="0"/>
              <a:t>rotjeće široka rijeka. </a:t>
            </a:r>
            <a:r>
              <a:rPr lang="hr-HR" sz="2400" dirty="0" smtClean="0">
                <a:sym typeface="Wingdings" panose="05000000000000000000" pitchFamily="2" charset="2"/>
              </a:rPr>
              <a:t></a:t>
            </a:r>
            <a:r>
              <a:rPr lang="hr-HR" sz="2400" dirty="0" smtClean="0"/>
              <a:t> </a:t>
            </a:r>
            <a:endParaRPr lang="hr-HR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98" y="2553696"/>
            <a:ext cx="5237990" cy="4022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606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31" y="795680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515291" y="1711234"/>
            <a:ext cx="905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Klikni na </a:t>
            </a:r>
            <a:r>
              <a:rPr lang="hr-HR" dirty="0" smtClean="0">
                <a:hlinkClick r:id="rId2"/>
              </a:rPr>
              <a:t>LINK</a:t>
            </a:r>
            <a:r>
              <a:rPr lang="hr-HR" dirty="0" smtClean="0"/>
              <a:t> i prouči zanimljivosti o Slavoniji...</a:t>
            </a:r>
            <a:endParaRPr lang="hr-HR" dirty="0"/>
          </a:p>
        </p:txBody>
      </p:sp>
      <p:sp>
        <p:nvSpPr>
          <p:cNvPr id="5" name="AutoShape 4" descr="Slavonija ima sve pretpostavke za vrhunski spoj turizma i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30" name="Picture 6" descr="Slavonija ima sve pretpostavke za vrhunski spoj turizma i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55" y="2441459"/>
            <a:ext cx="6085205" cy="40010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over image, large fish">
            <a:extLst>
              <a:ext uri="{FF2B5EF4-FFF2-40B4-BE49-F238E27FC236}">
                <a16:creationId xmlns=""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51" name="Title 50">
            <a:extLst>
              <a:ext uri="{FF2B5EF4-FFF2-40B4-BE49-F238E27FC236}">
                <a16:creationId xmlns=""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Hrvatski jezik</a:t>
            </a:r>
            <a:endParaRPr lang="en-US" dirty="0"/>
          </a:p>
        </p:txBody>
      </p:sp>
      <p:sp>
        <p:nvSpPr>
          <p:cNvPr id="52" name="Subtitle 51">
            <a:extLst>
              <a:ext uri="{FF2B5EF4-FFF2-40B4-BE49-F238E27FC236}">
                <a16:creationId xmlns=""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Ponavljanje sadržaja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over image, large fish">
            <a:extLst>
              <a:ext uri="{FF2B5EF4-FFF2-40B4-BE49-F238E27FC236}">
                <a16:creationId xmlns=""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566409" cy="1805604"/>
          </a:xfrm>
        </p:spPr>
      </p:pic>
      <p:sp>
        <p:nvSpPr>
          <p:cNvPr id="5" name="TextBox 4"/>
          <p:cNvSpPr txBox="1"/>
          <p:nvPr/>
        </p:nvSpPr>
        <p:spPr>
          <a:xfrm>
            <a:off x="580752" y="2674620"/>
            <a:ext cx="5223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bilježnicu zapiši:</a:t>
            </a:r>
          </a:p>
          <a:p>
            <a:endParaRPr lang="hr-HR" dirty="0"/>
          </a:p>
          <a:p>
            <a:r>
              <a:rPr lang="hr-HR" dirty="0" smtClean="0"/>
              <a:t>Vježba</a:t>
            </a:r>
          </a:p>
          <a:p>
            <a:endParaRPr lang="hr-HR" dirty="0" smtClean="0"/>
          </a:p>
          <a:p>
            <a:pPr marL="342900" indent="-342900">
              <a:buAutoNum type="arabicPeriod"/>
            </a:pPr>
            <a:r>
              <a:rPr lang="hr-HR" dirty="0" smtClean="0"/>
              <a:t>Uz zadane riječi napiši posvojne pridjeve </a:t>
            </a:r>
          </a:p>
          <a:p>
            <a:r>
              <a:rPr lang="hr-HR" dirty="0"/>
              <a:t> </a:t>
            </a:r>
            <a:r>
              <a:rPr lang="hr-HR" dirty="0" smtClean="0"/>
              <a:t>     izvedene od vlastitih imena. </a:t>
            </a:r>
          </a:p>
          <a:p>
            <a:r>
              <a:rPr lang="hr-HR" dirty="0"/>
              <a:t> </a:t>
            </a:r>
            <a:r>
              <a:rPr lang="hr-HR" dirty="0" smtClean="0"/>
              <a:t>     Npr.      </a:t>
            </a:r>
          </a:p>
          <a:p>
            <a:r>
              <a:rPr lang="hr-HR" dirty="0"/>
              <a:t> </a:t>
            </a:r>
            <a:r>
              <a:rPr lang="hr-HR" dirty="0" smtClean="0"/>
              <a:t>     -  zagrebački top </a:t>
            </a:r>
          </a:p>
          <a:p>
            <a:endParaRPr lang="hr-HR" dirty="0"/>
          </a:p>
          <a:p>
            <a:endParaRPr lang="hr-HR" dirty="0" smtClean="0"/>
          </a:p>
          <a:p>
            <a:r>
              <a:rPr lang="hr-HR" dirty="0" smtClean="0"/>
              <a:t>_____________________________</a:t>
            </a:r>
            <a:endParaRPr lang="hr-HR" dirty="0"/>
          </a:p>
          <a:p>
            <a:r>
              <a:rPr lang="hr-HR" dirty="0" smtClean="0"/>
              <a:t>Luka, napiši 3 prva primjera.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922" y="1612582"/>
            <a:ext cx="3914775" cy="45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04262" y="308610"/>
            <a:ext cx="600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Prisjeti se pisanja posvojnih pridjeva izvedenih od vlastitih imena, koji završavaju na - ski, - ški, - čki, - ćki.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8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over image, large fish">
            <a:extLst>
              <a:ext uri="{FF2B5EF4-FFF2-40B4-BE49-F238E27FC236}">
                <a16:creationId xmlns=""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566409" cy="1805604"/>
          </a:xfrm>
        </p:spPr>
      </p:pic>
      <p:sp>
        <p:nvSpPr>
          <p:cNvPr id="5" name="TextBox 4"/>
          <p:cNvSpPr txBox="1"/>
          <p:nvPr/>
        </p:nvSpPr>
        <p:spPr>
          <a:xfrm>
            <a:off x="580752" y="2674620"/>
            <a:ext cx="5223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bilježnicu zapiši:</a:t>
            </a:r>
          </a:p>
          <a:p>
            <a:endParaRPr lang="hr-HR" dirty="0" smtClean="0"/>
          </a:p>
          <a:p>
            <a:r>
              <a:rPr lang="hr-HR" dirty="0" smtClean="0"/>
              <a:t>2.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" y="3120390"/>
            <a:ext cx="8595361" cy="3521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04262" y="822960"/>
            <a:ext cx="604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Zadane rečenice ne trebaš prepisivati, odmah ih preoblikuj u neupravni govor. 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7451029" y="1343939"/>
            <a:ext cx="4639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______________________________________</a:t>
            </a:r>
          </a:p>
          <a:p>
            <a:r>
              <a:rPr lang="hr-HR" dirty="0" smtClean="0"/>
              <a:t> </a:t>
            </a:r>
          </a:p>
          <a:p>
            <a:r>
              <a:rPr lang="hr-HR" dirty="0" smtClean="0"/>
              <a:t>Luka, preoblikuj jednu rečenicu.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568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over image, large fish">
            <a:extLst>
              <a:ext uri="{FF2B5EF4-FFF2-40B4-BE49-F238E27FC236}">
                <a16:creationId xmlns=""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566409" cy="1805604"/>
          </a:xfrm>
        </p:spPr>
      </p:pic>
      <p:sp>
        <p:nvSpPr>
          <p:cNvPr id="5" name="TextBox 4"/>
          <p:cNvSpPr txBox="1"/>
          <p:nvPr/>
        </p:nvSpPr>
        <p:spPr>
          <a:xfrm>
            <a:off x="455022" y="2212955"/>
            <a:ext cx="5223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bilježnicu zapiši:</a:t>
            </a:r>
          </a:p>
          <a:p>
            <a:endParaRPr lang="hr-HR" dirty="0" smtClean="0"/>
          </a:p>
          <a:p>
            <a:r>
              <a:rPr lang="hr-HR" dirty="0" smtClean="0"/>
              <a:t>3.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2674619"/>
            <a:ext cx="9041130" cy="4193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4262" y="822960"/>
            <a:ext cx="604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Zadane rečenice ne trebaš prepisivati, odmah ih preoblikuj u upravni govor. 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7498503" y="1520457"/>
            <a:ext cx="4639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______________________________________</a:t>
            </a:r>
          </a:p>
          <a:p>
            <a:r>
              <a:rPr lang="hr-HR" dirty="0" smtClean="0"/>
              <a:t> </a:t>
            </a:r>
          </a:p>
          <a:p>
            <a:r>
              <a:rPr lang="hr-HR" dirty="0" smtClean="0"/>
              <a:t>Luka, preoblikuj jednu rečenicu.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776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42" y="1091146"/>
            <a:ext cx="6639197" cy="4913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822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over image, large fish">
            <a:extLst>
              <a:ext uri="{FF2B5EF4-FFF2-40B4-BE49-F238E27FC236}">
                <a16:creationId xmlns=""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566409" cy="1805604"/>
          </a:xfrm>
        </p:spPr>
      </p:pic>
      <p:sp>
        <p:nvSpPr>
          <p:cNvPr id="5" name="TextBox 4"/>
          <p:cNvSpPr txBox="1"/>
          <p:nvPr/>
        </p:nvSpPr>
        <p:spPr>
          <a:xfrm>
            <a:off x="342900" y="1972925"/>
            <a:ext cx="5223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bilježnicu zapiši:</a:t>
            </a:r>
          </a:p>
          <a:p>
            <a:endParaRPr lang="hr-HR" dirty="0" smtClean="0"/>
          </a:p>
          <a:p>
            <a:r>
              <a:rPr lang="hr-HR" dirty="0" smtClean="0"/>
              <a:t>4.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8226" y="579636"/>
            <a:ext cx="604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Zadane riječi ne trebaš prepisivati, odmah ih pravilno prepiši pisanim slovima. 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53" y="2434590"/>
            <a:ext cx="847705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5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over image, large fish">
            <a:extLst>
              <a:ext uri="{FF2B5EF4-FFF2-40B4-BE49-F238E27FC236}">
                <a16:creationId xmlns=""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566409" cy="1805604"/>
          </a:xfrm>
        </p:spPr>
      </p:pic>
      <p:sp>
        <p:nvSpPr>
          <p:cNvPr id="5" name="TextBox 4"/>
          <p:cNvSpPr txBox="1"/>
          <p:nvPr/>
        </p:nvSpPr>
        <p:spPr>
          <a:xfrm>
            <a:off x="342900" y="1972925"/>
            <a:ext cx="5223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bilježnicu zapiši:</a:t>
            </a:r>
          </a:p>
          <a:p>
            <a:endParaRPr lang="hr-HR" dirty="0" smtClean="0"/>
          </a:p>
          <a:p>
            <a:r>
              <a:rPr lang="hr-HR" dirty="0"/>
              <a:t>5</a:t>
            </a:r>
            <a:r>
              <a:rPr lang="hr-HR" dirty="0" smtClean="0"/>
              <a:t>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8226" y="579636"/>
            <a:ext cx="6048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Ne trebaš prepisivati gusjenicu tiskanim slovima, odmah ispisuj riječi tako da odvojiš vlastite i opće imenica.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" y="2347912"/>
            <a:ext cx="9381518" cy="2978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0140" y="5566410"/>
            <a:ext cx="978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Ponovi riječi s glasovima č, ć, dž, đ, ije, je uz </a:t>
            </a:r>
            <a:r>
              <a:rPr lang="hr-HR" dirty="0" smtClean="0">
                <a:hlinkClick r:id="rId4"/>
              </a:rPr>
              <a:t>KVIZ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7357141" y="1234261"/>
            <a:ext cx="4639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______________________________________</a:t>
            </a:r>
          </a:p>
          <a:p>
            <a:r>
              <a:rPr lang="hr-HR" dirty="0" smtClean="0"/>
              <a:t> </a:t>
            </a:r>
          </a:p>
          <a:p>
            <a:r>
              <a:rPr lang="hr-HR" dirty="0" smtClean="0"/>
              <a:t>Luka, ne moraš rješavati ovaj zadatak, a s kvizom se pokušaj poigrati. </a:t>
            </a:r>
            <a:r>
              <a:rPr lang="hr-HR" dirty="0" smtClean="0">
                <a:sym typeface="Wingdings" panose="05000000000000000000" pitchFamily="2" charset="2"/>
              </a:rPr>
              <a:t>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241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Sat razrednika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986" y="3127364"/>
            <a:ext cx="9666514" cy="443198"/>
          </a:xfrm>
        </p:spPr>
        <p:txBody>
          <a:bodyPr/>
          <a:lstStyle/>
          <a:p>
            <a:r>
              <a:rPr lang="hr-HR" sz="3200" dirty="0" smtClean="0"/>
              <a:t>Pročitaj poučnu priču....</a:t>
            </a:r>
            <a:endParaRPr lang="en-US" sz="3200" dirty="0"/>
          </a:p>
        </p:txBody>
      </p:sp>
      <p:pic>
        <p:nvPicPr>
          <p:cNvPr id="11" name="Picture Placeholder 10" descr="Divider slide accent image">
            <a:extLst>
              <a:ext uri="{FF2B5EF4-FFF2-40B4-BE49-F238E27FC236}">
                <a16:creationId xmlns="" xmlns:a16="http://schemas.microsoft.com/office/drawing/2014/main" id="{E8D5AD70-28A1-4A01-AE97-1F4CBFF49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EB8303B-9502-480C-9C51-6EF9094D5E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3A910B8A-C82A-4E81-9270-CD27D277859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smtClean="0">
                <a:solidFill>
                  <a:schemeClr val="bg1"/>
                </a:solidFill>
              </a:rPr>
              <a:pPr/>
              <a:t>32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8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Large full slide image">
            <a:extLst>
              <a:ext uri="{FF2B5EF4-FFF2-40B4-BE49-F238E27FC236}">
                <a16:creationId xmlns=""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9688"/>
            <a:ext cx="12191999" cy="6858000"/>
          </a:xfr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754616-DC65-1841-9419-6C0DCBEB6D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C2B5667-FA20-49C2-A3CD-B275BB41F6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smtClean="0">
                <a:solidFill>
                  <a:schemeClr val="bg1"/>
                </a:solidFill>
              </a:rPr>
              <a:pPr/>
              <a:t>33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13" y="220663"/>
            <a:ext cx="4324350" cy="3076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084" y="2036248"/>
            <a:ext cx="8633916" cy="486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857750" y="281922"/>
            <a:ext cx="704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bg1"/>
                </a:solidFill>
              </a:rPr>
              <a:t>Pažljivo pročitaj ove zanimljive činjenice o divljim guskama..</a:t>
            </a:r>
            <a:endParaRPr lang="hr-HR" sz="2000" b="1" dirty="0">
              <a:solidFill>
                <a:schemeClr val="bg1"/>
              </a:solidFill>
            </a:endParaRPr>
          </a:p>
          <a:p>
            <a:r>
              <a:rPr lang="hr-HR" sz="2000" b="1" dirty="0" smtClean="0">
                <a:solidFill>
                  <a:schemeClr val="bg1"/>
                </a:solidFill>
              </a:rPr>
              <a:t>Kakvu pouku pronalaziš u njihovu ponašanju...</a:t>
            </a:r>
            <a:endParaRPr lang="hr-HR" sz="2000" b="1" dirty="0">
              <a:solidFill>
                <a:schemeClr val="bg1"/>
              </a:solidFill>
            </a:endParaRPr>
          </a:p>
          <a:p>
            <a:r>
              <a:rPr lang="hr-HR" sz="2000" b="1" dirty="0" smtClean="0">
                <a:solidFill>
                  <a:schemeClr val="bg1"/>
                </a:solidFill>
              </a:rPr>
              <a:t>Razgovaraj s nekim od ukućana o tome što si zaključila/zaključio...</a:t>
            </a:r>
            <a:endParaRPr lang="hr-H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turtle in ocean">
            <a:extLst>
              <a:ext uri="{FF2B5EF4-FFF2-40B4-BE49-F238E27FC236}">
                <a16:creationId xmlns=""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0921" b="4079"/>
          <a:stretch/>
        </p:blipFill>
        <p:spPr>
          <a:xfrm>
            <a:off x="0" y="0"/>
            <a:ext cx="12192000" cy="6858000"/>
          </a:xfrm>
        </p:spPr>
      </p:pic>
      <p:sp>
        <p:nvSpPr>
          <p:cNvPr id="32" name="Picture Placeholder 13">
            <a:extLst>
              <a:ext uri="{FF2B5EF4-FFF2-40B4-BE49-F238E27FC236}">
                <a16:creationId xmlns=""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0" y="4423410"/>
            <a:ext cx="12192000" cy="2434590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alpha val="0"/>
                  </a:schemeClr>
                </a:solidFill>
              </a:rPr>
              <a:t>Insert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7F67FDF-D697-3249-AD21-75F6353FFB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=""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456" y="259068"/>
            <a:ext cx="11519154" cy="867930"/>
          </a:xfrm>
        </p:spPr>
        <p:txBody>
          <a:bodyPr/>
          <a:lstStyle/>
          <a:p>
            <a:pPr algn="ctr"/>
            <a:r>
              <a:rPr lang="hr-HR" sz="2800" b="0" dirty="0" smtClean="0"/>
              <a:t>Nadam se da ste i danas naučili nešto novo, ponovili nešto staro i zamislili se kako možete postati još bolje osobe...</a:t>
            </a:r>
            <a:endParaRPr lang="en-US" sz="28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963548" y="5694926"/>
            <a:ext cx="6100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</a:rPr>
              <a:t>Grli vas vaša učiteljica Dubravka! </a:t>
            </a:r>
            <a:r>
              <a:rPr lang="hr-H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r>
              <a:rPr lang="hr-HR" sz="2000" b="1" dirty="0" smtClean="0"/>
              <a:t>Danas ćemo učiti o nizinskome zavičaju.</a:t>
            </a:r>
            <a:endParaRPr lang="en-US" sz="2000" b="1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965" y="247774"/>
            <a:ext cx="3239589" cy="6376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744" y="3673386"/>
            <a:ext cx="590550" cy="26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455" y="5594544"/>
            <a:ext cx="819150" cy="26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313" y="1890926"/>
            <a:ext cx="646175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Pročitaj tekst ispod sličice desno i doznaj kakvo je</a:t>
            </a:r>
          </a:p>
          <a:p>
            <a:r>
              <a:rPr lang="hr-HR" sz="2800" dirty="0" smtClean="0"/>
              <a:t>Podneblje u nizinskome kraju, i koja su zavičajna područja dio reljefa nizinske Hrvatske.</a:t>
            </a:r>
          </a:p>
          <a:p>
            <a:endParaRPr lang="hr-HR" sz="2800" dirty="0"/>
          </a:p>
          <a:p>
            <a:r>
              <a:rPr lang="hr-HR" sz="2800" dirty="0" smtClean="0"/>
              <a:t>Uzmi svoju geografsku kartu i</a:t>
            </a:r>
          </a:p>
          <a:p>
            <a:r>
              <a:rPr lang="hr-HR" sz="2800" dirty="0"/>
              <a:t>n</a:t>
            </a:r>
            <a:r>
              <a:rPr lang="hr-HR" sz="2800" dirty="0" smtClean="0"/>
              <a:t>a njoj potraži zavičajna područja koja su spomenuta.</a:t>
            </a:r>
          </a:p>
          <a:p>
            <a:endParaRPr lang="hr-HR" sz="2800" dirty="0"/>
          </a:p>
          <a:p>
            <a:r>
              <a:rPr lang="hr-HR" sz="2800" dirty="0"/>
              <a:t>P</a:t>
            </a:r>
            <a:r>
              <a:rPr lang="hr-HR" sz="2800" dirty="0" smtClean="0"/>
              <a:t>ažljivo čitaj sljedeće stranice...</a:t>
            </a:r>
          </a:p>
        </p:txBody>
      </p:sp>
    </p:spTree>
    <p:extLst>
      <p:ext uri="{BB962C8B-B14F-4D97-AF65-F5344CB8AC3E}">
        <p14:creationId xmlns:p14="http://schemas.microsoft.com/office/powerpoint/2010/main" val="166998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732" y="1091146"/>
            <a:ext cx="7753350" cy="5534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9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53" y="1310132"/>
            <a:ext cx="7015707" cy="5082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0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823" y="1287011"/>
            <a:ext cx="7247027" cy="5355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5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82" y="1091146"/>
            <a:ext cx="7315748" cy="5417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9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hr-HR" dirty="0" smtClean="0"/>
              <a:t>Priroda i društvo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265BEEEB-C965-402F-B778-B1CD1494A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466443"/>
            <a:ext cx="8030935" cy="4770098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74" y="1466443"/>
            <a:ext cx="7014618" cy="4904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66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8E2C315-492F-482C-BE04-955377E16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9B7651-08C1-49A1-AFE9-4E4CD342176D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71af3243-3dd4-4a8d-8c0d-dd76da1f02a5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482</Words>
  <Application>Microsoft Office PowerPoint</Application>
  <PresentationFormat>Widescreen</PresentationFormat>
  <Paragraphs>118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Wingdings</vt:lpstr>
      <vt:lpstr>Office Theme</vt:lpstr>
      <vt:lpstr>Petak 24.4.2020.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Priroda i društvo</vt:lpstr>
      <vt:lpstr>Hrvatski jezik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 razrednika</vt:lpstr>
      <vt:lpstr>PowerPoint Presentation</vt:lpstr>
      <vt:lpstr>Nadam se da ste i danas naučili nešto novo, ponovili nešto staro i zamislili se kako možete postati još bolje osobe...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2020-04-23T12:55:17Z</dcterms:created>
  <dcterms:modified xsi:type="dcterms:W3CDTF">2020-04-24T06:23:26Z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