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E285C-B49A-45AE-B99C-6B3C599DBCD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87BBF21-2C76-489D-A689-BCD836FBEFFF}">
      <dgm:prSet/>
      <dgm:spPr/>
      <dgm:t>
        <a:bodyPr/>
        <a:lstStyle/>
        <a:p>
          <a:r>
            <a:rPr lang="hr-HR" dirty="0"/>
            <a:t>Svakoga se dana na Zemlji rodi oko 200 000 ljudi. Smatra se da će do 2050. godine populacija narasti na 9,2  milijarde.</a:t>
          </a:r>
          <a:endParaRPr lang="en-US" dirty="0"/>
        </a:p>
      </dgm:t>
    </dgm:pt>
    <dgm:pt modelId="{3F5D8E12-6C65-457F-A669-10EE6EB5C249}" type="parTrans" cxnId="{4262AE13-33B5-4A36-8599-D2183DD2A775}">
      <dgm:prSet/>
      <dgm:spPr/>
      <dgm:t>
        <a:bodyPr/>
        <a:lstStyle/>
        <a:p>
          <a:endParaRPr lang="en-US"/>
        </a:p>
      </dgm:t>
    </dgm:pt>
    <dgm:pt modelId="{122FA145-0D8A-4451-9626-BFD62F27E832}" type="sibTrans" cxnId="{4262AE13-33B5-4A36-8599-D2183DD2A775}">
      <dgm:prSet/>
      <dgm:spPr/>
      <dgm:t>
        <a:bodyPr/>
        <a:lstStyle/>
        <a:p>
          <a:endParaRPr lang="en-US"/>
        </a:p>
      </dgm:t>
    </dgm:pt>
    <dgm:pt modelId="{5A6670CC-3A9E-42E3-B4A1-25F15DD1DF5C}">
      <dgm:prSet/>
      <dgm:spPr/>
      <dgm:t>
        <a:bodyPr/>
        <a:lstStyle/>
        <a:p>
          <a:r>
            <a:rPr lang="hr-HR" dirty="0"/>
            <a:t>Najviša temperatura zabilježena na Zemlji iznosi 57,8 Celzijevih stupnjeva, a izmjerena je 1922. godine u Libiji. Najniža je izmjerena 1983. godine na Antarktici, a iznosila je -89,2 stupnja.</a:t>
          </a:r>
          <a:endParaRPr lang="en-US" dirty="0"/>
        </a:p>
      </dgm:t>
    </dgm:pt>
    <dgm:pt modelId="{06733865-B13E-4073-9BA6-3169E2C4C5A2}" type="parTrans" cxnId="{D0FF1FC7-CEB0-492C-8D11-772B2A08A5C5}">
      <dgm:prSet/>
      <dgm:spPr/>
      <dgm:t>
        <a:bodyPr/>
        <a:lstStyle/>
        <a:p>
          <a:endParaRPr lang="en-US"/>
        </a:p>
      </dgm:t>
    </dgm:pt>
    <dgm:pt modelId="{4A2644BB-65A4-4894-A815-484CD7F58D56}" type="sibTrans" cxnId="{D0FF1FC7-CEB0-492C-8D11-772B2A08A5C5}">
      <dgm:prSet/>
      <dgm:spPr/>
      <dgm:t>
        <a:bodyPr/>
        <a:lstStyle/>
        <a:p>
          <a:endParaRPr lang="en-US"/>
        </a:p>
      </dgm:t>
    </dgm:pt>
    <dgm:pt modelId="{522A754E-A24A-4230-B041-BED229E0096F}">
      <dgm:prSet/>
      <dgm:spPr/>
      <dgm:t>
        <a:bodyPr/>
        <a:lstStyle/>
        <a:p>
          <a:r>
            <a:rPr lang="hr-HR"/>
            <a:t>Točno osam minuta i 20 sekundi treba Sunčevu svjetlu da stigne do Zemlje. To znači da je toplina i svjetlost koju osjećamo i vidimo za toplih dana zapravo Sunčeva energija otprije osam minuta. </a:t>
          </a:r>
          <a:endParaRPr lang="en-US"/>
        </a:p>
      </dgm:t>
    </dgm:pt>
    <dgm:pt modelId="{FD2A70C9-0E35-422C-8363-F91E734486E5}" type="parTrans" cxnId="{F8254786-12D1-4955-92F3-BD5B3386925B}">
      <dgm:prSet/>
      <dgm:spPr/>
      <dgm:t>
        <a:bodyPr/>
        <a:lstStyle/>
        <a:p>
          <a:endParaRPr lang="en-US"/>
        </a:p>
      </dgm:t>
    </dgm:pt>
    <dgm:pt modelId="{507A0A6A-2431-437E-BA9E-3230145EBE2D}" type="sibTrans" cxnId="{F8254786-12D1-4955-92F3-BD5B3386925B}">
      <dgm:prSet/>
      <dgm:spPr/>
      <dgm:t>
        <a:bodyPr/>
        <a:lstStyle/>
        <a:p>
          <a:endParaRPr lang="en-US"/>
        </a:p>
      </dgm:t>
    </dgm:pt>
    <dgm:pt modelId="{A8E43A1B-B173-437F-B205-62413A398DCC}" type="pres">
      <dgm:prSet presAssocID="{D5EE285C-B49A-45AE-B99C-6B3C599DBCD2}" presName="vert0" presStyleCnt="0">
        <dgm:presLayoutVars>
          <dgm:dir/>
          <dgm:animOne val="branch"/>
          <dgm:animLvl val="lvl"/>
        </dgm:presLayoutVars>
      </dgm:prSet>
      <dgm:spPr/>
    </dgm:pt>
    <dgm:pt modelId="{15118341-12B6-4588-8DF2-DD87CB061E0E}" type="pres">
      <dgm:prSet presAssocID="{787BBF21-2C76-489D-A689-BCD836FBEFFF}" presName="thickLine" presStyleLbl="alignNode1" presStyleIdx="0" presStyleCnt="3"/>
      <dgm:spPr/>
    </dgm:pt>
    <dgm:pt modelId="{F51692D0-A45D-4A0C-AAB5-FDF4DE60904E}" type="pres">
      <dgm:prSet presAssocID="{787BBF21-2C76-489D-A689-BCD836FBEFFF}" presName="horz1" presStyleCnt="0"/>
      <dgm:spPr/>
    </dgm:pt>
    <dgm:pt modelId="{689DB82F-1AE5-4CDA-BF41-4139F13EBE77}" type="pres">
      <dgm:prSet presAssocID="{787BBF21-2C76-489D-A689-BCD836FBEFFF}" presName="tx1" presStyleLbl="revTx" presStyleIdx="0" presStyleCnt="3"/>
      <dgm:spPr/>
    </dgm:pt>
    <dgm:pt modelId="{04A6B87B-7B56-4AD4-86E7-AFA08248E916}" type="pres">
      <dgm:prSet presAssocID="{787BBF21-2C76-489D-A689-BCD836FBEFFF}" presName="vert1" presStyleCnt="0"/>
      <dgm:spPr/>
    </dgm:pt>
    <dgm:pt modelId="{3E821B71-64F0-4D46-8656-5E27D0A6992D}" type="pres">
      <dgm:prSet presAssocID="{5A6670CC-3A9E-42E3-B4A1-25F15DD1DF5C}" presName="thickLine" presStyleLbl="alignNode1" presStyleIdx="1" presStyleCnt="3"/>
      <dgm:spPr/>
    </dgm:pt>
    <dgm:pt modelId="{AE313B3A-D3C5-48A0-882C-81160DAB8474}" type="pres">
      <dgm:prSet presAssocID="{5A6670CC-3A9E-42E3-B4A1-25F15DD1DF5C}" presName="horz1" presStyleCnt="0"/>
      <dgm:spPr/>
    </dgm:pt>
    <dgm:pt modelId="{3C14551E-534C-4EEA-8C23-94B969D6A9D6}" type="pres">
      <dgm:prSet presAssocID="{5A6670CC-3A9E-42E3-B4A1-25F15DD1DF5C}" presName="tx1" presStyleLbl="revTx" presStyleIdx="1" presStyleCnt="3"/>
      <dgm:spPr/>
    </dgm:pt>
    <dgm:pt modelId="{B7EF2B93-7AB7-445E-BB6B-432064F0D755}" type="pres">
      <dgm:prSet presAssocID="{5A6670CC-3A9E-42E3-B4A1-25F15DD1DF5C}" presName="vert1" presStyleCnt="0"/>
      <dgm:spPr/>
    </dgm:pt>
    <dgm:pt modelId="{C3BDBDD1-9361-46C5-B36B-BD801E38D29B}" type="pres">
      <dgm:prSet presAssocID="{522A754E-A24A-4230-B041-BED229E0096F}" presName="thickLine" presStyleLbl="alignNode1" presStyleIdx="2" presStyleCnt="3"/>
      <dgm:spPr/>
    </dgm:pt>
    <dgm:pt modelId="{D47001E6-9093-4D24-B7ED-007715C9103D}" type="pres">
      <dgm:prSet presAssocID="{522A754E-A24A-4230-B041-BED229E0096F}" presName="horz1" presStyleCnt="0"/>
      <dgm:spPr/>
    </dgm:pt>
    <dgm:pt modelId="{62A0CFC3-17F7-41A7-9102-85D9C89E82A3}" type="pres">
      <dgm:prSet presAssocID="{522A754E-A24A-4230-B041-BED229E0096F}" presName="tx1" presStyleLbl="revTx" presStyleIdx="2" presStyleCnt="3"/>
      <dgm:spPr/>
    </dgm:pt>
    <dgm:pt modelId="{10A7B1EC-3228-49B7-A00C-658CDF0A5270}" type="pres">
      <dgm:prSet presAssocID="{522A754E-A24A-4230-B041-BED229E0096F}" presName="vert1" presStyleCnt="0"/>
      <dgm:spPr/>
    </dgm:pt>
  </dgm:ptLst>
  <dgm:cxnLst>
    <dgm:cxn modelId="{014A6B06-E5EA-455B-AB30-5D8C73B7E097}" type="presOf" srcId="{5A6670CC-3A9E-42E3-B4A1-25F15DD1DF5C}" destId="{3C14551E-534C-4EEA-8C23-94B969D6A9D6}" srcOrd="0" destOrd="0" presId="urn:microsoft.com/office/officeart/2008/layout/LinedList"/>
    <dgm:cxn modelId="{4262AE13-33B5-4A36-8599-D2183DD2A775}" srcId="{D5EE285C-B49A-45AE-B99C-6B3C599DBCD2}" destId="{787BBF21-2C76-489D-A689-BCD836FBEFFF}" srcOrd="0" destOrd="0" parTransId="{3F5D8E12-6C65-457F-A669-10EE6EB5C249}" sibTransId="{122FA145-0D8A-4451-9626-BFD62F27E832}"/>
    <dgm:cxn modelId="{21F95A74-F865-40B6-A3D0-674DB1CCABDD}" type="presOf" srcId="{D5EE285C-B49A-45AE-B99C-6B3C599DBCD2}" destId="{A8E43A1B-B173-437F-B205-62413A398DCC}" srcOrd="0" destOrd="0" presId="urn:microsoft.com/office/officeart/2008/layout/LinedList"/>
    <dgm:cxn modelId="{F8254786-12D1-4955-92F3-BD5B3386925B}" srcId="{D5EE285C-B49A-45AE-B99C-6B3C599DBCD2}" destId="{522A754E-A24A-4230-B041-BED229E0096F}" srcOrd="2" destOrd="0" parTransId="{FD2A70C9-0E35-422C-8363-F91E734486E5}" sibTransId="{507A0A6A-2431-437E-BA9E-3230145EBE2D}"/>
    <dgm:cxn modelId="{D4E89E97-A4DE-4771-AD4B-21716AD5A094}" type="presOf" srcId="{522A754E-A24A-4230-B041-BED229E0096F}" destId="{62A0CFC3-17F7-41A7-9102-85D9C89E82A3}" srcOrd="0" destOrd="0" presId="urn:microsoft.com/office/officeart/2008/layout/LinedList"/>
    <dgm:cxn modelId="{3BD4DFBD-BB5D-4D71-AAFC-759932343BE8}" type="presOf" srcId="{787BBF21-2C76-489D-A689-BCD836FBEFFF}" destId="{689DB82F-1AE5-4CDA-BF41-4139F13EBE77}" srcOrd="0" destOrd="0" presId="urn:microsoft.com/office/officeart/2008/layout/LinedList"/>
    <dgm:cxn modelId="{D0FF1FC7-CEB0-492C-8D11-772B2A08A5C5}" srcId="{D5EE285C-B49A-45AE-B99C-6B3C599DBCD2}" destId="{5A6670CC-3A9E-42E3-B4A1-25F15DD1DF5C}" srcOrd="1" destOrd="0" parTransId="{06733865-B13E-4073-9BA6-3169E2C4C5A2}" sibTransId="{4A2644BB-65A4-4894-A815-484CD7F58D56}"/>
    <dgm:cxn modelId="{B3278A78-8434-4594-B378-763C24D49125}" type="presParOf" srcId="{A8E43A1B-B173-437F-B205-62413A398DCC}" destId="{15118341-12B6-4588-8DF2-DD87CB061E0E}" srcOrd="0" destOrd="0" presId="urn:microsoft.com/office/officeart/2008/layout/LinedList"/>
    <dgm:cxn modelId="{E2337B54-F450-432B-A7B7-8686CFB73B1B}" type="presParOf" srcId="{A8E43A1B-B173-437F-B205-62413A398DCC}" destId="{F51692D0-A45D-4A0C-AAB5-FDF4DE60904E}" srcOrd="1" destOrd="0" presId="urn:microsoft.com/office/officeart/2008/layout/LinedList"/>
    <dgm:cxn modelId="{F9B681B6-8F18-4488-8845-F5073341961C}" type="presParOf" srcId="{F51692D0-A45D-4A0C-AAB5-FDF4DE60904E}" destId="{689DB82F-1AE5-4CDA-BF41-4139F13EBE77}" srcOrd="0" destOrd="0" presId="urn:microsoft.com/office/officeart/2008/layout/LinedList"/>
    <dgm:cxn modelId="{17B4752C-3D63-4432-8FC7-C7E04F1B3DFA}" type="presParOf" srcId="{F51692D0-A45D-4A0C-AAB5-FDF4DE60904E}" destId="{04A6B87B-7B56-4AD4-86E7-AFA08248E916}" srcOrd="1" destOrd="0" presId="urn:microsoft.com/office/officeart/2008/layout/LinedList"/>
    <dgm:cxn modelId="{B6AE6D44-B6E3-4D4C-B938-654D3474DBE4}" type="presParOf" srcId="{A8E43A1B-B173-437F-B205-62413A398DCC}" destId="{3E821B71-64F0-4D46-8656-5E27D0A6992D}" srcOrd="2" destOrd="0" presId="urn:microsoft.com/office/officeart/2008/layout/LinedList"/>
    <dgm:cxn modelId="{D034B206-41A4-4B45-8371-2FDA31320742}" type="presParOf" srcId="{A8E43A1B-B173-437F-B205-62413A398DCC}" destId="{AE313B3A-D3C5-48A0-882C-81160DAB8474}" srcOrd="3" destOrd="0" presId="urn:microsoft.com/office/officeart/2008/layout/LinedList"/>
    <dgm:cxn modelId="{01DE98D3-FDFA-4FB4-975F-32248ED220F1}" type="presParOf" srcId="{AE313B3A-D3C5-48A0-882C-81160DAB8474}" destId="{3C14551E-534C-4EEA-8C23-94B969D6A9D6}" srcOrd="0" destOrd="0" presId="urn:microsoft.com/office/officeart/2008/layout/LinedList"/>
    <dgm:cxn modelId="{8DC813AD-90FB-4F09-A438-7071F16E91D7}" type="presParOf" srcId="{AE313B3A-D3C5-48A0-882C-81160DAB8474}" destId="{B7EF2B93-7AB7-445E-BB6B-432064F0D755}" srcOrd="1" destOrd="0" presId="urn:microsoft.com/office/officeart/2008/layout/LinedList"/>
    <dgm:cxn modelId="{682FFBC6-3B70-4516-91BC-6C2846766823}" type="presParOf" srcId="{A8E43A1B-B173-437F-B205-62413A398DCC}" destId="{C3BDBDD1-9361-46C5-B36B-BD801E38D29B}" srcOrd="4" destOrd="0" presId="urn:microsoft.com/office/officeart/2008/layout/LinedList"/>
    <dgm:cxn modelId="{5B644413-E4F3-47FB-AD01-FB55B198FC4F}" type="presParOf" srcId="{A8E43A1B-B173-437F-B205-62413A398DCC}" destId="{D47001E6-9093-4D24-B7ED-007715C9103D}" srcOrd="5" destOrd="0" presId="urn:microsoft.com/office/officeart/2008/layout/LinedList"/>
    <dgm:cxn modelId="{AAF433F8-713B-461A-8F5D-A0045500684F}" type="presParOf" srcId="{D47001E6-9093-4D24-B7ED-007715C9103D}" destId="{62A0CFC3-17F7-41A7-9102-85D9C89E82A3}" srcOrd="0" destOrd="0" presId="urn:microsoft.com/office/officeart/2008/layout/LinedList"/>
    <dgm:cxn modelId="{46409BD0-1208-493E-939B-2B48750D366C}" type="presParOf" srcId="{D47001E6-9093-4D24-B7ED-007715C9103D}" destId="{10A7B1EC-3228-49B7-A00C-658CDF0A527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72272-19A2-48AB-9F70-3FCF4C4139C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B269E1-85A0-4D59-B543-E098D9686150}">
      <dgm:prSet/>
      <dgm:spPr/>
      <dgm:t>
        <a:bodyPr/>
        <a:lstStyle/>
        <a:p>
          <a:r>
            <a:rPr lang="hr-HR" dirty="0"/>
            <a:t>Zemlju nazivamo “plavim planetom”. Naime, voda zauzima čak 75 posto njezine površine pa iz svemira izgleda plavo. Čak 97 %  vode čine oceani, dok na slatke vode otpada tek 3 %.</a:t>
          </a:r>
          <a:endParaRPr lang="en-US" dirty="0"/>
        </a:p>
      </dgm:t>
    </dgm:pt>
    <dgm:pt modelId="{E72EAEB1-F92B-4EB0-AA04-7597E1B6822E}" type="parTrans" cxnId="{04B9E122-2906-4F37-9E9F-95A26C71BC8C}">
      <dgm:prSet/>
      <dgm:spPr/>
      <dgm:t>
        <a:bodyPr/>
        <a:lstStyle/>
        <a:p>
          <a:endParaRPr lang="en-US"/>
        </a:p>
      </dgm:t>
    </dgm:pt>
    <dgm:pt modelId="{566AD257-4382-403E-8215-FD1DBBF323B9}" type="sibTrans" cxnId="{04B9E122-2906-4F37-9E9F-95A26C71BC8C}">
      <dgm:prSet/>
      <dgm:spPr/>
      <dgm:t>
        <a:bodyPr/>
        <a:lstStyle/>
        <a:p>
          <a:endParaRPr lang="en-US"/>
        </a:p>
      </dgm:t>
    </dgm:pt>
    <dgm:pt modelId="{301081F6-FF88-40C2-A34E-7A73E47CF712}">
      <dgm:prSet/>
      <dgm:spPr/>
      <dgm:t>
        <a:bodyPr/>
        <a:lstStyle/>
        <a:p>
          <a:r>
            <a:rPr lang="hr-HR"/>
            <a:t>Plastični proizvodi danas čine 95 % otpada koji pluta Sredozemnim morem. Količina morskog otpada svako ljeto povećava se čak 40 %.</a:t>
          </a:r>
          <a:endParaRPr lang="en-US"/>
        </a:p>
      </dgm:t>
    </dgm:pt>
    <dgm:pt modelId="{2F4C1C85-B3D3-436B-A29B-7E52F67BBDE1}" type="parTrans" cxnId="{AC4581D7-21C5-486A-8C4C-B2F9E42306FA}">
      <dgm:prSet/>
      <dgm:spPr/>
      <dgm:t>
        <a:bodyPr/>
        <a:lstStyle/>
        <a:p>
          <a:endParaRPr lang="en-US"/>
        </a:p>
      </dgm:t>
    </dgm:pt>
    <dgm:pt modelId="{97EE4395-84E9-47D3-A24A-A462F9589430}" type="sibTrans" cxnId="{AC4581D7-21C5-486A-8C4C-B2F9E42306FA}">
      <dgm:prSet/>
      <dgm:spPr/>
      <dgm:t>
        <a:bodyPr/>
        <a:lstStyle/>
        <a:p>
          <a:endParaRPr lang="en-US"/>
        </a:p>
      </dgm:t>
    </dgm:pt>
    <dgm:pt modelId="{A8D9DFAB-DDE7-401E-9CCB-127D5950B153}">
      <dgm:prSet/>
      <dgm:spPr/>
      <dgm:t>
        <a:bodyPr/>
        <a:lstStyle/>
        <a:p>
          <a:r>
            <a:rPr lang="hr-HR"/>
            <a:t>Površina Zemlje iznosi 510 065 284 km kvadratnih. Najveći kontinent je Azija koja zauzima 30 % ukupne kopnene površine. Najveća država svijeta je Rusija koja zauzima oko 12 % kopnene površine.</a:t>
          </a:r>
          <a:endParaRPr lang="en-US"/>
        </a:p>
      </dgm:t>
    </dgm:pt>
    <dgm:pt modelId="{E7D2587F-0273-416C-BB13-00CEA71699E6}" type="parTrans" cxnId="{82FD2F84-8EAC-4941-A550-1C670232F0AC}">
      <dgm:prSet/>
      <dgm:spPr/>
      <dgm:t>
        <a:bodyPr/>
        <a:lstStyle/>
        <a:p>
          <a:endParaRPr lang="en-US"/>
        </a:p>
      </dgm:t>
    </dgm:pt>
    <dgm:pt modelId="{09C55649-FCBB-49AC-90EA-27B725C0A96D}" type="sibTrans" cxnId="{82FD2F84-8EAC-4941-A550-1C670232F0AC}">
      <dgm:prSet/>
      <dgm:spPr/>
      <dgm:t>
        <a:bodyPr/>
        <a:lstStyle/>
        <a:p>
          <a:endParaRPr lang="en-US"/>
        </a:p>
      </dgm:t>
    </dgm:pt>
    <dgm:pt modelId="{4B4EDDD6-5B42-4076-994F-5BFDB4FCE088}" type="pres">
      <dgm:prSet presAssocID="{16E72272-19A2-48AB-9F70-3FCF4C4139C8}" presName="vert0" presStyleCnt="0">
        <dgm:presLayoutVars>
          <dgm:dir/>
          <dgm:animOne val="branch"/>
          <dgm:animLvl val="lvl"/>
        </dgm:presLayoutVars>
      </dgm:prSet>
      <dgm:spPr/>
    </dgm:pt>
    <dgm:pt modelId="{42296C99-71E6-4778-AB77-F1E1B6454EF7}" type="pres">
      <dgm:prSet presAssocID="{71B269E1-85A0-4D59-B543-E098D9686150}" presName="thickLine" presStyleLbl="alignNode1" presStyleIdx="0" presStyleCnt="3"/>
      <dgm:spPr/>
    </dgm:pt>
    <dgm:pt modelId="{0719F8B9-A0D7-4848-868D-6334C2D5090E}" type="pres">
      <dgm:prSet presAssocID="{71B269E1-85A0-4D59-B543-E098D9686150}" presName="horz1" presStyleCnt="0"/>
      <dgm:spPr/>
    </dgm:pt>
    <dgm:pt modelId="{F3280E92-3D4A-46AC-B37D-0B0D8A23D1EB}" type="pres">
      <dgm:prSet presAssocID="{71B269E1-85A0-4D59-B543-E098D9686150}" presName="tx1" presStyleLbl="revTx" presStyleIdx="0" presStyleCnt="3"/>
      <dgm:spPr/>
    </dgm:pt>
    <dgm:pt modelId="{110B72BE-E782-4831-BB54-729E6E9065E0}" type="pres">
      <dgm:prSet presAssocID="{71B269E1-85A0-4D59-B543-E098D9686150}" presName="vert1" presStyleCnt="0"/>
      <dgm:spPr/>
    </dgm:pt>
    <dgm:pt modelId="{AA60120A-60F8-46D3-B3B0-419C01A1A1B0}" type="pres">
      <dgm:prSet presAssocID="{301081F6-FF88-40C2-A34E-7A73E47CF712}" presName="thickLine" presStyleLbl="alignNode1" presStyleIdx="1" presStyleCnt="3"/>
      <dgm:spPr/>
    </dgm:pt>
    <dgm:pt modelId="{EF7C8C82-B358-4BA8-99E4-9EA56316D0F5}" type="pres">
      <dgm:prSet presAssocID="{301081F6-FF88-40C2-A34E-7A73E47CF712}" presName="horz1" presStyleCnt="0"/>
      <dgm:spPr/>
    </dgm:pt>
    <dgm:pt modelId="{D4215915-AD4B-4468-84F6-B3CEA59193AB}" type="pres">
      <dgm:prSet presAssocID="{301081F6-FF88-40C2-A34E-7A73E47CF712}" presName="tx1" presStyleLbl="revTx" presStyleIdx="1" presStyleCnt="3"/>
      <dgm:spPr/>
    </dgm:pt>
    <dgm:pt modelId="{A288F1C5-A6CE-482C-934E-2303E1131647}" type="pres">
      <dgm:prSet presAssocID="{301081F6-FF88-40C2-A34E-7A73E47CF712}" presName="vert1" presStyleCnt="0"/>
      <dgm:spPr/>
    </dgm:pt>
    <dgm:pt modelId="{B3207109-D0CB-4BF0-A5C3-D004B98B68D0}" type="pres">
      <dgm:prSet presAssocID="{A8D9DFAB-DDE7-401E-9CCB-127D5950B153}" presName="thickLine" presStyleLbl="alignNode1" presStyleIdx="2" presStyleCnt="3"/>
      <dgm:spPr/>
    </dgm:pt>
    <dgm:pt modelId="{EABA9E90-0813-4FB6-8D5D-113F45626B40}" type="pres">
      <dgm:prSet presAssocID="{A8D9DFAB-DDE7-401E-9CCB-127D5950B153}" presName="horz1" presStyleCnt="0"/>
      <dgm:spPr/>
    </dgm:pt>
    <dgm:pt modelId="{6BD17B78-E1A6-4436-8157-B801EB89D4D5}" type="pres">
      <dgm:prSet presAssocID="{A8D9DFAB-DDE7-401E-9CCB-127D5950B153}" presName="tx1" presStyleLbl="revTx" presStyleIdx="2" presStyleCnt="3"/>
      <dgm:spPr/>
    </dgm:pt>
    <dgm:pt modelId="{25710F04-C3AE-40D3-A0C4-7363E6A0AA04}" type="pres">
      <dgm:prSet presAssocID="{A8D9DFAB-DDE7-401E-9CCB-127D5950B153}" presName="vert1" presStyleCnt="0"/>
      <dgm:spPr/>
    </dgm:pt>
  </dgm:ptLst>
  <dgm:cxnLst>
    <dgm:cxn modelId="{04B9E122-2906-4F37-9E9F-95A26C71BC8C}" srcId="{16E72272-19A2-48AB-9F70-3FCF4C4139C8}" destId="{71B269E1-85A0-4D59-B543-E098D9686150}" srcOrd="0" destOrd="0" parTransId="{E72EAEB1-F92B-4EB0-AA04-7597E1B6822E}" sibTransId="{566AD257-4382-403E-8215-FD1DBBF323B9}"/>
    <dgm:cxn modelId="{82FD2F84-8EAC-4941-A550-1C670232F0AC}" srcId="{16E72272-19A2-48AB-9F70-3FCF4C4139C8}" destId="{A8D9DFAB-DDE7-401E-9CCB-127D5950B153}" srcOrd="2" destOrd="0" parTransId="{E7D2587F-0273-416C-BB13-00CEA71699E6}" sibTransId="{09C55649-FCBB-49AC-90EA-27B725C0A96D}"/>
    <dgm:cxn modelId="{BF7043A9-E961-4836-A4AF-28CBCBE05175}" type="presOf" srcId="{A8D9DFAB-DDE7-401E-9CCB-127D5950B153}" destId="{6BD17B78-E1A6-4436-8157-B801EB89D4D5}" srcOrd="0" destOrd="0" presId="urn:microsoft.com/office/officeart/2008/layout/LinedList"/>
    <dgm:cxn modelId="{3AB5EFCD-EDD2-45CE-A72B-AE6E0721F20B}" type="presOf" srcId="{301081F6-FF88-40C2-A34E-7A73E47CF712}" destId="{D4215915-AD4B-4468-84F6-B3CEA59193AB}" srcOrd="0" destOrd="0" presId="urn:microsoft.com/office/officeart/2008/layout/LinedList"/>
    <dgm:cxn modelId="{C4D040CE-B32B-4D94-9FC0-E02DF0D91BC7}" type="presOf" srcId="{16E72272-19A2-48AB-9F70-3FCF4C4139C8}" destId="{4B4EDDD6-5B42-4076-994F-5BFDB4FCE088}" srcOrd="0" destOrd="0" presId="urn:microsoft.com/office/officeart/2008/layout/LinedList"/>
    <dgm:cxn modelId="{AC4581D7-21C5-486A-8C4C-B2F9E42306FA}" srcId="{16E72272-19A2-48AB-9F70-3FCF4C4139C8}" destId="{301081F6-FF88-40C2-A34E-7A73E47CF712}" srcOrd="1" destOrd="0" parTransId="{2F4C1C85-B3D3-436B-A29B-7E52F67BBDE1}" sibTransId="{97EE4395-84E9-47D3-A24A-A462F9589430}"/>
    <dgm:cxn modelId="{100868FF-1428-476A-91A6-016F147F11CE}" type="presOf" srcId="{71B269E1-85A0-4D59-B543-E098D9686150}" destId="{F3280E92-3D4A-46AC-B37D-0B0D8A23D1EB}" srcOrd="0" destOrd="0" presId="urn:microsoft.com/office/officeart/2008/layout/LinedList"/>
    <dgm:cxn modelId="{9386086F-F163-41EF-89FE-9DAD2579DAFD}" type="presParOf" srcId="{4B4EDDD6-5B42-4076-994F-5BFDB4FCE088}" destId="{42296C99-71E6-4778-AB77-F1E1B6454EF7}" srcOrd="0" destOrd="0" presId="urn:microsoft.com/office/officeart/2008/layout/LinedList"/>
    <dgm:cxn modelId="{1C4E8EAB-9C0C-45F8-9698-CB0C8233FB03}" type="presParOf" srcId="{4B4EDDD6-5B42-4076-994F-5BFDB4FCE088}" destId="{0719F8B9-A0D7-4848-868D-6334C2D5090E}" srcOrd="1" destOrd="0" presId="urn:microsoft.com/office/officeart/2008/layout/LinedList"/>
    <dgm:cxn modelId="{53638E13-F146-482C-98BC-F06DEC0BCC5E}" type="presParOf" srcId="{0719F8B9-A0D7-4848-868D-6334C2D5090E}" destId="{F3280E92-3D4A-46AC-B37D-0B0D8A23D1EB}" srcOrd="0" destOrd="0" presId="urn:microsoft.com/office/officeart/2008/layout/LinedList"/>
    <dgm:cxn modelId="{C8831DFE-8133-4F08-897D-2099AAA17E52}" type="presParOf" srcId="{0719F8B9-A0D7-4848-868D-6334C2D5090E}" destId="{110B72BE-E782-4831-BB54-729E6E9065E0}" srcOrd="1" destOrd="0" presId="urn:microsoft.com/office/officeart/2008/layout/LinedList"/>
    <dgm:cxn modelId="{38B8B10E-BC5F-46E1-BDE6-DC42204768C4}" type="presParOf" srcId="{4B4EDDD6-5B42-4076-994F-5BFDB4FCE088}" destId="{AA60120A-60F8-46D3-B3B0-419C01A1A1B0}" srcOrd="2" destOrd="0" presId="urn:microsoft.com/office/officeart/2008/layout/LinedList"/>
    <dgm:cxn modelId="{F894C0FF-ADA2-4CB3-9141-32BA1BF9E204}" type="presParOf" srcId="{4B4EDDD6-5B42-4076-994F-5BFDB4FCE088}" destId="{EF7C8C82-B358-4BA8-99E4-9EA56316D0F5}" srcOrd="3" destOrd="0" presId="urn:microsoft.com/office/officeart/2008/layout/LinedList"/>
    <dgm:cxn modelId="{CAEC5E45-D3C7-4EA9-AB3F-8B1FDCE021B0}" type="presParOf" srcId="{EF7C8C82-B358-4BA8-99E4-9EA56316D0F5}" destId="{D4215915-AD4B-4468-84F6-B3CEA59193AB}" srcOrd="0" destOrd="0" presId="urn:microsoft.com/office/officeart/2008/layout/LinedList"/>
    <dgm:cxn modelId="{3B0A394F-6E45-4CAB-B074-2DDFD7CF16BD}" type="presParOf" srcId="{EF7C8C82-B358-4BA8-99E4-9EA56316D0F5}" destId="{A288F1C5-A6CE-482C-934E-2303E1131647}" srcOrd="1" destOrd="0" presId="urn:microsoft.com/office/officeart/2008/layout/LinedList"/>
    <dgm:cxn modelId="{8AFD2789-16BF-488D-BFD9-E96C869C8319}" type="presParOf" srcId="{4B4EDDD6-5B42-4076-994F-5BFDB4FCE088}" destId="{B3207109-D0CB-4BF0-A5C3-D004B98B68D0}" srcOrd="4" destOrd="0" presId="urn:microsoft.com/office/officeart/2008/layout/LinedList"/>
    <dgm:cxn modelId="{0D51C83B-6247-4F56-A0F7-4DF2B414DF17}" type="presParOf" srcId="{4B4EDDD6-5B42-4076-994F-5BFDB4FCE088}" destId="{EABA9E90-0813-4FB6-8D5D-113F45626B40}" srcOrd="5" destOrd="0" presId="urn:microsoft.com/office/officeart/2008/layout/LinedList"/>
    <dgm:cxn modelId="{91E4034F-DF82-4789-AF36-18B1DAA9E96B}" type="presParOf" srcId="{EABA9E90-0813-4FB6-8D5D-113F45626B40}" destId="{6BD17B78-E1A6-4436-8157-B801EB89D4D5}" srcOrd="0" destOrd="0" presId="urn:microsoft.com/office/officeart/2008/layout/LinedList"/>
    <dgm:cxn modelId="{F0FF1384-7A47-4E05-A76D-04C582B4D820}" type="presParOf" srcId="{EABA9E90-0813-4FB6-8D5D-113F45626B40}" destId="{25710F04-C3AE-40D3-A0C4-7363E6A0AA0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18341-12B6-4588-8DF2-DD87CB061E0E}">
      <dsp:nvSpPr>
        <dsp:cNvPr id="0" name=""/>
        <dsp:cNvSpPr/>
      </dsp:nvSpPr>
      <dsp:spPr>
        <a:xfrm>
          <a:off x="0" y="2640"/>
          <a:ext cx="51419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DB82F-1AE5-4CDA-BF41-4139F13EBE77}">
      <dsp:nvSpPr>
        <dsp:cNvPr id="0" name=""/>
        <dsp:cNvSpPr/>
      </dsp:nvSpPr>
      <dsp:spPr>
        <a:xfrm>
          <a:off x="0" y="2640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Svakoga se dana na Zemlji rodi oko 200 000 ljudi. Smatra se da će do 2050. godine populacija narasti na 9,2  milijarde.</a:t>
          </a:r>
          <a:endParaRPr lang="en-US" sz="2000" kern="1200" dirty="0"/>
        </a:p>
      </dsp:txBody>
      <dsp:txXfrm>
        <a:off x="0" y="2640"/>
        <a:ext cx="5141912" cy="1800581"/>
      </dsp:txXfrm>
    </dsp:sp>
    <dsp:sp modelId="{3E821B71-64F0-4D46-8656-5E27D0A6992D}">
      <dsp:nvSpPr>
        <dsp:cNvPr id="0" name=""/>
        <dsp:cNvSpPr/>
      </dsp:nvSpPr>
      <dsp:spPr>
        <a:xfrm>
          <a:off x="0" y="1803221"/>
          <a:ext cx="51419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4551E-534C-4EEA-8C23-94B969D6A9D6}">
      <dsp:nvSpPr>
        <dsp:cNvPr id="0" name=""/>
        <dsp:cNvSpPr/>
      </dsp:nvSpPr>
      <dsp:spPr>
        <a:xfrm>
          <a:off x="0" y="1803221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Najviša temperatura zabilježena na Zemlji iznosi 57,8 Celzijevih stupnjeva, a izmjerena je 1922. godine u Libiji. Najniža je izmjerena 1983. godine na Antarktici, a iznosila je -89,2 stupnja.</a:t>
          </a:r>
          <a:endParaRPr lang="en-US" sz="2000" kern="1200" dirty="0"/>
        </a:p>
      </dsp:txBody>
      <dsp:txXfrm>
        <a:off x="0" y="1803221"/>
        <a:ext cx="5141912" cy="1800581"/>
      </dsp:txXfrm>
    </dsp:sp>
    <dsp:sp modelId="{C3BDBDD1-9361-46C5-B36B-BD801E38D29B}">
      <dsp:nvSpPr>
        <dsp:cNvPr id="0" name=""/>
        <dsp:cNvSpPr/>
      </dsp:nvSpPr>
      <dsp:spPr>
        <a:xfrm>
          <a:off x="0" y="3603803"/>
          <a:ext cx="51419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0CFC3-17F7-41A7-9102-85D9C89E82A3}">
      <dsp:nvSpPr>
        <dsp:cNvPr id="0" name=""/>
        <dsp:cNvSpPr/>
      </dsp:nvSpPr>
      <dsp:spPr>
        <a:xfrm>
          <a:off x="0" y="3603803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Točno osam minuta i 20 sekundi treba Sunčevu svjetlu da stigne do Zemlje. To znači da je toplina i svjetlost koju osjećamo i vidimo za toplih dana zapravo Sunčeva energija otprije osam minuta. </a:t>
          </a:r>
          <a:endParaRPr lang="en-US" sz="2000" kern="1200"/>
        </a:p>
      </dsp:txBody>
      <dsp:txXfrm>
        <a:off x="0" y="3603803"/>
        <a:ext cx="5141912" cy="1800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96C99-71E6-4778-AB77-F1E1B6454EF7}">
      <dsp:nvSpPr>
        <dsp:cNvPr id="0" name=""/>
        <dsp:cNvSpPr/>
      </dsp:nvSpPr>
      <dsp:spPr>
        <a:xfrm>
          <a:off x="0" y="2640"/>
          <a:ext cx="51419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80E92-3D4A-46AC-B37D-0B0D8A23D1EB}">
      <dsp:nvSpPr>
        <dsp:cNvPr id="0" name=""/>
        <dsp:cNvSpPr/>
      </dsp:nvSpPr>
      <dsp:spPr>
        <a:xfrm>
          <a:off x="0" y="2640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Zemlju nazivamo “plavim planetom”. Naime, voda zauzima čak 75 posto njezine površine pa iz svemira izgleda plavo. Čak 97 %  vode čine oceani, dok na slatke vode otpada tek 3 %.</a:t>
          </a:r>
          <a:endParaRPr lang="en-US" sz="2000" kern="1200" dirty="0"/>
        </a:p>
      </dsp:txBody>
      <dsp:txXfrm>
        <a:off x="0" y="2640"/>
        <a:ext cx="5141912" cy="1800581"/>
      </dsp:txXfrm>
    </dsp:sp>
    <dsp:sp modelId="{AA60120A-60F8-46D3-B3B0-419C01A1A1B0}">
      <dsp:nvSpPr>
        <dsp:cNvPr id="0" name=""/>
        <dsp:cNvSpPr/>
      </dsp:nvSpPr>
      <dsp:spPr>
        <a:xfrm>
          <a:off x="0" y="1803221"/>
          <a:ext cx="5141912" cy="0"/>
        </a:xfrm>
        <a:prstGeom prst="line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15915-AD4B-4468-84F6-B3CEA59193AB}">
      <dsp:nvSpPr>
        <dsp:cNvPr id="0" name=""/>
        <dsp:cNvSpPr/>
      </dsp:nvSpPr>
      <dsp:spPr>
        <a:xfrm>
          <a:off x="0" y="1803221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Plastični proizvodi danas čine 95 % otpada koji pluta Sredozemnim morem. Količina morskog otpada svako ljeto povećava se čak 40 %.</a:t>
          </a:r>
          <a:endParaRPr lang="en-US" sz="2000" kern="1200"/>
        </a:p>
      </dsp:txBody>
      <dsp:txXfrm>
        <a:off x="0" y="1803221"/>
        <a:ext cx="5141912" cy="1800581"/>
      </dsp:txXfrm>
    </dsp:sp>
    <dsp:sp modelId="{B3207109-D0CB-4BF0-A5C3-D004B98B68D0}">
      <dsp:nvSpPr>
        <dsp:cNvPr id="0" name=""/>
        <dsp:cNvSpPr/>
      </dsp:nvSpPr>
      <dsp:spPr>
        <a:xfrm>
          <a:off x="0" y="3603803"/>
          <a:ext cx="5141912" cy="0"/>
        </a:xfrm>
        <a:prstGeom prst="line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17B78-E1A6-4436-8157-B801EB89D4D5}">
      <dsp:nvSpPr>
        <dsp:cNvPr id="0" name=""/>
        <dsp:cNvSpPr/>
      </dsp:nvSpPr>
      <dsp:spPr>
        <a:xfrm>
          <a:off x="0" y="3603803"/>
          <a:ext cx="5141912" cy="180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Površina Zemlje iznosi 510 065 284 km kvadratnih. Najveći kontinent je Azija koja zauzima 30 % ukupne kopnene površine. Najveća država svijeta je Rusija koja zauzima oko 12 % kopnene površine.</a:t>
          </a:r>
          <a:endParaRPr lang="en-US" sz="2000" kern="1200"/>
        </a:p>
      </dsp:txBody>
      <dsp:txXfrm>
        <a:off x="0" y="3603803"/>
        <a:ext cx="5141912" cy="180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BC4D-8CE6-42BE-84A9-755AD3CC71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895A4-C959-4582-8DEE-9325C9ED3A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14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799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037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483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061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604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3454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566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751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985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69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434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D291B17-9318-49DB-B28B-6E5994AE95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microsoft.com/office/2007/relationships/hdphoto" Target="../media/hdphoto3.wdp"/><Relationship Id="rId7" Type="http://schemas.openxmlformats.org/officeDocument/2006/relationships/diagramLayout" Target="../diagrams/layou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microsoft.com/office/2007/relationships/hdphoto" Target="../media/hdphoto2.wdp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door.hr/wp-content/uploads/2016/06/OIE-slikovnica.pdf" TargetMode="External"/><Relationship Id="rId4" Type="http://schemas.openxmlformats.org/officeDocument/2006/relationships/hyperlink" Target="https://wordwall.net/hr/resource/1317924/eko-kvi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3">
            <a:extLst>
              <a:ext uri="{FF2B5EF4-FFF2-40B4-BE49-F238E27FC236}">
                <a16:creationId xmlns:a16="http://schemas.microsoft.com/office/drawing/2014/main" id="{19A1D830-E73C-47A9-A534-323CEEFF5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8F69FBEC-4C47-4288-962D-3FC20C79F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40BCB0A-951F-4DC0-9B5A-2E21AC06D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4654" y="702365"/>
            <a:ext cx="3896264" cy="3765666"/>
          </a:xfrm>
        </p:spPr>
        <p:txBody>
          <a:bodyPr anchor="b">
            <a:normAutofit/>
          </a:bodyPr>
          <a:lstStyle/>
          <a:p>
            <a:r>
              <a:rPr lang="hr-HR" sz="7200" dirty="0"/>
              <a:t>22.4.2020.</a:t>
            </a:r>
            <a:br>
              <a:rPr lang="hr-HR" sz="7200" dirty="0"/>
            </a:br>
            <a:endParaRPr lang="hr-HR" sz="7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9B5802D-4371-4270-AD0A-FE6382C84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2" y="4389120"/>
            <a:ext cx="3867073" cy="1069848"/>
          </a:xfrm>
        </p:spPr>
        <p:txBody>
          <a:bodyPr>
            <a:normAutofit/>
          </a:bodyPr>
          <a:lstStyle/>
          <a:p>
            <a:r>
              <a:rPr lang="hr-HR" dirty="0"/>
              <a:t>4.b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EC941-F17F-4A6E-9A9D-9365389954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97" r="12366"/>
          <a:stretch/>
        </p:blipFill>
        <p:spPr>
          <a:xfrm>
            <a:off x="20" y="10"/>
            <a:ext cx="6901088" cy="685799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4F6FC82-E588-4DA0-8096-0C3BD54F1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4" y="6229681"/>
            <a:ext cx="457200" cy="457200"/>
            <a:chOff x="11361456" y="6195813"/>
            <a:chExt cx="548640" cy="54864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8898E90-044F-45FF-8B4D-CE0F6A630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23BF161-A852-4DA5-BB4C-2DFC336B7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32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11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34B0F0-A21A-48EF-9985-168085940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rgbClr val="FFFFFF"/>
                </a:solidFill>
              </a:rPr>
              <a:t>Jeste li znali?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3A02F15-0838-4F57-AA03-84763335F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200695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748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5F8E74-4C2A-47E0-9EDF-9ADBB114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>
                <a:solidFill>
                  <a:srgbClr val="FFFFFF"/>
                </a:solidFill>
              </a:rPr>
              <a:t>Jeste li znali?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Rezervirano mjesto sadržaja 2">
            <a:extLst>
              <a:ext uri="{FF2B5EF4-FFF2-40B4-BE49-F238E27FC236}">
                <a16:creationId xmlns:a16="http://schemas.microsoft.com/office/drawing/2014/main" id="{BB81A6B4-0655-4C66-ADE4-52F48B6FF2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681723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63924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07C378F-0301-4CBC-9599-DC75B612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l-PL" sz="4800" dirty="0">
                <a:solidFill>
                  <a:srgbClr val="FFFFFF"/>
                </a:solidFill>
              </a:rPr>
              <a:t>ŠTO TI MOŽEŠ NAPRAVITI ZA PLANETU ZEMLJU?</a:t>
            </a:r>
            <a:endParaRPr lang="hr-HR" sz="48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F18166-5BC9-446C-AE9A-FF0F72390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hr-HR" dirty="0"/>
              <a:t>Ne koristi plastičnu ambalažu. </a:t>
            </a:r>
          </a:p>
          <a:p>
            <a:r>
              <a:rPr lang="hr-HR" dirty="0"/>
              <a:t>Isključi električne uređaje kada ih ne koristiš.</a:t>
            </a:r>
          </a:p>
          <a:p>
            <a:r>
              <a:rPr lang="hr-HR" dirty="0"/>
              <a:t>Štedi pitku vodu. </a:t>
            </a:r>
          </a:p>
          <a:p>
            <a:r>
              <a:rPr lang="hr-HR" dirty="0"/>
              <a:t>Razvrstavaj otpad i odlaži ga u za to predviđene kontejnere.</a:t>
            </a:r>
          </a:p>
          <a:p>
            <a:r>
              <a:rPr lang="hr-HR" dirty="0"/>
              <a:t>Obične baterije zamijeni onima koje se pune. </a:t>
            </a:r>
          </a:p>
          <a:p>
            <a:r>
              <a:rPr lang="hr-HR" dirty="0"/>
              <a:t>Ako imaš mogućnosti, kupuj organsku hranu, sredstva za higijenu i čišćenje, jer oni nisu  tretirani kemikalijama koje zagađuju okoliš.</a:t>
            </a:r>
          </a:p>
          <a:p>
            <a:r>
              <a:rPr lang="hr-HR" dirty="0"/>
              <a:t>Osvijesti svoje ukućane, rodbinu i prijatelje o problemima zagađenosti okoliša. Zajedno promišljajte na koji način možete doprinijeti očuvanju okoliša.</a:t>
            </a:r>
          </a:p>
          <a:p>
            <a:endParaRPr lang="hr-H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79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8A0AB503-6B1A-44DF-B4BC-6BC8BB26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91" y="1149904"/>
            <a:ext cx="6516241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Očuvanje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okoliša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u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kojemu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živimo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od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velikoga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je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značaja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za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život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svih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nas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. </a:t>
            </a:r>
            <a:b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I male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stvari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mogu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promijeniti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6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svijet</a:t>
            </a:r>
            <a: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!</a:t>
            </a:r>
            <a:br>
              <a:rPr lang="en-US" sz="6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62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DB0A998-A5C6-45CB-ACF3-1CF639920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33595" y="1903304"/>
            <a:ext cx="3051394" cy="3051388"/>
            <a:chOff x="7933595" y="1903304"/>
            <a:chExt cx="3051394" cy="305138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33595" y="1903304"/>
              <a:ext cx="3051394" cy="305138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95024" y="2064730"/>
              <a:ext cx="2728540" cy="2728536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2C014D6-03C1-4029-B8C7-D3D75324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5025" y="2064730"/>
            <a:ext cx="2728540" cy="2728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dirty="0">
                <a:solidFill>
                  <a:srgbClr val="FFFFFF"/>
                </a:solidFill>
              </a:rPr>
              <a:t>ZAPAMTI!</a:t>
            </a:r>
          </a:p>
        </p:txBody>
      </p:sp>
    </p:spTree>
    <p:extLst>
      <p:ext uri="{BB962C8B-B14F-4D97-AF65-F5344CB8AC3E}">
        <p14:creationId xmlns:p14="http://schemas.microsoft.com/office/powerpoint/2010/main" val="11676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27A7ADD-FB4B-4A4F-9F10-B9562051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hr-HR" sz="4800" dirty="0">
                <a:solidFill>
                  <a:srgbClr val="FFFFFF"/>
                </a:solidFill>
              </a:rPr>
              <a:t>ZADACI: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065C11-048B-4C7B-914F-8229F619B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dirty="0"/>
              <a:t>1. Odigrajte </a:t>
            </a:r>
            <a:r>
              <a:rPr lang="hr-HR" dirty="0">
                <a:hlinkClick r:id="rId4"/>
              </a:rPr>
              <a:t>EKO KVIZ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2. Pročitajte slikovnicu </a:t>
            </a:r>
            <a:r>
              <a:rPr lang="hr-HR" dirty="0">
                <a:hlinkClick r:id="rId5"/>
              </a:rPr>
              <a:t>Obnovljivi izvori energije</a:t>
            </a:r>
            <a:r>
              <a:rPr lang="hr-HR" dirty="0"/>
              <a:t>. Za čitanje s računala ili tableta će vam trebati dosta vremena jer slikovnica ima 22. stranice. Čitajte pažljivo i s razumijevanjem.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3. U slikovnici na stranici 22., pod naslovom Labirint obnovljivih izvora energije, nalazi se 10 pitanja na koja trebate odgovoriti pismeno u bilježnicu iz hrvatskog. Ako ste pažljivo čitali slikovnicu to vam neće biti problem napraviti. Odgovarajte potpunim rečenicama i obratite pozornost na urednost.</a:t>
            </a:r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4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1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2" name="Group 20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3" name="Oval 22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E5B1E1AF-07D5-434B-9490-FA281B78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168A98-743D-4B46-8E0A-4522B18D3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hr-HR" dirty="0"/>
              <a:t>Riješite 69.i 70.str. u udžbeniku.</a:t>
            </a:r>
          </a:p>
        </p:txBody>
      </p:sp>
    </p:spTree>
    <p:extLst>
      <p:ext uri="{BB962C8B-B14F-4D97-AF65-F5344CB8AC3E}">
        <p14:creationId xmlns:p14="http://schemas.microsoft.com/office/powerpoint/2010/main" val="6555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417</Words>
  <Application>Microsoft Office PowerPoint</Application>
  <PresentationFormat>Široki zaslon</PresentationFormat>
  <Paragraphs>28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Slog od drveta</vt:lpstr>
      <vt:lpstr>22.4.2020. </vt:lpstr>
      <vt:lpstr>Jeste li znali?</vt:lpstr>
      <vt:lpstr>Jeste li znali?</vt:lpstr>
      <vt:lpstr>ŠTO TI MOŽEŠ NAPRAVITI ZA PLANETU ZEMLJU?</vt:lpstr>
      <vt:lpstr>Očuvanje okoliša u kojemu živimo od velikoga je značaja za život svih nas.  I male stvari mogu promijeniti svijet! </vt:lpstr>
      <vt:lpstr>ZADACI:</vt:lpstr>
      <vt:lpstr>MATEMATIKA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22.4.2020. </dc:title>
  <dc:creator>arados81@gmail.com</dc:creator>
  <cp:lastModifiedBy>arados81@gmail.com</cp:lastModifiedBy>
  <cp:revision>3</cp:revision>
  <dcterms:created xsi:type="dcterms:W3CDTF">2020-04-21T20:03:35Z</dcterms:created>
  <dcterms:modified xsi:type="dcterms:W3CDTF">2020-04-21T20:18:21Z</dcterms:modified>
</cp:coreProperties>
</file>