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67" r:id="rId16"/>
    <p:sldId id="268" r:id="rId17"/>
    <p:sldId id="264" r:id="rId18"/>
    <p:sldId id="265" r:id="rId19"/>
    <p:sldId id="263" r:id="rId20"/>
    <p:sldId id="26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AEB4D7-3E5B-46C9-FBB9-1D251952B012}" v="22" dt="2020-04-21T19:44:17.212"/>
    <p1510:client id="{A80ECCC5-2B83-AFBF-D534-E36B81DA2CA6}" v="1768" dt="2020-04-21T22:12:51.107"/>
    <p1510:client id="{E53B636C-AEE0-42A5-ACE3-254C3983B611}" v="1862" dt="2020-04-21T19:40:25.5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058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67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03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77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99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6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50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01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22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4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818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907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697" r:id="rId6"/>
    <p:sldLayoutId id="2147483693" r:id="rId7"/>
    <p:sldLayoutId id="2147483694" r:id="rId8"/>
    <p:sldLayoutId id="2147483695" r:id="rId9"/>
    <p:sldLayoutId id="2147483696" r:id="rId10"/>
    <p:sldLayoutId id="214748369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u2iQ_cF4YA" TargetMode="External"/><Relationship Id="rId2" Type="http://schemas.openxmlformats.org/officeDocument/2006/relationships/hyperlink" Target="https://www.youtube.com/watch?v=hmPHBhYaCR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_puyU0JhAHE" TargetMode="External"/><Relationship Id="rId4" Type="http://schemas.openxmlformats.org/officeDocument/2006/relationships/hyperlink" Target="https://www.youtube.com/watch?v=ic9NcKtEPG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80E3611-7112-4F6A-9B4A-A002265A55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500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34" name="Rectangle 28">
            <a:extLst>
              <a:ext uri="{FF2B5EF4-FFF2-40B4-BE49-F238E27FC236}">
                <a16:creationId xmlns:a16="http://schemas.microsoft.com/office/drawing/2014/main" id="{5683D043-25BB-4AC9-8130-641179672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3323345"/>
          </a:xfrm>
          <a:prstGeom prst="rect">
            <a:avLst/>
          </a:prstGeom>
          <a:gradFill flip="none" rotWithShape="1">
            <a:gsLst>
              <a:gs pos="57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734" y="352338"/>
            <a:ext cx="11548532" cy="419870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7200" dirty="0">
                <a:solidFill>
                  <a:srgbClr val="00B0F0"/>
                </a:solidFill>
              </a:rPr>
              <a:t>SUSTAVI I NAČINI</a:t>
            </a:r>
            <a:r>
              <a:rPr lang="en-US" sz="7200" dirty="0">
                <a:solidFill>
                  <a:schemeClr val="bg1"/>
                </a:solidFill>
              </a:rPr>
              <a:t> </a:t>
            </a:r>
            <a:r>
              <a:rPr lang="en-US" sz="7200" dirty="0">
                <a:solidFill>
                  <a:srgbClr val="00B0F0"/>
                </a:solidFill>
              </a:rPr>
              <a:t>ODSTRANJIVANJA </a:t>
            </a:r>
            <a:r>
              <a:rPr lang="en-US" sz="7200" dirty="0" err="1">
                <a:solidFill>
                  <a:srgbClr val="00B0F0"/>
                </a:solidFill>
              </a:rPr>
              <a:t>NečISTOćA</a:t>
            </a:r>
            <a:r>
              <a:rPr lang="en-US" sz="7200" dirty="0">
                <a:solidFill>
                  <a:srgbClr val="00B0F0"/>
                </a:solidFill>
              </a:rPr>
              <a:t> IZ VODE</a:t>
            </a:r>
            <a:br>
              <a:rPr lang="en-US" sz="7200" dirty="0"/>
            </a:br>
            <a:endParaRPr lang="en-US" sz="7200">
              <a:solidFill>
                <a:schemeClr val="bg1"/>
              </a:solidFill>
            </a:endParaRPr>
          </a:p>
        </p:txBody>
      </p:sp>
      <p:sp>
        <p:nvSpPr>
          <p:cNvPr id="35" name="Rectangle 30">
            <a:extLst>
              <a:ext uri="{FF2B5EF4-FFF2-40B4-BE49-F238E27FC236}">
                <a16:creationId xmlns:a16="http://schemas.microsoft.com/office/drawing/2014/main" id="{AA61CCAC-6875-474C-8E9E-F57ABF078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047" y="4704862"/>
            <a:ext cx="12191999" cy="2155484"/>
          </a:xfrm>
          <a:prstGeom prst="rect">
            <a:avLst/>
          </a:prstGeom>
          <a:gradFill flip="none" rotWithShape="1">
            <a:gsLst>
              <a:gs pos="59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733" y="4718033"/>
            <a:ext cx="10634738" cy="1175039"/>
          </a:xfrm>
        </p:spPr>
        <p:txBody>
          <a:bodyPr anchor="b">
            <a:norm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Leonardo </a:t>
            </a:r>
            <a:r>
              <a:rPr lang="en-US" sz="1800" dirty="0" err="1">
                <a:solidFill>
                  <a:schemeClr val="bg1"/>
                </a:solidFill>
              </a:rPr>
              <a:t>pelesk</a:t>
            </a:r>
            <a:r>
              <a:rPr lang="en-US" sz="1800" dirty="0">
                <a:solidFill>
                  <a:schemeClr val="bg1"/>
                </a:solidFill>
              </a:rPr>
              <a:t> 4.a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84209A-EEDC-4AFD-9F18-C873220EF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 err="1">
                <a:solidFill>
                  <a:srgbClr val="FFFEFF"/>
                </a:solidFill>
              </a:rPr>
              <a:t>Volite</a:t>
            </a:r>
            <a:r>
              <a:rPr lang="en-US" dirty="0">
                <a:solidFill>
                  <a:srgbClr val="FFFEFF"/>
                </a:solidFill>
              </a:rPr>
              <a:t> li junk food?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9D6B3-C23A-4E6D-B7FF-88A9D6F78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pPr marL="305435" indent="-305435"/>
            <a:r>
              <a:rPr lang="en-US" dirty="0">
                <a:ea typeface="+mn-lt"/>
                <a:cs typeface="+mn-lt"/>
              </a:rPr>
              <a:t>Prema </a:t>
            </a:r>
            <a:r>
              <a:rPr lang="en-US" dirty="0" err="1">
                <a:ea typeface="+mn-lt"/>
                <a:cs typeface="+mn-lt"/>
              </a:rPr>
              <a:t>izvješću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Eurofish</a:t>
            </a:r>
            <a:r>
              <a:rPr lang="en-US" dirty="0">
                <a:ea typeface="+mn-lt"/>
                <a:cs typeface="+mn-lt"/>
              </a:rPr>
              <a:t> za </a:t>
            </a:r>
            <a:r>
              <a:rPr lang="en-US" dirty="0" err="1">
                <a:ea typeface="+mn-lt"/>
                <a:cs typeface="+mn-lt"/>
              </a:rPr>
              <a:t>Hrvatsku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iz</a:t>
            </a:r>
            <a:r>
              <a:rPr lang="en-US" dirty="0">
                <a:ea typeface="+mn-lt"/>
                <a:cs typeface="+mn-lt"/>
              </a:rPr>
              <a:t> 2017. </a:t>
            </a:r>
            <a:r>
              <a:rPr lang="en-US" dirty="0" err="1">
                <a:ea typeface="+mn-lt"/>
                <a:cs typeface="+mn-lt"/>
              </a:rPr>
              <a:t>godine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oko</a:t>
            </a:r>
            <a:r>
              <a:rPr lang="en-US" dirty="0">
                <a:ea typeface="+mn-lt"/>
                <a:cs typeface="+mn-lt"/>
              </a:rPr>
              <a:t> 87 </a:t>
            </a:r>
            <a:r>
              <a:rPr lang="en-US" dirty="0" err="1">
                <a:ea typeface="+mn-lt"/>
                <a:cs typeface="+mn-lt"/>
              </a:rPr>
              <a:t>posto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Hrvata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konzumira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ribu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Najveći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postotak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onih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koji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konzumiraju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ribu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nalazi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upravo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uz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Jadran</a:t>
            </a:r>
            <a:r>
              <a:rPr lang="en-US" dirty="0">
                <a:ea typeface="+mn-lt"/>
                <a:cs typeface="+mn-lt"/>
              </a:rPr>
              <a:t>, to </a:t>
            </a:r>
            <a:r>
              <a:rPr lang="en-US" dirty="0" err="1">
                <a:ea typeface="+mn-lt"/>
                <a:cs typeface="+mn-lt"/>
              </a:rPr>
              <a:t>su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regije</a:t>
            </a:r>
            <a:r>
              <a:rPr lang="en-US" dirty="0">
                <a:ea typeface="+mn-lt"/>
                <a:cs typeface="+mn-lt"/>
              </a:rPr>
              <a:t> Istre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Primorja</a:t>
            </a:r>
            <a:r>
              <a:rPr lang="en-US" dirty="0">
                <a:ea typeface="+mn-lt"/>
                <a:cs typeface="+mn-lt"/>
              </a:rPr>
              <a:t> – </a:t>
            </a:r>
            <a:r>
              <a:rPr lang="en-US" dirty="0" err="1">
                <a:ea typeface="+mn-lt"/>
                <a:cs typeface="+mn-lt"/>
              </a:rPr>
              <a:t>oko</a:t>
            </a:r>
            <a:r>
              <a:rPr lang="en-US" dirty="0">
                <a:ea typeface="+mn-lt"/>
                <a:cs typeface="+mn-lt"/>
              </a:rPr>
              <a:t> 97 </a:t>
            </a:r>
            <a:r>
              <a:rPr lang="en-US" dirty="0" err="1">
                <a:ea typeface="+mn-lt"/>
                <a:cs typeface="+mn-lt"/>
              </a:rPr>
              <a:t>posto</a:t>
            </a:r>
            <a:r>
              <a:rPr lang="en-US" dirty="0">
                <a:ea typeface="+mn-lt"/>
                <a:cs typeface="+mn-lt"/>
              </a:rPr>
              <a:t>, a </a:t>
            </a:r>
            <a:r>
              <a:rPr lang="en-US" dirty="0" err="1">
                <a:ea typeface="+mn-lt"/>
                <a:cs typeface="+mn-lt"/>
              </a:rPr>
              <a:t>tendencija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konzumiranja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prirodno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manja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kontinentalnim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regijama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Valja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napomenuti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kako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ovo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istraživanje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uključuje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konzumaciju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svih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vrsta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riba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pPr marL="305435" indent="-305435"/>
            <a:r>
              <a:rPr lang="en-US" dirty="0" err="1">
                <a:ea typeface="+mn-lt"/>
                <a:cs typeface="+mn-lt"/>
              </a:rPr>
              <a:t>Najčešće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jedu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oslić</a:t>
            </a:r>
            <a:r>
              <a:rPr lang="en-US" dirty="0">
                <a:ea typeface="+mn-lt"/>
                <a:cs typeface="+mn-lt"/>
              </a:rPr>
              <a:t> (40 </a:t>
            </a:r>
            <a:r>
              <a:rPr lang="en-US" dirty="0" err="1">
                <a:ea typeface="+mn-lt"/>
                <a:cs typeface="+mn-lt"/>
              </a:rPr>
              <a:t>posto</a:t>
            </a:r>
            <a:r>
              <a:rPr lang="en-US" dirty="0">
                <a:ea typeface="+mn-lt"/>
                <a:cs typeface="+mn-lt"/>
              </a:rPr>
              <a:t>), </a:t>
            </a:r>
            <a:r>
              <a:rPr lang="en-US" dirty="0" err="1">
                <a:ea typeface="+mn-lt"/>
                <a:cs typeface="+mn-lt"/>
              </a:rPr>
              <a:t>srdela</a:t>
            </a:r>
            <a:r>
              <a:rPr lang="en-US" dirty="0">
                <a:ea typeface="+mn-lt"/>
                <a:cs typeface="+mn-lt"/>
              </a:rPr>
              <a:t> (38 </a:t>
            </a:r>
            <a:r>
              <a:rPr lang="en-US" dirty="0" err="1">
                <a:ea typeface="+mn-lt"/>
                <a:cs typeface="+mn-lt"/>
              </a:rPr>
              <a:t>posto</a:t>
            </a:r>
            <a:r>
              <a:rPr lang="en-US" dirty="0">
                <a:ea typeface="+mn-lt"/>
                <a:cs typeface="+mn-lt"/>
              </a:rPr>
              <a:t>)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šaran</a:t>
            </a:r>
            <a:r>
              <a:rPr lang="en-US" dirty="0">
                <a:ea typeface="+mn-lt"/>
                <a:cs typeface="+mn-lt"/>
              </a:rPr>
              <a:t> (24 </a:t>
            </a:r>
            <a:r>
              <a:rPr lang="en-US" dirty="0" err="1">
                <a:ea typeface="+mn-lt"/>
                <a:cs typeface="+mn-lt"/>
              </a:rPr>
              <a:t>posto</a:t>
            </a:r>
            <a:r>
              <a:rPr lang="en-US" dirty="0">
                <a:ea typeface="+mn-lt"/>
                <a:cs typeface="+mn-lt"/>
              </a:rPr>
              <a:t>). </a:t>
            </a:r>
            <a:r>
              <a:rPr lang="en-US" dirty="0" err="1">
                <a:ea typeface="+mn-lt"/>
                <a:cs typeface="+mn-lt"/>
              </a:rPr>
              <a:t>Najviše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konzumiraju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svježi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proizvodi</a:t>
            </a:r>
            <a:r>
              <a:rPr lang="en-US" dirty="0">
                <a:ea typeface="+mn-lt"/>
                <a:cs typeface="+mn-lt"/>
              </a:rPr>
              <a:t> (88 </a:t>
            </a:r>
            <a:r>
              <a:rPr lang="en-US" dirty="0" err="1">
                <a:ea typeface="+mn-lt"/>
                <a:cs typeface="+mn-lt"/>
              </a:rPr>
              <a:t>posto</a:t>
            </a:r>
            <a:r>
              <a:rPr lang="en-US" dirty="0">
                <a:ea typeface="+mn-lt"/>
                <a:cs typeface="+mn-lt"/>
              </a:rPr>
              <a:t>), </a:t>
            </a:r>
            <a:r>
              <a:rPr lang="en-US" dirty="0" err="1">
                <a:ea typeface="+mn-lt"/>
                <a:cs typeface="+mn-lt"/>
              </a:rPr>
              <a:t>pogotovo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primorskim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regijama</a:t>
            </a:r>
            <a:r>
              <a:rPr lang="en-US" dirty="0">
                <a:ea typeface="+mn-lt"/>
                <a:cs typeface="+mn-lt"/>
              </a:rPr>
              <a:t> – </a:t>
            </a:r>
            <a:r>
              <a:rPr lang="en-US" dirty="0" err="1">
                <a:ea typeface="+mn-lt"/>
                <a:cs typeface="+mn-lt"/>
              </a:rPr>
              <a:t>Dalmaciji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Istri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Primorju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Najpopularnija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morska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riba</a:t>
            </a:r>
            <a:r>
              <a:rPr lang="en-US" dirty="0">
                <a:ea typeface="+mn-lt"/>
                <a:cs typeface="+mn-lt"/>
              </a:rPr>
              <a:t> – 60 </a:t>
            </a:r>
            <a:r>
              <a:rPr lang="en-US" dirty="0" err="1">
                <a:ea typeface="+mn-lt"/>
                <a:cs typeface="+mn-lt"/>
              </a:rPr>
              <a:t>posto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zatim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kopnena</a:t>
            </a:r>
            <a:r>
              <a:rPr lang="en-US" dirty="0">
                <a:ea typeface="+mn-lt"/>
                <a:cs typeface="+mn-lt"/>
              </a:rPr>
              <a:t> – 27 </a:t>
            </a:r>
            <a:r>
              <a:rPr lang="en-US" dirty="0" err="1">
                <a:ea typeface="+mn-lt"/>
                <a:cs typeface="+mn-lt"/>
              </a:rPr>
              <a:t>posto</a:t>
            </a:r>
            <a:r>
              <a:rPr lang="en-US" dirty="0">
                <a:ea typeface="+mn-lt"/>
                <a:cs typeface="+mn-lt"/>
              </a:rPr>
              <a:t>, a </a:t>
            </a:r>
            <a:r>
              <a:rPr lang="en-US" dirty="0" err="1">
                <a:ea typeface="+mn-lt"/>
                <a:cs typeface="+mn-lt"/>
              </a:rPr>
              <a:t>ostatak</a:t>
            </a:r>
            <a:r>
              <a:rPr lang="en-US" dirty="0">
                <a:ea typeface="+mn-lt"/>
                <a:cs typeface="+mn-lt"/>
              </a:rPr>
              <a:t> ide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ostale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proizvode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poput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liganja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hobotnice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odnosno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školjkaša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Najpopularnija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školjka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Hrvata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dagnja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pPr marL="305435" indent="-305435"/>
            <a:br>
              <a:rPr lang="en-US" dirty="0"/>
            </a:br>
            <a:endParaRPr lang="en-US" dirty="0"/>
          </a:p>
          <a:p>
            <a:pPr marL="305435" indent="-30543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569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B6E7B9-0A90-4D3D-B09C-1B91A9BD7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 err="1">
                <a:solidFill>
                  <a:srgbClr val="FFFEFF"/>
                </a:solidFill>
              </a:rPr>
              <a:t>Volite</a:t>
            </a:r>
            <a:r>
              <a:rPr lang="en-US" dirty="0">
                <a:solidFill>
                  <a:srgbClr val="FFFEFF"/>
                </a:solidFill>
              </a:rPr>
              <a:t> li junk food?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B6C0A-1917-4C97-AF61-AF5375483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pPr marL="305435" indent="-305435"/>
            <a:r>
              <a:rPr lang="en-US" dirty="0">
                <a:ea typeface="+mn-lt"/>
                <a:cs typeface="+mn-lt"/>
              </a:rPr>
              <a:t>I </a:t>
            </a:r>
            <a:r>
              <a:rPr lang="en-US" dirty="0" err="1">
                <a:ea typeface="+mn-lt"/>
                <a:cs typeface="+mn-lt"/>
              </a:rPr>
              <a:t>dok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uživate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predivnim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okusima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iz</a:t>
            </a:r>
            <a:r>
              <a:rPr lang="en-US" dirty="0">
                <a:ea typeface="+mn-lt"/>
                <a:cs typeface="+mn-lt"/>
              </a:rPr>
              <a:t> mora, </a:t>
            </a:r>
            <a:r>
              <a:rPr lang="en-US" dirty="0" err="1">
                <a:ea typeface="+mn-lt"/>
                <a:cs typeface="+mn-lt"/>
              </a:rPr>
              <a:t>jeste</a:t>
            </a:r>
            <a:r>
              <a:rPr lang="en-US" dirty="0">
                <a:ea typeface="+mn-lt"/>
                <a:cs typeface="+mn-lt"/>
              </a:rPr>
              <a:t> li </a:t>
            </a:r>
            <a:r>
              <a:rPr lang="en-US" dirty="0" err="1">
                <a:ea typeface="+mn-lt"/>
                <a:cs typeface="+mn-lt"/>
              </a:rPr>
              <a:t>svjesni</a:t>
            </a:r>
            <a:r>
              <a:rPr lang="en-US" dirty="0">
                <a:ea typeface="+mn-lt"/>
                <a:cs typeface="+mn-lt"/>
              </a:rPr>
              <a:t> toga </a:t>
            </a:r>
            <a:r>
              <a:rPr lang="en-US" dirty="0" err="1">
                <a:ea typeface="+mn-lt"/>
                <a:cs typeface="+mn-lt"/>
              </a:rPr>
              <a:t>što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zaista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jedete</a:t>
            </a:r>
            <a:r>
              <a:rPr lang="en-US" dirty="0">
                <a:ea typeface="+mn-lt"/>
                <a:cs typeface="+mn-lt"/>
              </a:rPr>
              <a:t>? </a:t>
            </a:r>
            <a:r>
              <a:rPr lang="en-US" dirty="0" err="1">
                <a:ea typeface="+mn-lt"/>
                <a:cs typeface="+mn-lt"/>
              </a:rPr>
              <a:t>Vratimo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planktone</a:t>
            </a:r>
            <a:r>
              <a:rPr lang="en-US" dirty="0">
                <a:ea typeface="+mn-lt"/>
                <a:cs typeface="+mn-lt"/>
              </a:rPr>
              <a:t> s </a:t>
            </a:r>
            <a:r>
              <a:rPr lang="en-US" dirty="0" err="1">
                <a:ea typeface="+mn-lt"/>
                <a:cs typeface="+mn-lt"/>
              </a:rPr>
              <a:t>početka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priče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Morski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ekosustavi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jako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osjetljivi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Najmanji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organizmi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predstavljaju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hranu</a:t>
            </a:r>
            <a:r>
              <a:rPr lang="en-US" dirty="0">
                <a:ea typeface="+mn-lt"/>
                <a:cs typeface="+mn-lt"/>
              </a:rPr>
              <a:t> za </a:t>
            </a:r>
            <a:r>
              <a:rPr lang="en-US" dirty="0" err="1">
                <a:ea typeface="+mn-lt"/>
                <a:cs typeface="+mn-lt"/>
              </a:rPr>
              <a:t>malo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veće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tako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krug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Količina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otpada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naročito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onog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koji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teško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razgrađuje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sve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veća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Jadranskom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moru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tako</a:t>
            </a:r>
            <a:r>
              <a:rPr lang="en-US" dirty="0">
                <a:ea typeface="+mn-lt"/>
                <a:cs typeface="+mn-lt"/>
              </a:rPr>
              <a:t> da </a:t>
            </a:r>
            <a:r>
              <a:rPr lang="en-US" dirty="0" err="1">
                <a:ea typeface="+mn-lt"/>
                <a:cs typeface="+mn-lt"/>
              </a:rPr>
              <a:t>mikročestice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plastike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postaju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sastavni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dio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organizama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koji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žive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njemu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pPr marL="305435" indent="-305435"/>
            <a:r>
              <a:rPr lang="en-US" dirty="0" err="1">
                <a:ea typeface="+mn-lt"/>
                <a:cs typeface="+mn-lt"/>
              </a:rPr>
              <a:t>Oko</a:t>
            </a:r>
            <a:r>
              <a:rPr lang="en-US" dirty="0">
                <a:ea typeface="+mn-lt"/>
                <a:cs typeface="+mn-lt"/>
              </a:rPr>
              <a:t> 90 </a:t>
            </a:r>
            <a:r>
              <a:rPr lang="en-US" dirty="0" err="1">
                <a:ea typeface="+mn-lt"/>
                <a:cs typeface="+mn-lt"/>
              </a:rPr>
              <a:t>posto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svjetske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ribe</a:t>
            </a:r>
            <a:r>
              <a:rPr lang="en-US" dirty="0">
                <a:ea typeface="+mn-lt"/>
                <a:cs typeface="+mn-lt"/>
              </a:rPr>
              <a:t>, pa </a:t>
            </a:r>
            <a:r>
              <a:rPr lang="en-US" dirty="0" err="1">
                <a:ea typeface="+mn-lt"/>
                <a:cs typeface="+mn-lt"/>
              </a:rPr>
              <a:t>tako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jadranske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zagađeno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plastikom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Jasno</a:t>
            </a:r>
            <a:r>
              <a:rPr lang="en-US" dirty="0">
                <a:ea typeface="+mn-lt"/>
                <a:cs typeface="+mn-lt"/>
              </a:rPr>
              <a:t> je – </a:t>
            </a:r>
            <a:r>
              <a:rPr lang="en-US" dirty="0" err="1">
                <a:ea typeface="+mn-lt"/>
                <a:cs typeface="+mn-lt"/>
              </a:rPr>
              <a:t>mikročestice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plastike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pripremom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konzumacijom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ribe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unosimo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organizam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Jednostavno</a:t>
            </a:r>
            <a:r>
              <a:rPr lang="en-US" dirty="0">
                <a:ea typeface="+mn-lt"/>
                <a:cs typeface="+mn-lt"/>
              </a:rPr>
              <a:t> – </a:t>
            </a:r>
            <a:r>
              <a:rPr lang="en-US" dirty="0" err="1">
                <a:ea typeface="+mn-lt"/>
                <a:cs typeface="+mn-lt"/>
              </a:rPr>
              <a:t>dok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jedemo</a:t>
            </a:r>
            <a:r>
              <a:rPr lang="en-US" dirty="0">
                <a:ea typeface="+mn-lt"/>
                <a:cs typeface="+mn-lt"/>
              </a:rPr>
              <a:t> fine </a:t>
            </a:r>
            <a:r>
              <a:rPr lang="en-US" dirty="0" err="1">
                <a:ea typeface="+mn-lt"/>
                <a:cs typeface="+mn-lt"/>
              </a:rPr>
              <a:t>jadranske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delicije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sami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konzumiramo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i="1" dirty="0">
                <a:ea typeface="+mn-lt"/>
                <a:cs typeface="+mn-lt"/>
              </a:rPr>
              <a:t>junk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odnosno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plastiku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pPr marL="305435" indent="-30543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567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F38743-E211-42AC-AC97-D4823C075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Kako se </a:t>
            </a:r>
            <a:r>
              <a:rPr lang="en-US" dirty="0" err="1">
                <a:solidFill>
                  <a:srgbClr val="FFFEFF"/>
                </a:solidFill>
              </a:rPr>
              <a:t>sve</a:t>
            </a:r>
            <a:r>
              <a:rPr lang="en-US" dirty="0">
                <a:solidFill>
                  <a:srgbClr val="FFFEFF"/>
                </a:solidFill>
              </a:rPr>
              <a:t> u </a:t>
            </a:r>
            <a:r>
              <a:rPr lang="en-US" dirty="0" err="1">
                <a:solidFill>
                  <a:srgbClr val="FFFEFF"/>
                </a:solidFill>
              </a:rPr>
              <a:t>jadranskom</a:t>
            </a:r>
            <a:r>
              <a:rPr lang="en-US" dirty="0">
                <a:solidFill>
                  <a:srgbClr val="FFFEFF"/>
                </a:solidFill>
              </a:rPr>
              <a:t> </a:t>
            </a:r>
            <a:r>
              <a:rPr lang="en-US" dirty="0" err="1">
                <a:solidFill>
                  <a:srgbClr val="FFFEFF"/>
                </a:solidFill>
              </a:rPr>
              <a:t>moru</a:t>
            </a:r>
            <a:r>
              <a:rPr lang="en-US" dirty="0">
                <a:solidFill>
                  <a:srgbClr val="FFFEFF"/>
                </a:solidFill>
              </a:rPr>
              <a:t> </a:t>
            </a:r>
            <a:r>
              <a:rPr lang="en-US" dirty="0" err="1">
                <a:solidFill>
                  <a:srgbClr val="FFFEFF"/>
                </a:solidFill>
              </a:rPr>
              <a:t>zagadilo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2EEEC-15C5-475A-B244-0346287B7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pPr marL="305435" indent="-305435"/>
            <a:r>
              <a:rPr lang="en-US" dirty="0" err="1"/>
              <a:t>Sve</a:t>
            </a:r>
            <a:r>
              <a:rPr lang="en-US" dirty="0"/>
              <a:t> se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zagađene</a:t>
            </a:r>
            <a:r>
              <a:rPr lang="en-US" dirty="0"/>
              <a:t> </a:t>
            </a:r>
            <a:r>
              <a:rPr lang="en-US" dirty="0" err="1"/>
              <a:t>rijeke</a:t>
            </a:r>
            <a:r>
              <a:rPr lang="en-US" dirty="0"/>
              <a:t> I </a:t>
            </a:r>
            <a:r>
              <a:rPr lang="en-US" dirty="0" err="1"/>
              <a:t>jezera</a:t>
            </a:r>
            <a:r>
              <a:rPr lang="en-US" dirty="0"/>
              <a:t> </a:t>
            </a:r>
            <a:r>
              <a:rPr lang="en-US" dirty="0" err="1"/>
              <a:t>slijevaju</a:t>
            </a:r>
            <a:r>
              <a:rPr lang="en-US" dirty="0"/>
              <a:t> u more I </a:t>
            </a:r>
            <a:r>
              <a:rPr lang="en-US" dirty="0" err="1"/>
              <a:t>zagađuju</a:t>
            </a:r>
            <a:r>
              <a:rPr lang="en-US" dirty="0"/>
              <a:t>... </a:t>
            </a:r>
            <a:r>
              <a:rPr lang="en-US" dirty="0" err="1"/>
              <a:t>sve</a:t>
            </a:r>
            <a:r>
              <a:rPr lang="en-US" dirty="0"/>
              <a:t>!</a:t>
            </a:r>
          </a:p>
          <a:p>
            <a:pPr marL="305435" indent="-305435"/>
            <a:r>
              <a:rPr lang="en-US" dirty="0"/>
              <a:t>Pa </a:t>
            </a:r>
            <a:r>
              <a:rPr lang="en-US" dirty="0" err="1"/>
              <a:t>čak</a:t>
            </a:r>
            <a:r>
              <a:rPr lang="en-US" dirty="0"/>
              <a:t> I </a:t>
            </a:r>
            <a:r>
              <a:rPr lang="en-US" dirty="0" err="1"/>
              <a:t>ribu</a:t>
            </a:r>
            <a:r>
              <a:rPr lang="en-US" dirty="0"/>
              <a:t>. </a:t>
            </a:r>
            <a:r>
              <a:rPr lang="en-US" dirty="0" err="1"/>
              <a:t>Zagađuje</a:t>
            </a:r>
            <a:r>
              <a:rPr lang="en-US" dirty="0"/>
              <a:t> I </a:t>
            </a:r>
            <a:r>
              <a:rPr lang="en-US" dirty="0" err="1"/>
              <a:t>ribu</a:t>
            </a:r>
            <a:r>
              <a:rPr lang="en-US" dirty="0"/>
              <a:t> I </a:t>
            </a:r>
            <a:r>
              <a:rPr lang="en-US" dirty="0" err="1"/>
              <a:t>ostala</a:t>
            </a:r>
            <a:r>
              <a:rPr lang="en-US" dirty="0"/>
              <a:t> </a:t>
            </a:r>
            <a:r>
              <a:rPr lang="en-US" dirty="0" err="1"/>
              <a:t>živa</a:t>
            </a:r>
            <a:r>
              <a:rPr lang="en-US" dirty="0"/>
              <a:t> </a:t>
            </a:r>
            <a:r>
              <a:rPr lang="en-US" dirty="0" err="1"/>
              <a:t>bića</a:t>
            </a:r>
            <a:r>
              <a:rPr lang="en-US" dirty="0"/>
              <a:t> pa I </a:t>
            </a:r>
            <a:r>
              <a:rPr lang="en-US" dirty="0" err="1"/>
              <a:t>nas</a:t>
            </a:r>
            <a:r>
              <a:rPr lang="en-US" dirty="0"/>
              <a:t>.</a:t>
            </a:r>
          </a:p>
          <a:p>
            <a:pPr marL="305435" indent="-305435"/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smeće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rijeke</a:t>
            </a:r>
            <a:r>
              <a:rPr lang="en-US" dirty="0"/>
              <a:t> I </a:t>
            </a:r>
            <a:r>
              <a:rPr lang="en-US" dirty="0" err="1"/>
              <a:t>jezera</a:t>
            </a:r>
            <a:r>
              <a:rPr lang="en-US" dirty="0"/>
              <a:t> </a:t>
            </a:r>
            <a:r>
              <a:rPr lang="en-US" dirty="0" err="1"/>
              <a:t>došlo</a:t>
            </a:r>
            <a:r>
              <a:rPr lang="en-US" dirty="0"/>
              <a:t> u </a:t>
            </a:r>
            <a:r>
              <a:rPr lang="en-US" dirty="0" err="1"/>
              <a:t>jadransko</a:t>
            </a:r>
            <a:r>
              <a:rPr lang="en-US" dirty="0"/>
              <a:t> more. </a:t>
            </a:r>
            <a:r>
              <a:rPr lang="en-US" dirty="0" err="1"/>
              <a:t>Ljudi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smeće</a:t>
            </a:r>
            <a:r>
              <a:rPr lang="en-US" dirty="0"/>
              <a:t> </a:t>
            </a:r>
            <a:r>
              <a:rPr lang="en-US" dirty="0" err="1"/>
              <a:t>bacali</a:t>
            </a:r>
            <a:r>
              <a:rPr lang="en-US" dirty="0"/>
              <a:t> I u </a:t>
            </a:r>
            <a:r>
              <a:rPr lang="en-US" dirty="0" err="1"/>
              <a:t>samo</a:t>
            </a:r>
            <a:r>
              <a:rPr lang="en-US" dirty="0"/>
              <a:t> more </a:t>
            </a:r>
            <a:r>
              <a:rPr lang="en-US" dirty="0" err="1"/>
              <a:t>na</a:t>
            </a:r>
            <a:r>
              <a:rPr lang="en-US" dirty="0"/>
              <a:t> tone. </a:t>
            </a:r>
            <a:r>
              <a:rPr lang="en-US" dirty="0" err="1"/>
              <a:t>Bacali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I </a:t>
            </a:r>
            <a:r>
              <a:rPr lang="en-US" dirty="0" err="1"/>
              <a:t>radioaktivni</a:t>
            </a:r>
            <a:r>
              <a:rPr lang="en-US" dirty="0"/>
              <a:t> </a:t>
            </a:r>
            <a:r>
              <a:rPr lang="en-US" dirty="0" err="1"/>
              <a:t>otpad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9477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8A3C5-11D9-47E4-AE89-9C40719B1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Ovo</a:t>
            </a:r>
            <a:r>
              <a:rPr lang="en-US" dirty="0"/>
              <a:t> je  </a:t>
            </a:r>
            <a:r>
              <a:rPr lang="en-US" dirty="0" err="1"/>
              <a:t>smetlište</a:t>
            </a:r>
            <a:r>
              <a:rPr lang="en-US" dirty="0"/>
              <a:t> u </a:t>
            </a:r>
            <a:r>
              <a:rPr lang="en-US" dirty="0" err="1"/>
              <a:t>oceanu</a:t>
            </a:r>
            <a:r>
              <a:rPr lang="en-US" dirty="0"/>
              <a:t> 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8113D-BF05-4D53-83A5-67C7B9D74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" name="Picture 37" descr="A picture containing screenshot&#10;&#10;Description generated with very high confidence">
            <a:extLst>
              <a:ext uri="{FF2B5EF4-FFF2-40B4-BE49-F238E27FC236}">
                <a16:creationId xmlns:a16="http://schemas.microsoft.com/office/drawing/2014/main" id="{93514B50-9008-4241-861E-F9FBBFF25EC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21979" b="21979"/>
          <a:stretch/>
        </p:blipFill>
        <p:spPr/>
      </p:pic>
    </p:spTree>
    <p:extLst>
      <p:ext uri="{BB962C8B-B14F-4D97-AF65-F5344CB8AC3E}">
        <p14:creationId xmlns:p14="http://schemas.microsoft.com/office/powerpoint/2010/main" val="593252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64213-D1D7-4171-951B-09036EBDA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Ovo</a:t>
            </a:r>
            <a:r>
              <a:rPr lang="en-US" dirty="0"/>
              <a:t> je </a:t>
            </a:r>
            <a:r>
              <a:rPr lang="en-US" dirty="0" err="1"/>
              <a:t>otok</a:t>
            </a:r>
            <a:r>
              <a:rPr lang="en-US" dirty="0"/>
              <a:t> </a:t>
            </a:r>
            <a:r>
              <a:rPr lang="en-US" dirty="0" err="1"/>
              <a:t>napravljen</a:t>
            </a:r>
            <a:r>
              <a:rPr lang="en-US" dirty="0"/>
              <a:t> od </a:t>
            </a:r>
            <a:r>
              <a:rPr lang="en-US" dirty="0" err="1"/>
              <a:t>reciklirane</a:t>
            </a:r>
            <a:r>
              <a:rPr lang="en-US" dirty="0"/>
              <a:t> </a:t>
            </a:r>
            <a:r>
              <a:rPr lang="en-US" dirty="0" err="1"/>
              <a:t>plastike</a:t>
            </a:r>
          </a:p>
        </p:txBody>
      </p:sp>
      <p:pic>
        <p:nvPicPr>
          <p:cNvPr id="5" name="Picture 5" descr="A group of people in a boat on a body of water&#10;&#10;Description generated with very high confidence">
            <a:extLst>
              <a:ext uri="{FF2B5EF4-FFF2-40B4-BE49-F238E27FC236}">
                <a16:creationId xmlns:a16="http://schemas.microsoft.com/office/drawing/2014/main" id="{E89344AB-8E9B-45EC-8A9C-8F972A0EA9E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21307" b="21307"/>
          <a:stretch/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930DC-9FA8-4091-AAF8-3605E1098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/>
              <a:t>Postoje</a:t>
            </a:r>
            <a:r>
              <a:rPr lang="en-US" dirty="0"/>
              <a:t> rani </a:t>
            </a:r>
            <a:r>
              <a:rPr lang="en-US" dirty="0" err="1"/>
              <a:t>načini</a:t>
            </a:r>
            <a:r>
              <a:rPr lang="en-US" dirty="0"/>
              <a:t> za </a:t>
            </a:r>
            <a:r>
              <a:rPr lang="en-US" dirty="0" err="1"/>
              <a:t>recikliranje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01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4E279-BB9A-4B98-A7BF-6963DFB21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 descr="A close up of a rocky beach&#10;&#10;Description generated with high confidence">
            <a:extLst>
              <a:ext uri="{FF2B5EF4-FFF2-40B4-BE49-F238E27FC236}">
                <a16:creationId xmlns:a16="http://schemas.microsoft.com/office/drawing/2014/main" id="{41D9BE3D-F018-4397-AED5-F5F964A4D1D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25718" b="25718"/>
          <a:stretch/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42E4F6-F4CA-4FAE-B4A2-B091EAA2BDA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Ako </a:t>
            </a:r>
            <a:r>
              <a:rPr lang="en-US" dirty="0" err="1"/>
              <a:t>koristite</a:t>
            </a:r>
            <a:r>
              <a:rPr lang="en-US" dirty="0"/>
              <a:t> </a:t>
            </a:r>
            <a:r>
              <a:rPr lang="en-US" dirty="0" err="1"/>
              <a:t>gliter</a:t>
            </a:r>
            <a:r>
              <a:rPr lang="en-US" dirty="0"/>
              <a:t> </a:t>
            </a:r>
            <a:r>
              <a:rPr lang="en-US" dirty="0" err="1"/>
              <a:t>zamislite</a:t>
            </a:r>
            <a:r>
              <a:rPr lang="en-US" dirty="0"/>
              <a:t> se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ovime</a:t>
            </a:r>
            <a:r>
              <a:rPr lang="en-US" dirty="0"/>
              <a:t> </a:t>
            </a:r>
            <a:r>
              <a:rPr lang="en-US" dirty="0" err="1"/>
              <a:t>gliter</a:t>
            </a:r>
            <a:r>
              <a:rPr lang="en-US" dirty="0"/>
              <a:t> je </a:t>
            </a:r>
            <a:r>
              <a:rPr lang="en-US" dirty="0" err="1"/>
              <a:t>mikro</a:t>
            </a:r>
            <a:r>
              <a:rPr lang="en-US" dirty="0"/>
              <a:t> </a:t>
            </a:r>
            <a:r>
              <a:rPr lang="en-US" dirty="0" err="1"/>
              <a:t>plastika</a:t>
            </a:r>
            <a:r>
              <a:rPr lang="en-US" dirty="0"/>
              <a:t> I sa </a:t>
            </a:r>
            <a:r>
              <a:rPr lang="en-US" dirty="0" err="1"/>
              <a:t>njime</a:t>
            </a:r>
            <a:r>
              <a:rPr lang="en-US" dirty="0"/>
              <a:t> </a:t>
            </a:r>
            <a:r>
              <a:rPr lang="en-US" dirty="0" err="1"/>
              <a:t>zagađujete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7183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9E7B5-546E-4D7F-BA9C-A2692725D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 descr="A picture containing outdoor, snow, water, building&#10;&#10;Description generated with very high confidence">
            <a:extLst>
              <a:ext uri="{FF2B5EF4-FFF2-40B4-BE49-F238E27FC236}">
                <a16:creationId xmlns:a16="http://schemas.microsoft.com/office/drawing/2014/main" id="{879BBEB8-23D6-41FD-B678-38C3C3F9442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26225" b="26225"/>
          <a:stretch/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7B300A-BA8C-4C53-A366-2B793C75B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nafta</a:t>
            </a:r>
            <a:r>
              <a:rPr lang="en-US" dirty="0"/>
              <a:t> I </a:t>
            </a:r>
            <a:r>
              <a:rPr lang="en-US" dirty="0" err="1"/>
              <a:t>nemar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prirodi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3766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163A-B2B3-4582-8B4D-6B2675D0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EB9ACF-1909-4184-A265-10850DC79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dirty="0" err="1"/>
              <a:t>Ovo</a:t>
            </a:r>
            <a:r>
              <a:rPr lang="en-US" sz="2800" dirty="0"/>
              <a:t> je </a:t>
            </a:r>
            <a:r>
              <a:rPr lang="en-US" sz="2800" dirty="0" err="1"/>
              <a:t>jedan</a:t>
            </a:r>
            <a:r>
              <a:rPr lang="en-US" sz="2800" dirty="0"/>
              <a:t> od </a:t>
            </a:r>
            <a:r>
              <a:rPr lang="en-US" sz="2800" dirty="0" err="1"/>
              <a:t>načina</a:t>
            </a:r>
            <a:r>
              <a:rPr lang="en-US" sz="2800" dirty="0"/>
              <a:t> za </a:t>
            </a:r>
            <a:r>
              <a:rPr lang="en-US" sz="2800" dirty="0" err="1"/>
              <a:t>pročiščavanje</a:t>
            </a:r>
            <a:r>
              <a:rPr lang="en-US" sz="2800" dirty="0"/>
              <a:t> </a:t>
            </a:r>
            <a:r>
              <a:rPr lang="en-US" sz="2800" dirty="0" err="1"/>
              <a:t>vode</a:t>
            </a:r>
            <a:r>
              <a:rPr lang="en-US" sz="2800" dirty="0"/>
              <a:t>.</a:t>
            </a:r>
          </a:p>
        </p:txBody>
      </p:sp>
      <p:pic>
        <p:nvPicPr>
          <p:cNvPr id="17" name="Picture 17" descr="A bridge over a body of water&#10;&#10;Description generated with high confidence">
            <a:extLst>
              <a:ext uri="{FF2B5EF4-FFF2-40B4-BE49-F238E27FC236}">
                <a16:creationId xmlns:a16="http://schemas.microsoft.com/office/drawing/2014/main" id="{ECE0E340-03D6-4D88-A06A-EA6B40B2C63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33818" b="33818"/>
          <a:stretch/>
        </p:blipFill>
        <p:spPr/>
      </p:pic>
    </p:spTree>
    <p:extLst>
      <p:ext uri="{BB962C8B-B14F-4D97-AF65-F5344CB8AC3E}">
        <p14:creationId xmlns:p14="http://schemas.microsoft.com/office/powerpoint/2010/main" val="3929714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EBA2A-46CD-4157-992E-EAE2E470F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 descr="A small boat in a body of water&#10;&#10;Description generated with high confidence">
            <a:extLst>
              <a:ext uri="{FF2B5EF4-FFF2-40B4-BE49-F238E27FC236}">
                <a16:creationId xmlns:a16="http://schemas.microsoft.com/office/drawing/2014/main" id="{B46F8185-8C87-48E0-A9A9-C6C53D5E26E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3479" b="3479"/>
          <a:stretch/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530872-94C5-4FAA-BD34-FB3BF278E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dirty="0" err="1"/>
              <a:t>Ovo</a:t>
            </a:r>
            <a:r>
              <a:rPr lang="en-US" sz="2800" dirty="0"/>
              <a:t> je  </a:t>
            </a:r>
            <a:r>
              <a:rPr lang="en-US" sz="2800" dirty="0" err="1"/>
              <a:t>jedan</a:t>
            </a:r>
            <a:r>
              <a:rPr lang="en-US" sz="2800" dirty="0"/>
              <a:t> od </a:t>
            </a:r>
            <a:r>
              <a:rPr lang="en-US" sz="2800" dirty="0" err="1"/>
              <a:t>načina</a:t>
            </a:r>
            <a:r>
              <a:rPr lang="en-US" sz="2800" dirty="0"/>
              <a:t> za </a:t>
            </a:r>
            <a:r>
              <a:rPr lang="en-US" sz="2800" dirty="0" err="1"/>
              <a:t>pročišćavanje</a:t>
            </a:r>
            <a:r>
              <a:rPr lang="en-US" sz="2800" dirty="0"/>
              <a:t> </a:t>
            </a:r>
            <a:r>
              <a:rPr lang="en-US" sz="2800" dirty="0" err="1"/>
              <a:t>površine</a:t>
            </a:r>
            <a:r>
              <a:rPr lang="en-US" sz="2800" dirty="0"/>
              <a:t> </a:t>
            </a:r>
            <a:r>
              <a:rPr lang="en-US" sz="2800" dirty="0" err="1"/>
              <a:t>oceana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31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02F48-6364-444C-A625-58EC8B94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 err="1">
                <a:solidFill>
                  <a:srgbClr val="FFFEFF"/>
                </a:solidFill>
              </a:rPr>
              <a:t>sistemi</a:t>
            </a:r>
            <a:r>
              <a:rPr lang="en-US" dirty="0">
                <a:solidFill>
                  <a:srgbClr val="FFFEFF"/>
                </a:solidFill>
              </a:rPr>
              <a:t> </a:t>
            </a:r>
            <a:r>
              <a:rPr lang="en-US" dirty="0" err="1">
                <a:solidFill>
                  <a:srgbClr val="FFFEFF"/>
                </a:solidFill>
              </a:rPr>
              <a:t>skupljanja</a:t>
            </a:r>
            <a:r>
              <a:rPr lang="en-US" dirty="0">
                <a:solidFill>
                  <a:srgbClr val="FFFEFF"/>
                </a:solidFill>
              </a:rPr>
              <a:t> </a:t>
            </a:r>
            <a:r>
              <a:rPr lang="en-US" dirty="0" err="1">
                <a:solidFill>
                  <a:srgbClr val="FFFEFF"/>
                </a:solidFill>
              </a:rPr>
              <a:t>otpada</a:t>
            </a:r>
            <a:r>
              <a:rPr lang="en-US" dirty="0">
                <a:solidFill>
                  <a:srgbClr val="FFFEFF"/>
                </a:solidFill>
              </a:rPr>
              <a:t> </a:t>
            </a:r>
            <a:r>
              <a:rPr lang="en-US" dirty="0" err="1">
                <a:solidFill>
                  <a:srgbClr val="FFFEFF"/>
                </a:solidFill>
              </a:rPr>
              <a:t>iz</a:t>
            </a:r>
            <a:r>
              <a:rPr lang="en-US" dirty="0">
                <a:solidFill>
                  <a:srgbClr val="FFFEFF"/>
                </a:solidFill>
              </a:rPr>
              <a:t> mora, </a:t>
            </a:r>
            <a:r>
              <a:rPr lang="en-US" dirty="0" err="1">
                <a:solidFill>
                  <a:srgbClr val="FFFEFF"/>
                </a:solidFill>
              </a:rPr>
              <a:t>jezera</a:t>
            </a:r>
            <a:r>
              <a:rPr lang="en-US" dirty="0">
                <a:solidFill>
                  <a:srgbClr val="FFFEFF"/>
                </a:solidFill>
              </a:rPr>
              <a:t> I </a:t>
            </a:r>
            <a:r>
              <a:rPr lang="en-US" dirty="0" err="1">
                <a:solidFill>
                  <a:srgbClr val="FFFEFF"/>
                </a:solidFill>
              </a:rPr>
              <a:t>rijeka</a:t>
            </a:r>
            <a:endParaRPr lang="en-US" dirty="0">
              <a:solidFill>
                <a:srgbClr val="FFFE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39477-90F6-40C9-8E44-3E617841C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ljudi</a:t>
            </a:r>
            <a:r>
              <a:rPr lang="en-US" dirty="0"/>
              <a:t> </a:t>
            </a:r>
            <a:r>
              <a:rPr lang="en-US" dirty="0" err="1"/>
              <a:t>razvili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načine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čiste</a:t>
            </a:r>
            <a:r>
              <a:rPr lang="en-US" dirty="0"/>
              <a:t> </a:t>
            </a:r>
            <a:r>
              <a:rPr lang="en-US" dirty="0" err="1"/>
              <a:t>vodu</a:t>
            </a:r>
            <a:r>
              <a:rPr lang="en-US" dirty="0"/>
              <a:t> u </a:t>
            </a:r>
            <a:r>
              <a:rPr lang="en-US" dirty="0" err="1"/>
              <a:t>rijekama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morima</a:t>
            </a:r>
            <a:r>
              <a:rPr lang="en-US" dirty="0"/>
              <a:t>, </a:t>
            </a:r>
            <a:r>
              <a:rPr lang="en-US" dirty="0" err="1"/>
              <a:t>jezerima</a:t>
            </a:r>
            <a:r>
              <a:rPr lang="en-US" dirty="0"/>
              <a:t> I </a:t>
            </a:r>
            <a:r>
              <a:rPr lang="en-US" dirty="0" err="1"/>
              <a:t>potocima</a:t>
            </a:r>
            <a:r>
              <a:rPr lang="en-US" dirty="0"/>
              <a:t>. </a:t>
            </a:r>
            <a:r>
              <a:rPr lang="en-US" dirty="0" err="1"/>
              <a:t>Pripremio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 </a:t>
            </a:r>
            <a:r>
              <a:rPr lang="en-US" dirty="0" err="1"/>
              <a:t>neke</a:t>
            </a:r>
            <a:r>
              <a:rPr lang="en-US" dirty="0"/>
              <a:t> video </a:t>
            </a:r>
            <a:r>
              <a:rPr lang="en-US" dirty="0" err="1"/>
              <a:t>uratke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: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      </a:t>
            </a:r>
            <a:r>
              <a:rPr lang="en-US" dirty="0">
                <a:ea typeface="+mn-lt"/>
                <a:cs typeface="+mn-lt"/>
                <a:hlinkClick r:id="rId2"/>
              </a:rPr>
              <a:t>https://www.youtube.com/watch?v=hmPHBhYaCR4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dirty="0"/>
          </a:p>
          <a:p>
            <a:pPr marL="305435" indent="-305435"/>
            <a:r>
              <a:rPr lang="en-US" dirty="0">
                <a:ea typeface="+mn-lt"/>
                <a:cs typeface="+mn-lt"/>
                <a:hlinkClick r:id="rId3"/>
              </a:rPr>
              <a:t>https://www.youtube.com/watch?v=bu2iQ_cF4YA</a:t>
            </a:r>
            <a:r>
              <a:rPr lang="en-US" dirty="0">
                <a:ea typeface="+mn-lt"/>
                <a:cs typeface="+mn-lt"/>
              </a:rPr>
              <a:t>                                                            </a:t>
            </a:r>
            <a:endParaRPr lang="en-US">
              <a:ea typeface="+mn-lt"/>
              <a:cs typeface="+mn-lt"/>
            </a:endParaRPr>
          </a:p>
          <a:p>
            <a:pPr marL="305435" indent="-305435"/>
            <a:r>
              <a:rPr lang="en-US" dirty="0">
                <a:ea typeface="+mn-lt"/>
                <a:cs typeface="+mn-lt"/>
                <a:hlinkClick r:id="rId4"/>
              </a:rPr>
              <a:t>https://www.youtube.com/watch?v=ic9NcKtEPGs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>
              <a:ea typeface="+mn-lt"/>
              <a:cs typeface="+mn-lt"/>
            </a:endParaRPr>
          </a:p>
          <a:p>
            <a:pPr marL="305435" indent="-305435"/>
            <a:r>
              <a:rPr lang="en-US" dirty="0">
                <a:ea typeface="+mn-lt"/>
                <a:cs typeface="+mn-lt"/>
                <a:hlinkClick r:id="rId5"/>
              </a:rPr>
              <a:t>https://www.youtube.com/watch?v=_puyU0JhAHE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dirty="0"/>
          </a:p>
          <a:p>
            <a:pPr marL="305435" indent="-30543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580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BF6DA0-9BC2-4DEB-A7BC-5AE11429C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RIJEKE I ZAGAĐENJE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A131F-64BA-43AA-84B3-D10FAFB21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305435" indent="-305435">
              <a:lnSpc>
                <a:spcPct val="100000"/>
              </a:lnSpc>
            </a:pPr>
            <a:endParaRPr lang="en-US" sz="1200" dirty="0">
              <a:solidFill>
                <a:srgbClr val="003AF7"/>
              </a:solidFill>
            </a:endParaRPr>
          </a:p>
          <a:p>
            <a:pPr marL="305435" indent="-305435">
              <a:lnSpc>
                <a:spcPct val="100000"/>
              </a:lnSpc>
            </a:pPr>
            <a:endParaRPr lang="en-US" sz="1200" dirty="0">
              <a:solidFill>
                <a:srgbClr val="003AF7"/>
              </a:solidFill>
            </a:endParaRPr>
          </a:p>
          <a:p>
            <a:pPr marL="305435" indent="-305435">
              <a:lnSpc>
                <a:spcPct val="100000"/>
              </a:lnSpc>
            </a:pP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Rijeka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Tsitarum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(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zapadna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Java,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Indonezija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)</a:t>
            </a:r>
            <a:endParaRPr lang="en-US" sz="1600" dirty="0">
              <a:solidFill>
                <a:srgbClr val="003AF7"/>
              </a:solidFill>
            </a:endParaRPr>
          </a:p>
          <a:p>
            <a:pPr marL="305435" indent="-305435">
              <a:lnSpc>
                <a:spcPct val="100000"/>
              </a:lnSpc>
            </a:pP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Snabdijevajući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vodom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 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oko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28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milijuna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ljudi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,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rijeka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Citarum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u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Indoneziji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je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također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jedna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od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najzagađenijih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rijeka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na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svijetu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,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ako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ne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najprljavija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. To je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zbog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toga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što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su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stotine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industrijskih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poduzeća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preuzele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naviku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zagađivati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 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odlažući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tekstilni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otpad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rgbClr val="003AF7"/>
                </a:solidFill>
                <a:ea typeface="+mn-lt"/>
                <a:cs typeface="+mn-lt"/>
              </a:rPr>
              <a:t>smeće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.</a:t>
            </a:r>
            <a:endParaRPr lang="en-US" sz="1600" dirty="0">
              <a:solidFill>
                <a:srgbClr val="003AF7"/>
              </a:solidFill>
            </a:endParaRPr>
          </a:p>
          <a:p>
            <a:pPr marL="305435" indent="-305435">
              <a:lnSpc>
                <a:spcPct val="100000"/>
              </a:lnSpc>
            </a:pP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Obitelji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mještana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koji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su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nekad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živjeli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u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ribolovu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prešli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su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na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prikupljanje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reciklažnih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materijala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iz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rijeke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,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poput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plastičnih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boca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,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gumenih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rukavica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, pa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čak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slomljenih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nogu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stolica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. Ali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budućnost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ne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izgleda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baš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sumorno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. U 2011.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počeo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je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djelovati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15-godišnji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projekt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za spas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rijeke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njezinih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ovisnih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ljudi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vrijedan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četiri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milijarde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dolara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.</a:t>
            </a:r>
            <a:endParaRPr lang="en-US" sz="1600" dirty="0">
              <a:solidFill>
                <a:srgbClr val="003AF7"/>
              </a:solidFill>
            </a:endParaRPr>
          </a:p>
          <a:p>
            <a:pPr marL="305435" indent="-305435">
              <a:lnSpc>
                <a:spcPct val="100000"/>
              </a:lnSpc>
            </a:pPr>
            <a:endParaRPr lang="en-US" sz="1600" dirty="0">
              <a:solidFill>
                <a:srgbClr val="003AF7"/>
              </a:solidFill>
            </a:endParaRPr>
          </a:p>
          <a:p>
            <a:pPr marL="305435" indent="-305435">
              <a:lnSpc>
                <a:spcPct val="100000"/>
              </a:lnSpc>
            </a:pP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Voda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izgleda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kao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na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mediteranskoj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obali</a:t>
            </a:r>
            <a:endParaRPr lang="en-US" sz="1600">
              <a:solidFill>
                <a:srgbClr val="003AF7"/>
              </a:solidFill>
            </a:endParaRPr>
          </a:p>
          <a:p>
            <a:pPr marL="305435" indent="-305435">
              <a:lnSpc>
                <a:spcPct val="100000"/>
              </a:lnSpc>
            </a:pP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Plava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laguna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u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Engleskoj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zapravo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je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bivši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kamenolom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koji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je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poplavljen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nakon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zatvaranja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. I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ovo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je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posljednje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mjesto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na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koje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bih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se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želio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opustiti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plivati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. Voda je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tonirana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u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tirkizno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s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kalcitom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,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koji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se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ispire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iz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vapnenačke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stijene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. A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kalcijevi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oksidi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povećavaju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alkalnost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vode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do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opasnih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vrijednosti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.</a:t>
            </a:r>
            <a:endParaRPr lang="en-US" sz="1600" dirty="0">
              <a:solidFill>
                <a:srgbClr val="003AF7"/>
              </a:solidFill>
            </a:endParaRPr>
          </a:p>
          <a:p>
            <a:pPr marL="305435" indent="-305435">
              <a:lnSpc>
                <a:spcPct val="100000"/>
              </a:lnSpc>
            </a:pP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Vidljiv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je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pravokutni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obris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nekadašnjeg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kamenoloma.Voda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sadrži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puno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smeća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,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ali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mještani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ne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odbijaju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plivati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u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Plavoj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laguni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. Po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njihovom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mišljenju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,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ako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ne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zaronite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glavu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,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tada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neće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biti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štete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03AF7"/>
                </a:solidFill>
                <a:ea typeface="+mn-lt"/>
                <a:cs typeface="+mn-lt"/>
              </a:rPr>
              <a:t>zdravlju</a:t>
            </a:r>
            <a:r>
              <a:rPr lang="en-US" sz="1600" dirty="0">
                <a:solidFill>
                  <a:srgbClr val="003AF7"/>
                </a:solidFill>
                <a:ea typeface="+mn-lt"/>
                <a:cs typeface="+mn-lt"/>
              </a:rPr>
              <a:t>.</a:t>
            </a:r>
            <a:endParaRPr lang="en-US" sz="1600" dirty="0">
              <a:solidFill>
                <a:srgbClr val="003AF7"/>
              </a:solidFill>
            </a:endParaRPr>
          </a:p>
          <a:p>
            <a:pPr marL="305435" indent="-305435">
              <a:lnSpc>
                <a:spcPct val="10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42551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6DE89-33AB-4A7F-A15C-3D1311AFC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Hvala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pažnji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131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3CF75E-E4BA-491D-928E-AFB446339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JOŠ MALO O </a:t>
            </a:r>
            <a:r>
              <a:rPr lang="en-US" dirty="0" err="1">
                <a:solidFill>
                  <a:srgbClr val="FFFEFF"/>
                </a:solidFill>
              </a:rPr>
              <a:t>RIJekama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2783B-BDB0-4850-88F3-1D2CA19D3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ea typeface="+mn-lt"/>
                <a:cs typeface="+mn-lt"/>
              </a:rPr>
              <a:t> "</a:t>
            </a:r>
            <a:r>
              <a:rPr lang="en-US" u="sng" dirty="0" err="1">
                <a:ea typeface="+mn-lt"/>
                <a:cs typeface="+mn-lt"/>
              </a:rPr>
              <a:t>Lideri</a:t>
            </a:r>
            <a:r>
              <a:rPr lang="en-US" u="sng" dirty="0">
                <a:ea typeface="+mn-lt"/>
                <a:cs typeface="+mn-lt"/>
              </a:rPr>
              <a:t>" </a:t>
            </a:r>
            <a:r>
              <a:rPr lang="en-US" u="sng" dirty="0" err="1">
                <a:ea typeface="+mn-lt"/>
                <a:cs typeface="+mn-lt"/>
              </a:rPr>
              <a:t>najzagađenijih</a:t>
            </a:r>
            <a:r>
              <a:rPr lang="en-US" u="sng" dirty="0">
                <a:ea typeface="+mn-lt"/>
                <a:cs typeface="+mn-lt"/>
              </a:rPr>
              <a:t> </a:t>
            </a:r>
            <a:r>
              <a:rPr lang="en-US" u="sng" dirty="0" err="1">
                <a:ea typeface="+mn-lt"/>
                <a:cs typeface="+mn-lt"/>
              </a:rPr>
              <a:t>rijeka</a:t>
            </a:r>
            <a:r>
              <a:rPr lang="en-US" u="sng" dirty="0">
                <a:ea typeface="+mn-lt"/>
                <a:cs typeface="+mn-lt"/>
              </a:rPr>
              <a:t> u </a:t>
            </a:r>
            <a:r>
              <a:rPr lang="en-US" u="sng" dirty="0" err="1">
                <a:ea typeface="+mn-lt"/>
                <a:cs typeface="+mn-lt"/>
              </a:rPr>
              <a:t>Rusiji</a:t>
            </a:r>
            <a:endParaRPr lang="en-US" u="sng" dirty="0" err="1"/>
          </a:p>
          <a:p>
            <a:pPr marL="305435" indent="-305435"/>
            <a:r>
              <a:rPr lang="en-US" dirty="0">
                <a:ea typeface="+mn-lt"/>
                <a:cs typeface="+mn-lt"/>
              </a:rPr>
              <a:t>Ob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Yeni. Ako </a:t>
            </a:r>
            <a:r>
              <a:rPr lang="en-US" dirty="0" err="1">
                <a:ea typeface="+mn-lt"/>
                <a:cs typeface="+mn-lt"/>
              </a:rPr>
              <a:t>su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ranije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služili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kao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izvor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čiste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pitke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vode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sada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strogo</a:t>
            </a:r>
            <a:r>
              <a:rPr lang="en-US" dirty="0">
                <a:ea typeface="+mn-lt"/>
                <a:cs typeface="+mn-lt"/>
              </a:rPr>
              <a:t> ne </a:t>
            </a:r>
            <a:r>
              <a:rPr lang="en-US" dirty="0" err="1">
                <a:ea typeface="+mn-lt"/>
                <a:cs typeface="+mn-lt"/>
              </a:rPr>
              <a:t>preporučuje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upotreba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vode</a:t>
            </a:r>
            <a:r>
              <a:rPr lang="en-US" dirty="0">
                <a:ea typeface="+mn-lt"/>
                <a:cs typeface="+mn-lt"/>
              </a:rPr>
              <a:t> bez </a:t>
            </a:r>
            <a:r>
              <a:rPr lang="en-US" dirty="0" err="1">
                <a:ea typeface="+mn-lt"/>
                <a:cs typeface="+mn-lt"/>
              </a:rPr>
              <a:t>odgovarajuće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filtracije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dugotrajnog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vrenja</a:t>
            </a:r>
            <a:r>
              <a:rPr lang="en-US" dirty="0">
                <a:ea typeface="+mn-lt"/>
                <a:cs typeface="+mn-lt"/>
              </a:rPr>
              <a:t>. To </a:t>
            </a:r>
            <a:r>
              <a:rPr lang="en-US" dirty="0" err="1">
                <a:ea typeface="+mn-lt"/>
                <a:cs typeface="+mn-lt"/>
              </a:rPr>
              <a:t>može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uzrokovati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crijevne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infekcije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ozbiljnije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bolesti</a:t>
            </a:r>
            <a:r>
              <a:rPr lang="en-US" dirty="0">
                <a:ea typeface="+mn-lt"/>
                <a:cs typeface="+mn-lt"/>
              </a:rPr>
              <a:t>. Pate od </a:t>
            </a:r>
            <a:r>
              <a:rPr lang="en-US" dirty="0" err="1">
                <a:ea typeface="+mn-lt"/>
                <a:cs typeface="+mn-lt"/>
              </a:rPr>
              <a:t>ispuštenog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industrijskog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otpada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/>
          </a:p>
          <a:p>
            <a:pPr marL="305435" indent="-30543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24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432BB1-F735-47A8-A3F1-C4269644B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 err="1">
                <a:solidFill>
                  <a:srgbClr val="FFFEFF"/>
                </a:solidFill>
              </a:rPr>
              <a:t>Život</a:t>
            </a:r>
            <a:r>
              <a:rPr lang="en-US" dirty="0">
                <a:solidFill>
                  <a:srgbClr val="FFFEFF"/>
                </a:solidFill>
              </a:rPr>
              <a:t> </a:t>
            </a:r>
            <a:r>
              <a:rPr lang="en-US" dirty="0" err="1">
                <a:solidFill>
                  <a:srgbClr val="FFFEFF"/>
                </a:solidFill>
              </a:rPr>
              <a:t>uz</a:t>
            </a:r>
            <a:r>
              <a:rPr lang="en-US" dirty="0">
                <a:solidFill>
                  <a:srgbClr val="FFFEFF"/>
                </a:solidFill>
              </a:rPr>
              <a:t> </a:t>
            </a:r>
            <a:r>
              <a:rPr lang="en-US" dirty="0" err="1">
                <a:solidFill>
                  <a:srgbClr val="FFFEFF"/>
                </a:solidFill>
              </a:rPr>
              <a:t>vodu</a:t>
            </a:r>
            <a:r>
              <a:rPr lang="en-US" dirty="0">
                <a:solidFill>
                  <a:srgbClr val="FFFEFF"/>
                </a:solidFill>
              </a:rPr>
              <a:t> </a:t>
            </a:r>
            <a:r>
              <a:rPr lang="en-US" dirty="0" err="1">
                <a:solidFill>
                  <a:srgbClr val="FFFEFF"/>
                </a:solidFill>
              </a:rPr>
              <a:t>nije</a:t>
            </a:r>
            <a:r>
              <a:rPr lang="en-US" dirty="0">
                <a:solidFill>
                  <a:srgbClr val="FFFEFF"/>
                </a:solidFill>
              </a:rPr>
              <a:t> </a:t>
            </a:r>
            <a:r>
              <a:rPr lang="en-US" dirty="0" err="1">
                <a:solidFill>
                  <a:srgbClr val="FFFEFF"/>
                </a:solidFill>
              </a:rPr>
              <a:t>uvijek</a:t>
            </a:r>
            <a:r>
              <a:rPr lang="en-US" dirty="0">
                <a:solidFill>
                  <a:srgbClr val="FFFEFF"/>
                </a:solidFill>
              </a:rPr>
              <a:t> </a:t>
            </a:r>
            <a:r>
              <a:rPr lang="en-US" dirty="0" err="1">
                <a:solidFill>
                  <a:srgbClr val="FFFEFF"/>
                </a:solidFill>
              </a:rPr>
              <a:t>bajka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B556F-FE27-42BD-B53E-3E7D45743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 lnSpcReduction="10000"/>
          </a:bodyPr>
          <a:lstStyle/>
          <a:p>
            <a:pPr marL="305435" indent="-305435"/>
            <a:endParaRPr lang="en-US" dirty="0">
              <a:solidFill>
                <a:srgbClr val="003AF7"/>
              </a:solidFill>
              <a:ea typeface="+mn-lt"/>
              <a:cs typeface="+mn-lt"/>
            </a:endParaRPr>
          </a:p>
          <a:p>
            <a:pPr marL="305435" indent="-305435"/>
            <a:r>
              <a:rPr lang="en-US" dirty="0">
                <a:ea typeface="+mn-lt"/>
                <a:cs typeface="+mn-lt"/>
              </a:rPr>
              <a:t>Mono </a:t>
            </a:r>
            <a:r>
              <a:rPr lang="en-US" dirty="0" err="1">
                <a:ea typeface="+mn-lt"/>
                <a:cs typeface="+mn-lt"/>
              </a:rPr>
              <a:t>jezero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dirty="0" err="1">
                <a:ea typeface="+mn-lt"/>
                <a:cs typeface="+mn-lt"/>
              </a:rPr>
              <a:t>Kalifornija</a:t>
            </a:r>
            <a:r>
              <a:rPr lang="en-US" dirty="0">
                <a:ea typeface="+mn-lt"/>
                <a:cs typeface="+mn-lt"/>
              </a:rPr>
              <a:t>, SAD)</a:t>
            </a:r>
            <a:endParaRPr lang="en-US"/>
          </a:p>
          <a:p>
            <a:pPr marL="305435" indent="-305435"/>
            <a:endParaRPr lang="en-US"/>
          </a:p>
          <a:p>
            <a:pPr marL="305435" indent="-305435"/>
            <a:r>
              <a:rPr lang="en-US" dirty="0">
                <a:ea typeface="+mn-lt"/>
                <a:cs typeface="+mn-lt"/>
              </a:rPr>
              <a:t>Mono </a:t>
            </a:r>
            <a:r>
              <a:rPr lang="en-US" dirty="0" err="1">
                <a:ea typeface="+mn-lt"/>
                <a:cs typeface="+mn-lt"/>
              </a:rPr>
              <a:t>jezero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koje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također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nalazi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Kaliforniji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jedno</a:t>
            </a:r>
            <a:r>
              <a:rPr lang="en-US" dirty="0">
                <a:ea typeface="+mn-lt"/>
                <a:cs typeface="+mn-lt"/>
              </a:rPr>
              <a:t> je od </a:t>
            </a:r>
            <a:r>
              <a:rPr lang="en-US" dirty="0" err="1">
                <a:ea typeface="+mn-lt"/>
                <a:cs typeface="+mn-lt"/>
              </a:rPr>
              <a:t>najstarijih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jezera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Sjedinjenim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Državama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jedno</a:t>
            </a:r>
            <a:r>
              <a:rPr lang="en-US" dirty="0">
                <a:ea typeface="+mn-lt"/>
                <a:cs typeface="+mn-lt"/>
              </a:rPr>
              <a:t> od </a:t>
            </a:r>
            <a:r>
              <a:rPr lang="en-US" dirty="0" err="1">
                <a:ea typeface="+mn-lt"/>
                <a:cs typeface="+mn-lt"/>
              </a:rPr>
              <a:t>najsmrtonosnijih</a:t>
            </a:r>
            <a:r>
              <a:rPr lang="en-US" dirty="0">
                <a:ea typeface="+mn-lt"/>
                <a:cs typeface="+mn-lt"/>
              </a:rPr>
              <a:t>. U </a:t>
            </a:r>
            <a:r>
              <a:rPr lang="en-US" dirty="0" err="1">
                <a:ea typeface="+mn-lt"/>
                <a:cs typeface="+mn-lt"/>
              </a:rPr>
              <a:t>nedostatku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rijeka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teku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uslijed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isparavanja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razina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vode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opada</a:t>
            </a:r>
            <a:r>
              <a:rPr lang="en-US" dirty="0">
                <a:ea typeface="+mn-lt"/>
                <a:cs typeface="+mn-lt"/>
              </a:rPr>
              <a:t>, a u </a:t>
            </a:r>
            <a:r>
              <a:rPr lang="en-US" dirty="0" err="1">
                <a:ea typeface="+mn-lt"/>
                <a:cs typeface="+mn-lt"/>
              </a:rPr>
              <a:t>jezeru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taloži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velika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količina</a:t>
            </a:r>
            <a:r>
              <a:rPr lang="en-US" dirty="0">
                <a:ea typeface="+mn-lt"/>
                <a:cs typeface="+mn-lt"/>
              </a:rPr>
              <a:t> soli. To </a:t>
            </a:r>
            <a:r>
              <a:rPr lang="en-US" dirty="0" err="1">
                <a:ea typeface="+mn-lt"/>
                <a:cs typeface="+mn-lt"/>
              </a:rPr>
              <a:t>ga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čini</a:t>
            </a:r>
            <a:r>
              <a:rPr lang="en-US" dirty="0">
                <a:ea typeface="+mn-lt"/>
                <a:cs typeface="+mn-lt"/>
              </a:rPr>
              <a:t> tri puta </a:t>
            </a:r>
            <a:r>
              <a:rPr lang="en-US" dirty="0" err="1">
                <a:ea typeface="+mn-lt"/>
                <a:cs typeface="+mn-lt"/>
              </a:rPr>
              <a:t>većim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oceanima</a:t>
            </a:r>
            <a:r>
              <a:rPr lang="en-US" dirty="0">
                <a:ea typeface="+mn-lt"/>
                <a:cs typeface="+mn-lt"/>
              </a:rPr>
              <a:t> soli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daje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ravnotežu</a:t>
            </a:r>
            <a:r>
              <a:rPr lang="en-US" dirty="0">
                <a:ea typeface="+mn-lt"/>
                <a:cs typeface="+mn-lt"/>
              </a:rPr>
              <a:t> pH 10. </a:t>
            </a:r>
            <a:r>
              <a:rPr lang="en-US" dirty="0" err="1">
                <a:ea typeface="+mn-lt"/>
                <a:cs typeface="+mn-lt"/>
              </a:rPr>
              <a:t>Iako</a:t>
            </a:r>
            <a:r>
              <a:rPr lang="en-US" dirty="0">
                <a:ea typeface="+mn-lt"/>
                <a:cs typeface="+mn-lt"/>
              </a:rPr>
              <a:t> je sol </a:t>
            </a:r>
            <a:r>
              <a:rPr lang="en-US" dirty="0" err="1">
                <a:ea typeface="+mn-lt"/>
                <a:cs typeface="+mn-lt"/>
              </a:rPr>
              <a:t>dovela</a:t>
            </a:r>
            <a:r>
              <a:rPr lang="en-US" dirty="0">
                <a:ea typeface="+mn-lt"/>
                <a:cs typeface="+mn-lt"/>
              </a:rPr>
              <a:t> do </a:t>
            </a:r>
            <a:r>
              <a:rPr lang="en-US" dirty="0" err="1">
                <a:ea typeface="+mn-lt"/>
                <a:cs typeface="+mn-lt"/>
              </a:rPr>
              <a:t>pojave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nevjerojatnih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vapnenačkih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tufova</a:t>
            </a:r>
            <a:r>
              <a:rPr lang="en-US" dirty="0">
                <a:ea typeface="+mn-lt"/>
                <a:cs typeface="+mn-lt"/>
              </a:rPr>
              <a:t>, to je </a:t>
            </a:r>
            <a:r>
              <a:rPr lang="en-US" dirty="0" err="1">
                <a:ea typeface="+mn-lt"/>
                <a:cs typeface="+mn-lt"/>
              </a:rPr>
              <a:t>jezero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učinilo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mnogo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opasnijim</a:t>
            </a:r>
            <a:r>
              <a:rPr lang="en-US" dirty="0">
                <a:ea typeface="+mn-lt"/>
                <a:cs typeface="+mn-lt"/>
              </a:rPr>
              <a:t>. Super </a:t>
            </a:r>
            <a:r>
              <a:rPr lang="en-US" dirty="0" err="1">
                <a:ea typeface="+mn-lt"/>
                <a:cs typeface="+mn-lt"/>
              </a:rPr>
              <a:t>slano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jezero</a:t>
            </a:r>
            <a:r>
              <a:rPr lang="en-US" dirty="0">
                <a:ea typeface="+mn-lt"/>
                <a:cs typeface="+mn-lt"/>
              </a:rPr>
              <a:t> Mono </a:t>
            </a:r>
            <a:r>
              <a:rPr lang="en-US" dirty="0" err="1">
                <a:ea typeface="+mn-lt"/>
                <a:cs typeface="+mn-lt"/>
              </a:rPr>
              <a:t>stvara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čuda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poput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kula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vapnenaca</a:t>
            </a:r>
            <a:r>
              <a:rPr lang="en-US" dirty="0">
                <a:ea typeface="+mn-lt"/>
                <a:cs typeface="+mn-lt"/>
              </a:rPr>
              <a:t> od tufa.</a:t>
            </a:r>
            <a:endParaRPr lang="en-US"/>
          </a:p>
          <a:p>
            <a:pPr marL="305435" indent="-305435"/>
            <a:r>
              <a:rPr lang="en-US" dirty="0" err="1">
                <a:ea typeface="+mn-lt"/>
                <a:cs typeface="+mn-lt"/>
              </a:rPr>
              <a:t>Mikroskopski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škampi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muhe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neke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vrste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algi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jedini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stanovnici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ribnjaka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Bilo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ptice</a:t>
            </a:r>
            <a:r>
              <a:rPr lang="en-US" dirty="0">
                <a:ea typeface="+mn-lt"/>
                <a:cs typeface="+mn-lt"/>
              </a:rPr>
              <a:t> ne </a:t>
            </a:r>
            <a:r>
              <a:rPr lang="en-US" dirty="0" err="1">
                <a:ea typeface="+mn-lt"/>
                <a:cs typeface="+mn-lt"/>
              </a:rPr>
              <a:t>mogu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dugo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živjeti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ako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odluče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napiti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Naravno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voda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nije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uvijek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toksična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budući</a:t>
            </a:r>
            <a:r>
              <a:rPr lang="en-US" dirty="0">
                <a:ea typeface="+mn-lt"/>
                <a:cs typeface="+mn-lt"/>
              </a:rPr>
              <a:t> da </a:t>
            </a:r>
            <a:r>
              <a:rPr lang="en-US" dirty="0" err="1">
                <a:ea typeface="+mn-lt"/>
                <a:cs typeface="+mn-lt"/>
              </a:rPr>
              <a:t>toksičnost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varira</a:t>
            </a:r>
            <a:r>
              <a:rPr lang="en-US" dirty="0">
                <a:ea typeface="+mn-lt"/>
                <a:cs typeface="+mn-lt"/>
              </a:rPr>
              <a:t> s </a:t>
            </a:r>
            <a:r>
              <a:rPr lang="en-US" dirty="0" err="1">
                <a:ea typeface="+mn-lt"/>
                <a:cs typeface="+mn-lt"/>
              </a:rPr>
              <a:t>dubinom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sezonom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/>
          </a:p>
          <a:p>
            <a:pPr marL="305435" indent="-305435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35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6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8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DD7FF0-9FF0-46A3-AABD-2C03EDFDB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JEZERA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30E58-3A98-4FB7-B694-0C33A5C9E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400" dirty="0">
                <a:ea typeface="+mn-lt"/>
                <a:cs typeface="+mn-lt"/>
              </a:rPr>
              <a:t>           </a:t>
            </a:r>
            <a:r>
              <a:rPr lang="en-US" sz="1400" dirty="0" err="1">
                <a:ea typeface="+mn-lt"/>
                <a:cs typeface="+mn-lt"/>
              </a:rPr>
              <a:t>Najzagađenija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jezera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na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svijetu</a:t>
            </a:r>
            <a:endParaRPr lang="en-US" sz="1400" dirty="0" err="1"/>
          </a:p>
          <a:p>
            <a:pPr marL="305435" indent="-305435">
              <a:lnSpc>
                <a:spcPct val="100000"/>
              </a:lnSpc>
            </a:pPr>
            <a:r>
              <a:rPr lang="en-US" sz="1400" dirty="0">
                <a:ea typeface="+mn-lt"/>
                <a:cs typeface="+mn-lt"/>
              </a:rPr>
              <a:t>S </a:t>
            </a:r>
            <a:r>
              <a:rPr lang="en-US" sz="1400" dirty="0" err="1">
                <a:ea typeface="+mn-lt"/>
                <a:cs typeface="+mn-lt"/>
              </a:rPr>
              <a:t>čistoćom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voda</a:t>
            </a:r>
            <a:r>
              <a:rPr lang="en-US" sz="1400" dirty="0">
                <a:ea typeface="+mn-lt"/>
                <a:cs typeface="+mn-lt"/>
              </a:rPr>
              <a:t> u </a:t>
            </a:r>
            <a:r>
              <a:rPr lang="en-US" sz="1400" dirty="0" err="1">
                <a:ea typeface="+mn-lt"/>
                <a:cs typeface="+mn-lt"/>
              </a:rPr>
              <a:t>jezerima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situacija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također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nije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baš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povoljna</a:t>
            </a:r>
            <a:r>
              <a:rPr lang="en-US" sz="1400" dirty="0">
                <a:ea typeface="+mn-lt"/>
                <a:cs typeface="+mn-lt"/>
              </a:rPr>
              <a:t>. A </a:t>
            </a:r>
            <a:r>
              <a:rPr lang="en-US" sz="1400" dirty="0" err="1">
                <a:ea typeface="+mn-lt"/>
                <a:cs typeface="+mn-lt"/>
              </a:rPr>
              <a:t>ako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su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neka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vodna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tijela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zagađena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samo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na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mjestima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ili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imaju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prihvatljive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pokazatelje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i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teže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samo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neugodnom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naslovu</a:t>
            </a:r>
            <a:r>
              <a:rPr lang="en-US" sz="1400" dirty="0">
                <a:ea typeface="+mn-lt"/>
                <a:cs typeface="+mn-lt"/>
              </a:rPr>
              <a:t> "</a:t>
            </a:r>
            <a:r>
              <a:rPr lang="en-US" sz="1400" dirty="0" err="1">
                <a:ea typeface="+mn-lt"/>
                <a:cs typeface="+mn-lt"/>
              </a:rPr>
              <a:t>najprljaviji</a:t>
            </a:r>
            <a:r>
              <a:rPr lang="en-US" sz="1400" dirty="0">
                <a:ea typeface="+mn-lt"/>
                <a:cs typeface="+mn-lt"/>
              </a:rPr>
              <a:t>", </a:t>
            </a:r>
            <a:r>
              <a:rPr lang="en-US" sz="1400" dirty="0" err="1">
                <a:ea typeface="+mn-lt"/>
                <a:cs typeface="+mn-lt"/>
              </a:rPr>
              <a:t>onda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su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neka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jezera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toliko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prljava</a:t>
            </a:r>
            <a:r>
              <a:rPr lang="en-US" sz="1400" dirty="0">
                <a:ea typeface="+mn-lt"/>
                <a:cs typeface="+mn-lt"/>
              </a:rPr>
              <a:t> da se </a:t>
            </a:r>
            <a:r>
              <a:rPr lang="en-US" sz="1400" dirty="0" err="1">
                <a:ea typeface="+mn-lt"/>
                <a:cs typeface="+mn-lt"/>
              </a:rPr>
              <a:t>teško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mogu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nazvati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jezerima</a:t>
            </a:r>
            <a:r>
              <a:rPr lang="en-US" sz="1400" dirty="0">
                <a:ea typeface="+mn-lt"/>
                <a:cs typeface="+mn-lt"/>
              </a:rPr>
              <a:t>.</a:t>
            </a:r>
            <a:endParaRPr lang="en-US" sz="1400" dirty="0"/>
          </a:p>
          <a:p>
            <a:pPr marL="0" indent="0">
              <a:lnSpc>
                <a:spcPct val="100000"/>
              </a:lnSpc>
              <a:buNone/>
            </a:pPr>
            <a:endParaRPr lang="en-US" sz="1400" dirty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400" dirty="0">
                <a:ea typeface="+mn-lt"/>
                <a:cs typeface="+mn-lt"/>
              </a:rPr>
              <a:t>       Karta </a:t>
            </a:r>
            <a:r>
              <a:rPr lang="en-US" sz="1400" dirty="0" err="1">
                <a:ea typeface="+mn-lt"/>
                <a:cs typeface="+mn-lt"/>
              </a:rPr>
              <a:t>opasnih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regija</a:t>
            </a:r>
            <a:r>
              <a:rPr lang="en-US" sz="1400" dirty="0">
                <a:ea typeface="+mn-lt"/>
                <a:cs typeface="+mn-lt"/>
              </a:rPr>
              <a:t> </a:t>
            </a:r>
            <a:endParaRPr lang="en-US"/>
          </a:p>
          <a:p>
            <a:pPr marL="305435" indent="-305435">
              <a:lnSpc>
                <a:spcPct val="100000"/>
              </a:lnSpc>
            </a:pPr>
            <a:r>
              <a:rPr lang="en-US" sz="1400" dirty="0" err="1">
                <a:ea typeface="+mn-lt"/>
                <a:cs typeface="+mn-lt"/>
              </a:rPr>
              <a:t>Crno</a:t>
            </a:r>
            <a:r>
              <a:rPr lang="en-US" sz="1400" dirty="0">
                <a:ea typeface="+mn-lt"/>
                <a:cs typeface="+mn-lt"/>
              </a:rPr>
              <a:t> more </a:t>
            </a:r>
            <a:r>
              <a:rPr lang="en-US" sz="1400" dirty="0" err="1">
                <a:ea typeface="+mn-lt"/>
                <a:cs typeface="+mn-lt"/>
              </a:rPr>
              <a:t>zauzima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jedno</a:t>
            </a:r>
            <a:r>
              <a:rPr lang="en-US" sz="1400" dirty="0">
                <a:ea typeface="+mn-lt"/>
                <a:cs typeface="+mn-lt"/>
              </a:rPr>
              <a:t> od </a:t>
            </a:r>
            <a:r>
              <a:rPr lang="en-US" sz="1400" dirty="0" err="1">
                <a:ea typeface="+mn-lt"/>
                <a:cs typeface="+mn-lt"/>
              </a:rPr>
              <a:t>prvih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mjesta</a:t>
            </a:r>
            <a:r>
              <a:rPr lang="en-US" sz="1400" dirty="0">
                <a:ea typeface="+mn-lt"/>
                <a:cs typeface="+mn-lt"/>
              </a:rPr>
              <a:t> po </a:t>
            </a:r>
            <a:r>
              <a:rPr lang="en-US" sz="1400" dirty="0" err="1">
                <a:ea typeface="+mn-lt"/>
                <a:cs typeface="+mn-lt"/>
              </a:rPr>
              <a:t>broju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otpada</a:t>
            </a:r>
            <a:r>
              <a:rPr lang="en-US" sz="1400" dirty="0">
                <a:ea typeface="+mn-lt"/>
                <a:cs typeface="+mn-lt"/>
              </a:rPr>
              <a:t>. </a:t>
            </a:r>
            <a:r>
              <a:rPr lang="en-US" sz="1400" dirty="0" err="1">
                <a:ea typeface="+mn-lt"/>
                <a:cs typeface="+mn-lt"/>
              </a:rPr>
              <a:t>Zbog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prekomjernog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sadržaja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naftnih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proizvoda</a:t>
            </a:r>
            <a:r>
              <a:rPr lang="en-US" sz="1400" dirty="0">
                <a:ea typeface="+mn-lt"/>
                <a:cs typeface="+mn-lt"/>
              </a:rPr>
              <a:t> u </a:t>
            </a:r>
            <a:r>
              <a:rPr lang="en-US" sz="1400" dirty="0" err="1">
                <a:ea typeface="+mn-lt"/>
                <a:cs typeface="+mn-lt"/>
              </a:rPr>
              <a:t>vodama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Crnog</a:t>
            </a:r>
            <a:r>
              <a:rPr lang="en-US" sz="1400" dirty="0">
                <a:ea typeface="+mn-lt"/>
                <a:cs typeface="+mn-lt"/>
              </a:rPr>
              <a:t> mora, </a:t>
            </a:r>
            <a:r>
              <a:rPr lang="en-US" sz="1400" dirty="0" err="1">
                <a:ea typeface="+mn-lt"/>
                <a:cs typeface="+mn-lt"/>
              </a:rPr>
              <a:t>oko</a:t>
            </a:r>
            <a:r>
              <a:rPr lang="en-US" sz="1400" dirty="0">
                <a:ea typeface="+mn-lt"/>
                <a:cs typeface="+mn-lt"/>
              </a:rPr>
              <a:t> 160 </a:t>
            </a:r>
            <a:r>
              <a:rPr lang="en-US" sz="1400" dirty="0" err="1">
                <a:ea typeface="+mn-lt"/>
                <a:cs typeface="+mn-lt"/>
              </a:rPr>
              <a:t>vrsta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faune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koje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žive</a:t>
            </a:r>
            <a:r>
              <a:rPr lang="en-US" sz="1400" dirty="0">
                <a:ea typeface="+mn-lt"/>
                <a:cs typeface="+mn-lt"/>
              </a:rPr>
              <a:t> u </a:t>
            </a:r>
            <a:r>
              <a:rPr lang="en-US" sz="1400" dirty="0" err="1">
                <a:ea typeface="+mn-lt"/>
                <a:cs typeface="+mn-lt"/>
              </a:rPr>
              <a:t>njemu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nalaze</a:t>
            </a:r>
            <a:r>
              <a:rPr lang="en-US" sz="1400" dirty="0">
                <a:ea typeface="+mn-lt"/>
                <a:cs typeface="+mn-lt"/>
              </a:rPr>
              <a:t> se </a:t>
            </a:r>
            <a:r>
              <a:rPr lang="en-US" sz="1400" dirty="0" err="1">
                <a:ea typeface="+mn-lt"/>
                <a:cs typeface="+mn-lt"/>
              </a:rPr>
              <a:t>na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rubu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izumiranja</a:t>
            </a:r>
            <a:r>
              <a:rPr lang="en-US" sz="1400" dirty="0">
                <a:ea typeface="+mn-lt"/>
                <a:cs typeface="+mn-lt"/>
              </a:rPr>
              <a:t>. </a:t>
            </a:r>
            <a:r>
              <a:rPr lang="en-US" sz="1400" dirty="0" err="1">
                <a:ea typeface="+mn-lt"/>
                <a:cs typeface="+mn-lt"/>
              </a:rPr>
              <a:t>Unatoč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padu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gospodarske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aktivnosti</a:t>
            </a:r>
            <a:r>
              <a:rPr lang="en-US" sz="1400" dirty="0">
                <a:ea typeface="+mn-lt"/>
                <a:cs typeface="+mn-lt"/>
              </a:rPr>
              <a:t> u </a:t>
            </a:r>
            <a:r>
              <a:rPr lang="en-US" sz="1400" dirty="0" err="1">
                <a:ea typeface="+mn-lt"/>
                <a:cs typeface="+mn-lt"/>
              </a:rPr>
              <a:t>crnomorskim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zemljama</a:t>
            </a:r>
            <a:r>
              <a:rPr lang="en-US" sz="1400" dirty="0">
                <a:ea typeface="+mn-lt"/>
                <a:cs typeface="+mn-lt"/>
              </a:rPr>
              <a:t>, </a:t>
            </a:r>
            <a:r>
              <a:rPr lang="en-US" sz="1400" dirty="0" err="1">
                <a:ea typeface="+mn-lt"/>
                <a:cs typeface="+mn-lt"/>
              </a:rPr>
              <a:t>ekološko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stanje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Crnog</a:t>
            </a:r>
            <a:r>
              <a:rPr lang="en-US" sz="1400" dirty="0">
                <a:ea typeface="+mn-lt"/>
                <a:cs typeface="+mn-lt"/>
              </a:rPr>
              <a:t> mora u </a:t>
            </a:r>
            <a:r>
              <a:rPr lang="en-US" sz="1400" dirty="0" err="1">
                <a:ea typeface="+mn-lt"/>
                <a:cs typeface="+mn-lt"/>
              </a:rPr>
              <a:t>posljednje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vrijeme</a:t>
            </a:r>
            <a:r>
              <a:rPr lang="en-US" sz="1400" dirty="0">
                <a:ea typeface="+mn-lt"/>
                <a:cs typeface="+mn-lt"/>
              </a:rPr>
              <a:t> se </a:t>
            </a:r>
            <a:r>
              <a:rPr lang="en-US" sz="1400" dirty="0" err="1">
                <a:ea typeface="+mn-lt"/>
                <a:cs typeface="+mn-lt"/>
              </a:rPr>
              <a:t>pogoršava</a:t>
            </a:r>
            <a:r>
              <a:rPr lang="en-US" sz="1400" dirty="0">
                <a:ea typeface="+mn-lt"/>
                <a:cs typeface="+mn-lt"/>
              </a:rPr>
              <a:t>, </a:t>
            </a:r>
            <a:r>
              <a:rPr lang="en-US" sz="1400" dirty="0" err="1">
                <a:ea typeface="+mn-lt"/>
                <a:cs typeface="+mn-lt"/>
              </a:rPr>
              <a:t>jer</a:t>
            </a:r>
            <a:r>
              <a:rPr lang="en-US" sz="1400" dirty="0">
                <a:ea typeface="+mn-lt"/>
                <a:cs typeface="+mn-lt"/>
              </a:rPr>
              <a:t> se </a:t>
            </a:r>
            <a:r>
              <a:rPr lang="en-US" sz="1400" dirty="0" err="1">
                <a:ea typeface="+mn-lt"/>
                <a:cs typeface="+mn-lt"/>
              </a:rPr>
              <a:t>masovni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ribolov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ribe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nastavlja</a:t>
            </a:r>
            <a:r>
              <a:rPr lang="en-US" sz="1400" dirty="0">
                <a:ea typeface="+mn-lt"/>
                <a:cs typeface="+mn-lt"/>
              </a:rPr>
              <a:t>, </a:t>
            </a:r>
            <a:r>
              <a:rPr lang="en-US" sz="1400" dirty="0" err="1">
                <a:ea typeface="+mn-lt"/>
                <a:cs typeface="+mn-lt"/>
              </a:rPr>
              <a:t>kao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i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aktivno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zagađenje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rijeka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koje</a:t>
            </a:r>
            <a:r>
              <a:rPr lang="en-US" sz="1400" dirty="0">
                <a:ea typeface="+mn-lt"/>
                <a:cs typeface="+mn-lt"/>
              </a:rPr>
              <a:t> se </a:t>
            </a:r>
            <a:r>
              <a:rPr lang="en-US" sz="1400" dirty="0" err="1">
                <a:ea typeface="+mn-lt"/>
                <a:cs typeface="+mn-lt"/>
              </a:rPr>
              <a:t>ulijevaju</a:t>
            </a:r>
            <a:r>
              <a:rPr lang="en-US" sz="1400" dirty="0">
                <a:ea typeface="+mn-lt"/>
                <a:cs typeface="+mn-lt"/>
              </a:rPr>
              <a:t> u more, </a:t>
            </a:r>
            <a:r>
              <a:rPr lang="en-US" sz="1400" dirty="0" err="1">
                <a:ea typeface="+mn-lt"/>
                <a:cs typeface="+mn-lt"/>
              </a:rPr>
              <a:t>osobito</a:t>
            </a:r>
            <a:r>
              <a:rPr lang="en-US" sz="1400" dirty="0">
                <a:ea typeface="+mn-lt"/>
                <a:cs typeface="+mn-lt"/>
              </a:rPr>
              <a:t> s </a:t>
            </a:r>
            <a:r>
              <a:rPr lang="en-US" sz="1400" dirty="0" err="1">
                <a:ea typeface="+mn-lt"/>
                <a:cs typeface="+mn-lt"/>
              </a:rPr>
              <a:t>odvodima</a:t>
            </a:r>
            <a:r>
              <a:rPr lang="en-US" sz="1400" dirty="0">
                <a:ea typeface="+mn-lt"/>
                <a:cs typeface="+mn-lt"/>
              </a:rPr>
              <a:t> s </a:t>
            </a:r>
            <a:r>
              <a:rPr lang="en-US" sz="1400" dirty="0" err="1">
                <a:ea typeface="+mn-lt"/>
                <a:cs typeface="+mn-lt"/>
              </a:rPr>
              <a:t>polja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koja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sadrže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mineralna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gnojiva</a:t>
            </a:r>
            <a:r>
              <a:rPr lang="en-US" sz="1400" dirty="0">
                <a:ea typeface="+mn-lt"/>
                <a:cs typeface="+mn-lt"/>
              </a:rPr>
              <a:t>.</a:t>
            </a:r>
            <a:endParaRPr lang="en-US" sz="1400" dirty="0"/>
          </a:p>
          <a:p>
            <a:pPr marL="305435" indent="-305435">
              <a:lnSpc>
                <a:spcPct val="100000"/>
              </a:lnSpc>
            </a:pPr>
            <a:r>
              <a:rPr lang="en-US" sz="1400" dirty="0" err="1">
                <a:ea typeface="+mn-lt"/>
                <a:cs typeface="+mn-lt"/>
              </a:rPr>
              <a:t>Prošli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su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dani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kada</a:t>
            </a:r>
            <a:r>
              <a:rPr lang="en-US" sz="1400" dirty="0">
                <a:ea typeface="+mn-lt"/>
                <a:cs typeface="+mn-lt"/>
              </a:rPr>
              <a:t> je </a:t>
            </a:r>
            <a:r>
              <a:rPr lang="en-US" sz="1400" dirty="0" err="1">
                <a:ea typeface="+mn-lt"/>
                <a:cs typeface="+mn-lt"/>
              </a:rPr>
              <a:t>kupanje</a:t>
            </a:r>
            <a:r>
              <a:rPr lang="en-US" sz="1400" dirty="0">
                <a:ea typeface="+mn-lt"/>
                <a:cs typeface="+mn-lt"/>
              </a:rPr>
              <a:t> u </a:t>
            </a:r>
            <a:r>
              <a:rPr lang="en-US" sz="1400" dirty="0" err="1">
                <a:ea typeface="+mn-lt"/>
                <a:cs typeface="+mn-lt"/>
              </a:rPr>
              <a:t>rijekama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i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jezerima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bilo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sigurno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i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ugodno</a:t>
            </a:r>
            <a:r>
              <a:rPr lang="en-US" sz="1400" dirty="0">
                <a:ea typeface="+mn-lt"/>
                <a:cs typeface="+mn-lt"/>
              </a:rPr>
              <a:t>. </a:t>
            </a:r>
            <a:r>
              <a:rPr lang="en-US" sz="1400" dirty="0" err="1">
                <a:ea typeface="+mn-lt"/>
                <a:cs typeface="+mn-lt"/>
              </a:rPr>
              <a:t>Sve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češće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zavirujemo</a:t>
            </a:r>
            <a:r>
              <a:rPr lang="en-US" sz="1400" dirty="0">
                <a:ea typeface="+mn-lt"/>
                <a:cs typeface="+mn-lt"/>
              </a:rPr>
              <a:t> u </a:t>
            </a:r>
            <a:r>
              <a:rPr lang="en-US" sz="1400" dirty="0" err="1">
                <a:ea typeface="+mn-lt"/>
                <a:cs typeface="+mn-lt"/>
              </a:rPr>
              <a:t>vodu</a:t>
            </a:r>
            <a:r>
              <a:rPr lang="en-US" sz="1400" dirty="0">
                <a:ea typeface="+mn-lt"/>
                <a:cs typeface="+mn-lt"/>
              </a:rPr>
              <a:t> - </a:t>
            </a:r>
            <a:r>
              <a:rPr lang="en-US" sz="1400" dirty="0" err="1">
                <a:ea typeface="+mn-lt"/>
                <a:cs typeface="+mn-lt"/>
              </a:rPr>
              <a:t>ima</a:t>
            </a:r>
            <a:r>
              <a:rPr lang="en-US" sz="1400" dirty="0">
                <a:ea typeface="+mn-lt"/>
                <a:cs typeface="+mn-lt"/>
              </a:rPr>
              <a:t> li </a:t>
            </a:r>
            <a:r>
              <a:rPr lang="en-US" sz="1400" dirty="0" err="1">
                <a:ea typeface="+mn-lt"/>
                <a:cs typeface="+mn-lt"/>
              </a:rPr>
              <a:t>kemijskih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mrlja</a:t>
            </a:r>
            <a:r>
              <a:rPr lang="en-US" sz="1400" dirty="0">
                <a:ea typeface="+mn-lt"/>
                <a:cs typeface="+mn-lt"/>
              </a:rPr>
              <a:t>, </a:t>
            </a:r>
            <a:r>
              <a:rPr lang="en-US" sz="1400" dirty="0" err="1">
                <a:ea typeface="+mn-lt"/>
                <a:cs typeface="+mn-lt"/>
              </a:rPr>
              <a:t>ima</a:t>
            </a:r>
            <a:r>
              <a:rPr lang="en-US" sz="1400" dirty="0">
                <a:ea typeface="+mn-lt"/>
                <a:cs typeface="+mn-lt"/>
              </a:rPr>
              <a:t> li </a:t>
            </a:r>
            <a:r>
              <a:rPr lang="en-US" sz="1400" dirty="0" err="1">
                <a:ea typeface="+mn-lt"/>
                <a:cs typeface="+mn-lt"/>
              </a:rPr>
              <a:t>nešto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neobično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što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pluta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uokolo</a:t>
            </a:r>
            <a:r>
              <a:rPr lang="en-US" sz="1400" dirty="0">
                <a:ea typeface="+mn-lt"/>
                <a:cs typeface="+mn-lt"/>
              </a:rPr>
              <a:t>?</a:t>
            </a:r>
            <a:endParaRPr lang="en-US" sz="1400" dirty="0"/>
          </a:p>
          <a:p>
            <a:pPr marL="305435" indent="-305435">
              <a:lnSpc>
                <a:spcPct val="100000"/>
              </a:lnSpc>
            </a:pPr>
            <a:r>
              <a:rPr lang="en-US" sz="1400" dirty="0" err="1">
                <a:ea typeface="+mn-lt"/>
                <a:cs typeface="+mn-lt"/>
              </a:rPr>
              <a:t>Plivanje</a:t>
            </a:r>
            <a:r>
              <a:rPr lang="en-US" sz="1400" dirty="0">
                <a:ea typeface="+mn-lt"/>
                <a:cs typeface="+mn-lt"/>
              </a:rPr>
              <a:t> u </a:t>
            </a:r>
            <a:r>
              <a:rPr lang="en-US" sz="1400" dirty="0" err="1">
                <a:ea typeface="+mn-lt"/>
                <a:cs typeface="+mn-lt"/>
              </a:rPr>
              <a:t>takvim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rezervoarima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znači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barem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loš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miris</a:t>
            </a:r>
            <a:r>
              <a:rPr lang="en-US" sz="1400" dirty="0">
                <a:ea typeface="+mn-lt"/>
                <a:cs typeface="+mn-lt"/>
              </a:rPr>
              <a:t>, </a:t>
            </a:r>
            <a:r>
              <a:rPr lang="en-US" sz="1400" dirty="0" err="1">
                <a:ea typeface="+mn-lt"/>
                <a:cs typeface="+mn-lt"/>
              </a:rPr>
              <a:t>prljavštinu</a:t>
            </a:r>
            <a:r>
              <a:rPr lang="en-US" sz="1400" dirty="0">
                <a:ea typeface="+mn-lt"/>
                <a:cs typeface="+mn-lt"/>
              </a:rPr>
              <a:t>, pa </a:t>
            </a:r>
            <a:r>
              <a:rPr lang="en-US" sz="1400" dirty="0" err="1">
                <a:ea typeface="+mn-lt"/>
                <a:cs typeface="+mn-lt"/>
              </a:rPr>
              <a:t>čak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i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rizik</a:t>
            </a:r>
            <a:r>
              <a:rPr lang="en-US" sz="1400" dirty="0">
                <a:ea typeface="+mn-lt"/>
                <a:cs typeface="+mn-lt"/>
              </a:rPr>
              <a:t> od </a:t>
            </a:r>
            <a:r>
              <a:rPr lang="en-US" sz="1400" dirty="0" err="1">
                <a:ea typeface="+mn-lt"/>
                <a:cs typeface="+mn-lt"/>
              </a:rPr>
              <a:t>zaraze</a:t>
            </a:r>
            <a:r>
              <a:rPr lang="en-US" sz="1400" dirty="0">
                <a:ea typeface="+mn-lt"/>
                <a:cs typeface="+mn-lt"/>
              </a:rPr>
              <a:t> s </a:t>
            </a:r>
            <a:r>
              <a:rPr lang="en-US" sz="1400" dirty="0" err="1">
                <a:ea typeface="+mn-lt"/>
                <a:cs typeface="+mn-lt"/>
              </a:rPr>
              <a:t>neobičnim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bolestima</a:t>
            </a:r>
            <a:r>
              <a:rPr lang="en-US" sz="1400" dirty="0">
                <a:ea typeface="+mn-lt"/>
                <a:cs typeface="+mn-lt"/>
              </a:rPr>
              <a:t>, </a:t>
            </a:r>
            <a:r>
              <a:rPr lang="en-US" sz="1400" dirty="0" err="1">
                <a:ea typeface="+mn-lt"/>
                <a:cs typeface="+mn-lt"/>
              </a:rPr>
              <a:t>čak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i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smrću</a:t>
            </a:r>
            <a:r>
              <a:rPr lang="en-US" sz="1400" dirty="0">
                <a:ea typeface="+mn-lt"/>
                <a:cs typeface="+mn-lt"/>
              </a:rPr>
              <a:t>.</a:t>
            </a:r>
            <a:endParaRPr lang="en-US" sz="1400" dirty="0"/>
          </a:p>
          <a:p>
            <a:pPr marL="305435" indent="-305435">
              <a:lnSpc>
                <a:spcPct val="100000"/>
              </a:lnSpc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69409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59D0C7-F2F8-404C-9D96-3A4C69775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77" y="1037967"/>
            <a:ext cx="3380662" cy="4709131"/>
          </a:xfrm>
        </p:spPr>
        <p:txBody>
          <a:bodyPr anchor="ctr">
            <a:normAutofit/>
          </a:bodyPr>
          <a:lstStyle/>
          <a:p>
            <a:r>
              <a:rPr lang="en-US" dirty="0" err="1">
                <a:solidFill>
                  <a:srgbClr val="FFFEFF"/>
                </a:solidFill>
              </a:rPr>
              <a:t>Načini</a:t>
            </a:r>
            <a:r>
              <a:rPr lang="en-US" dirty="0">
                <a:solidFill>
                  <a:srgbClr val="FFFEFF"/>
                </a:solidFill>
              </a:rPr>
              <a:t> </a:t>
            </a:r>
            <a:r>
              <a:rPr lang="en-US" dirty="0" err="1">
                <a:solidFill>
                  <a:srgbClr val="FFFEFF"/>
                </a:solidFill>
              </a:rPr>
              <a:t>Onečiščavanja</a:t>
            </a:r>
            <a:r>
              <a:rPr lang="en-US" dirty="0">
                <a:solidFill>
                  <a:srgbClr val="FFFEFF"/>
                </a:solidFill>
              </a:rPr>
              <a:t>  </a:t>
            </a:r>
            <a:r>
              <a:rPr lang="en-US" dirty="0" err="1">
                <a:solidFill>
                  <a:srgbClr val="FFFEFF"/>
                </a:solidFill>
              </a:rPr>
              <a:t>vode</a:t>
            </a:r>
            <a:endParaRPr lang="en-US" dirty="0">
              <a:solidFill>
                <a:srgbClr val="FFFE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3AA0-A35F-44B6-B17D-DA8A16539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pPr marL="305435" indent="-305435">
              <a:lnSpc>
                <a:spcPct val="100000"/>
              </a:lnSpc>
            </a:pPr>
            <a:r>
              <a:rPr lang="en-US" dirty="0" err="1">
                <a:ea typeface="+mn-lt"/>
                <a:cs typeface="+mn-lt"/>
              </a:rPr>
              <a:t>kod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slučaj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dolazi</a:t>
            </a:r>
            <a:r>
              <a:rPr lang="en-US" dirty="0">
                <a:ea typeface="+mn-lt"/>
                <a:cs typeface="+mn-lt"/>
              </a:rPr>
              <a:t> do </a:t>
            </a:r>
            <a:r>
              <a:rPr lang="en-US" dirty="0" err="1">
                <a:ea typeface="+mn-lt"/>
                <a:cs typeface="+mn-lt"/>
              </a:rPr>
              <a:t>znatnog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poremećaja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prirodne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ravnoteže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zagađenja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vodotoka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koji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predstavljaju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opasnost</a:t>
            </a:r>
            <a:r>
              <a:rPr lang="en-US" dirty="0">
                <a:ea typeface="+mn-lt"/>
                <a:cs typeface="+mn-lt"/>
              </a:rPr>
              <a:t> po </a:t>
            </a:r>
            <a:r>
              <a:rPr lang="en-US" dirty="0" err="1">
                <a:ea typeface="+mn-lt"/>
                <a:cs typeface="+mn-lt"/>
              </a:rPr>
              <a:t>zdravlje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stanovništva</a:t>
            </a:r>
            <a:r>
              <a:rPr lang="en-US" dirty="0">
                <a:ea typeface="+mn-lt"/>
                <a:cs typeface="+mn-lt"/>
              </a:rPr>
              <a:t>. Na </a:t>
            </a:r>
            <a:r>
              <a:rPr lang="en-US" dirty="0" err="1">
                <a:ea typeface="+mn-lt"/>
                <a:cs typeface="+mn-lt"/>
              </a:rPr>
              <a:t>obalama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zagađenih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rijeka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istaknute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ploče</a:t>
            </a:r>
            <a:r>
              <a:rPr lang="en-US" dirty="0">
                <a:ea typeface="+mn-lt"/>
                <a:cs typeface="+mn-lt"/>
              </a:rPr>
              <a:t> sa </a:t>
            </a:r>
            <a:r>
              <a:rPr lang="en-US" dirty="0" err="1">
                <a:ea typeface="+mn-lt"/>
                <a:cs typeface="+mn-lt"/>
              </a:rPr>
              <a:t>upozorenjem</a:t>
            </a:r>
            <a:r>
              <a:rPr lang="en-US" dirty="0">
                <a:ea typeface="+mn-lt"/>
                <a:cs typeface="+mn-lt"/>
              </a:rPr>
              <a:t> da </a:t>
            </a:r>
            <a:r>
              <a:rPr lang="en-US" dirty="0" err="1">
                <a:ea typeface="+mn-lt"/>
                <a:cs typeface="+mn-lt"/>
              </a:rPr>
              <a:t>voda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nije</a:t>
            </a:r>
            <a:r>
              <a:rPr lang="en-US" dirty="0">
                <a:ea typeface="+mn-lt"/>
                <a:cs typeface="+mn-lt"/>
              </a:rPr>
              <a:t> za </a:t>
            </a:r>
            <a:r>
              <a:rPr lang="en-US" dirty="0" err="1">
                <a:ea typeface="+mn-lt"/>
                <a:cs typeface="+mn-lt"/>
              </a:rPr>
              <a:t>kupanje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ali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kupači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najčešće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ovo</a:t>
            </a:r>
            <a:r>
              <a:rPr lang="en-US" dirty="0">
                <a:ea typeface="+mn-lt"/>
                <a:cs typeface="+mn-lt"/>
              </a:rPr>
              <a:t> ne </a:t>
            </a:r>
            <a:r>
              <a:rPr lang="en-US" dirty="0" err="1">
                <a:ea typeface="+mn-lt"/>
                <a:cs typeface="+mn-lt"/>
              </a:rPr>
              <a:t>osvrću</a:t>
            </a:r>
            <a:r>
              <a:rPr lang="en-US" dirty="0">
                <a:ea typeface="+mn-lt"/>
                <a:cs typeface="+mn-lt"/>
              </a:rPr>
              <a:t>. </a:t>
            </a:r>
            <a:endParaRPr lang="en-US" dirty="0"/>
          </a:p>
          <a:p>
            <a:pPr marL="305435" indent="-305435">
              <a:lnSpc>
                <a:spcPct val="100000"/>
              </a:lnSpc>
            </a:pPr>
            <a:r>
              <a:rPr lang="en-US" dirty="0">
                <a:ea typeface="+mn-lt"/>
                <a:cs typeface="+mn-lt"/>
              </a:rPr>
              <a:t>U </a:t>
            </a:r>
            <a:r>
              <a:rPr lang="en-US" dirty="0" err="1">
                <a:ea typeface="+mn-lt"/>
                <a:cs typeface="+mn-lt"/>
              </a:rPr>
              <a:t>slučajevima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kada</a:t>
            </a:r>
            <a:r>
              <a:rPr lang="en-US" dirty="0">
                <a:ea typeface="+mn-lt"/>
                <a:cs typeface="+mn-lt"/>
              </a:rPr>
              <a:t> se u </a:t>
            </a:r>
            <a:r>
              <a:rPr lang="en-US" dirty="0" err="1">
                <a:ea typeface="+mn-lt"/>
                <a:cs typeface="+mn-lt"/>
              </a:rPr>
              <a:t>rijeke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izlivaju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velike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količine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nepročišćenih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otpadnih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voda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pPr marL="305435" indent="-305435">
              <a:lnSpc>
                <a:spcPct val="100000"/>
              </a:lnSpc>
            </a:pPr>
            <a:r>
              <a:rPr lang="en-US" dirty="0" err="1">
                <a:ea typeface="+mn-lt"/>
                <a:cs typeface="+mn-lt"/>
              </a:rPr>
              <a:t>Vodotoke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najviše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zagađuju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otpadne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vode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iz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naselja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dirty="0" err="1">
                <a:ea typeface="+mn-lt"/>
                <a:cs typeface="+mn-lt"/>
              </a:rPr>
              <a:t>kanalizacija</a:t>
            </a:r>
            <a:r>
              <a:rPr lang="en-US" dirty="0">
                <a:ea typeface="+mn-lt"/>
                <a:cs typeface="+mn-lt"/>
              </a:rPr>
              <a:t>)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industrije</a:t>
            </a:r>
            <a:r>
              <a:rPr lang="en-US" dirty="0">
                <a:ea typeface="+mn-lt"/>
                <a:cs typeface="+mn-lt"/>
              </a:rPr>
              <a:t>. Pored </a:t>
            </a:r>
            <a:r>
              <a:rPr lang="en-US" dirty="0" err="1">
                <a:ea typeface="+mn-lt"/>
                <a:cs typeface="+mn-lt"/>
              </a:rPr>
              <a:t>mikrobiološkog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onečišćenja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dirty="0" err="1">
                <a:ea typeface="+mn-lt"/>
                <a:cs typeface="+mn-lt"/>
              </a:rPr>
              <a:t>bakterije</a:t>
            </a:r>
            <a:r>
              <a:rPr lang="en-US" dirty="0">
                <a:ea typeface="+mn-lt"/>
                <a:cs typeface="+mn-lt"/>
              </a:rPr>
              <a:t>, virus </a:t>
            </a:r>
            <a:r>
              <a:rPr lang="en-US" dirty="0" err="1">
                <a:ea typeface="+mn-lt"/>
                <a:cs typeface="+mn-lt"/>
              </a:rPr>
              <a:t>hepatitisa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drugi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virusi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gljivice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paraziti</a:t>
            </a:r>
            <a:r>
              <a:rPr lang="en-US" dirty="0">
                <a:ea typeface="+mn-lt"/>
                <a:cs typeface="+mn-lt"/>
              </a:rPr>
              <a:t>), </a:t>
            </a:r>
            <a:r>
              <a:rPr lang="en-US" dirty="0" err="1">
                <a:ea typeface="+mn-lt"/>
                <a:cs typeface="+mn-lt"/>
              </a:rPr>
              <a:t>potrebno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istaći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sve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veći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značaj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zagađenja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vode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kemijskim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supstancama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dirty="0" err="1">
                <a:ea typeface="+mn-lt"/>
                <a:cs typeface="+mn-lt"/>
              </a:rPr>
              <a:t>nitrati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nitriti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amonijak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teški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metali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deterdženti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pesticidi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dr.). </a:t>
            </a:r>
            <a:r>
              <a:rPr lang="en-US" dirty="0" err="1">
                <a:ea typeface="+mn-lt"/>
                <a:cs typeface="+mn-lt"/>
              </a:rPr>
              <a:t>Veliki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broj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štetnih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bakterija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potiče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iz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ljudskih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životinjskih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izlučevina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dirty="0" err="1">
                <a:ea typeface="+mn-lt"/>
                <a:cs typeface="+mn-lt"/>
              </a:rPr>
              <a:t>kanalske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vode</a:t>
            </a:r>
            <a:r>
              <a:rPr lang="en-US" dirty="0">
                <a:ea typeface="+mn-lt"/>
                <a:cs typeface="+mn-lt"/>
              </a:rPr>
              <a:t>), </a:t>
            </a:r>
            <a:r>
              <a:rPr lang="en-US" dirty="0" err="1">
                <a:ea typeface="+mn-lt"/>
                <a:cs typeface="+mn-lt"/>
              </a:rPr>
              <a:t>dok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kemijsko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zagađenje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potiče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uglavnom</a:t>
            </a:r>
            <a:r>
              <a:rPr lang="en-US" dirty="0">
                <a:ea typeface="+mn-lt"/>
                <a:cs typeface="+mn-lt"/>
              </a:rPr>
              <a:t> od </a:t>
            </a:r>
            <a:r>
              <a:rPr lang="en-US" dirty="0" err="1">
                <a:ea typeface="+mn-lt"/>
                <a:cs typeface="+mn-lt"/>
              </a:rPr>
              <a:t>industrije</a:t>
            </a:r>
            <a:r>
              <a:rPr lang="en-US" dirty="0">
                <a:ea typeface="+mn-lt"/>
                <a:cs typeface="+mn-lt"/>
              </a:rPr>
              <a:t>. U </a:t>
            </a:r>
            <a:r>
              <a:rPr lang="en-US" dirty="0" err="1">
                <a:ea typeface="+mn-lt"/>
                <a:cs typeface="+mn-lt"/>
              </a:rPr>
              <a:t>ljetnim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mjesecima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zbog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smanjenog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vodostaja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povećava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količina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organskih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materija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vodotocima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zbog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čega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nije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preporučljivo</a:t>
            </a:r>
            <a:r>
              <a:rPr lang="en-US" dirty="0">
                <a:ea typeface="+mn-lt"/>
                <a:cs typeface="+mn-lt"/>
              </a:rPr>
              <a:t> njihovo korištenje u rekreacione svrhe.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53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75F09E-822F-4FF3-8FA0-2A93AF59F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I </a:t>
            </a:r>
            <a:r>
              <a:rPr lang="en-US" dirty="0" err="1">
                <a:solidFill>
                  <a:srgbClr val="FFFEFF"/>
                </a:solidFill>
              </a:rPr>
              <a:t>jadransko</a:t>
            </a:r>
            <a:r>
              <a:rPr lang="en-US" dirty="0">
                <a:solidFill>
                  <a:srgbClr val="FFFEFF"/>
                </a:solidFill>
              </a:rPr>
              <a:t> more je u </a:t>
            </a:r>
            <a:r>
              <a:rPr lang="en-US" dirty="0" err="1">
                <a:solidFill>
                  <a:srgbClr val="FFFEFF"/>
                </a:solidFill>
              </a:rPr>
              <a:t>problemu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16586-CB65-4D19-A0A0-6040D2400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ea typeface="+mn-lt"/>
                <a:cs typeface="+mn-lt"/>
              </a:rPr>
              <a:t>pronači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mjesto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plaži</a:t>
            </a:r>
            <a:r>
              <a:rPr lang="en-US" dirty="0">
                <a:ea typeface="+mn-lt"/>
                <a:cs typeface="+mn-lt"/>
              </a:rPr>
              <a:t>  </a:t>
            </a:r>
            <a:r>
              <a:rPr lang="en-US" dirty="0" err="1">
                <a:ea typeface="+mn-lt"/>
                <a:cs typeface="+mn-lt"/>
              </a:rPr>
              <a:t>koje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nije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zauzeto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vrlo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brzo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neće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biti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jedini</a:t>
            </a:r>
            <a:r>
              <a:rPr lang="en-US" dirty="0">
                <a:ea typeface="+mn-lt"/>
                <a:cs typeface="+mn-lt"/>
              </a:rPr>
              <a:t> problem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hrvatskim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plažama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Obala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nam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naime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ima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specifičan</a:t>
            </a:r>
            <a:r>
              <a:rPr lang="en-US" dirty="0">
                <a:ea typeface="+mn-lt"/>
                <a:cs typeface="+mn-lt"/>
              </a:rPr>
              <a:t> problem – </a:t>
            </a:r>
            <a:r>
              <a:rPr lang="en-US" dirty="0" err="1">
                <a:ea typeface="+mn-lt"/>
                <a:cs typeface="+mn-lt"/>
              </a:rPr>
              <a:t>opuške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ostavljaju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kako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domaći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tako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strani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turisti</a:t>
            </a:r>
            <a:r>
              <a:rPr lang="en-US" dirty="0">
                <a:ea typeface="+mn-lt"/>
                <a:cs typeface="+mn-lt"/>
              </a:rPr>
              <a:t>. To </a:t>
            </a:r>
            <a:r>
              <a:rPr lang="en-US" dirty="0" err="1">
                <a:ea typeface="+mn-lt"/>
                <a:cs typeface="+mn-lt"/>
              </a:rPr>
              <a:t>nije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jedini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prljavi</a:t>
            </a:r>
            <a:r>
              <a:rPr lang="en-US" dirty="0">
                <a:ea typeface="+mn-lt"/>
                <a:cs typeface="+mn-lt"/>
              </a:rPr>
              <a:t> problem </a:t>
            </a:r>
            <a:r>
              <a:rPr lang="en-US" dirty="0" err="1">
                <a:ea typeface="+mn-lt"/>
                <a:cs typeface="+mn-lt"/>
              </a:rPr>
              <a:t>hrvatskog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turističkog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ponosa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ali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slikovito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pokazuje</a:t>
            </a:r>
            <a:r>
              <a:rPr lang="en-US" dirty="0">
                <a:ea typeface="+mn-lt"/>
                <a:cs typeface="+mn-lt"/>
              </a:rPr>
              <a:t> da </a:t>
            </a:r>
            <a:r>
              <a:rPr lang="en-US" dirty="0" err="1">
                <a:ea typeface="+mn-lt"/>
                <a:cs typeface="+mn-lt"/>
              </a:rPr>
              <a:t>su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nam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problemi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zagađivanja</a:t>
            </a:r>
            <a:r>
              <a:rPr lang="en-US" dirty="0">
                <a:ea typeface="+mn-lt"/>
                <a:cs typeface="+mn-lt"/>
              </a:rPr>
              <a:t> mora </a:t>
            </a:r>
            <a:r>
              <a:rPr lang="en-US" dirty="0" err="1">
                <a:ea typeface="+mn-lt"/>
                <a:cs typeface="+mn-lt"/>
              </a:rPr>
              <a:t>koje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dolazi</a:t>
            </a:r>
            <a:r>
              <a:rPr lang="en-US" dirty="0">
                <a:ea typeface="+mn-lt"/>
                <a:cs typeface="+mn-lt"/>
              </a:rPr>
              <a:t> s </a:t>
            </a:r>
            <a:r>
              <a:rPr lang="en-US" dirty="0" err="1">
                <a:ea typeface="+mn-lt"/>
                <a:cs typeface="+mn-lt"/>
              </a:rPr>
              <a:t>kopna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nataložili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kao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prepune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pepeljare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ljetnim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terasama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804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719C7A-9405-4897-A1EF-D02CCEA59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 err="1">
                <a:solidFill>
                  <a:srgbClr val="FFFEFF"/>
                </a:solidFill>
              </a:rPr>
              <a:t>Koliko</a:t>
            </a:r>
            <a:r>
              <a:rPr lang="en-US" dirty="0">
                <a:solidFill>
                  <a:srgbClr val="FFFEFF"/>
                </a:solidFill>
              </a:rPr>
              <a:t> je </a:t>
            </a:r>
            <a:r>
              <a:rPr lang="en-US" dirty="0" err="1">
                <a:solidFill>
                  <a:srgbClr val="FFFEFF"/>
                </a:solidFill>
              </a:rPr>
              <a:t>jadransko</a:t>
            </a:r>
            <a:r>
              <a:rPr lang="en-US" dirty="0">
                <a:solidFill>
                  <a:srgbClr val="FFFEFF"/>
                </a:solidFill>
              </a:rPr>
              <a:t> more </a:t>
            </a:r>
            <a:r>
              <a:rPr lang="en-US" dirty="0" err="1">
                <a:solidFill>
                  <a:srgbClr val="FFFEFF"/>
                </a:solidFill>
              </a:rPr>
              <a:t>zagađeno</a:t>
            </a:r>
            <a:r>
              <a:rPr lang="en-US" dirty="0">
                <a:solidFill>
                  <a:srgbClr val="FFFEFF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586B6-2DFE-45AB-9797-D6A852176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pPr marL="305435" indent="-305435"/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Jadransko</a:t>
            </a:r>
            <a:r>
              <a:rPr lang="en-US" dirty="0">
                <a:ea typeface="+mn-lt"/>
                <a:cs typeface="+mn-lt"/>
              </a:rPr>
              <a:t> more </a:t>
            </a:r>
            <a:r>
              <a:rPr lang="en-US" dirty="0" err="1">
                <a:ea typeface="+mn-lt"/>
                <a:cs typeface="+mn-lt"/>
              </a:rPr>
              <a:t>dio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svjetskih</a:t>
            </a:r>
            <a:r>
              <a:rPr lang="en-US" dirty="0">
                <a:ea typeface="+mn-lt"/>
                <a:cs typeface="+mn-lt"/>
              </a:rPr>
              <a:t> mora, a </a:t>
            </a:r>
            <a:r>
              <a:rPr lang="en-US" dirty="0" err="1">
                <a:ea typeface="+mn-lt"/>
                <a:cs typeface="+mn-lt"/>
              </a:rPr>
              <a:t>posebno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osjetljivo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zbog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svoje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zatvorenosti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Iako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Jadransko</a:t>
            </a:r>
            <a:r>
              <a:rPr lang="en-US" dirty="0">
                <a:ea typeface="+mn-lt"/>
                <a:cs typeface="+mn-lt"/>
              </a:rPr>
              <a:t> more </a:t>
            </a:r>
            <a:r>
              <a:rPr lang="en-US" dirty="0" err="1">
                <a:ea typeface="+mn-lt"/>
                <a:cs typeface="+mn-lt"/>
              </a:rPr>
              <a:t>čini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čistim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dirty="0" err="1">
                <a:ea typeface="+mn-lt"/>
                <a:cs typeface="+mn-lt"/>
              </a:rPr>
              <a:t>možda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jest </a:t>
            </a:r>
            <a:r>
              <a:rPr lang="en-US" dirty="0" err="1">
                <a:ea typeface="+mn-lt"/>
                <a:cs typeface="+mn-lt"/>
              </a:rPr>
              <a:t>jedno</a:t>
            </a:r>
            <a:r>
              <a:rPr lang="en-US" dirty="0">
                <a:ea typeface="+mn-lt"/>
                <a:cs typeface="+mn-lt"/>
              </a:rPr>
              <a:t> od </a:t>
            </a:r>
            <a:r>
              <a:rPr lang="en-US" dirty="0" err="1">
                <a:ea typeface="+mn-lt"/>
                <a:cs typeface="+mn-lt"/>
              </a:rPr>
              <a:t>najčišćih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ali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ga</a:t>
            </a:r>
            <a:r>
              <a:rPr lang="en-US" dirty="0">
                <a:ea typeface="+mn-lt"/>
                <a:cs typeface="+mn-lt"/>
              </a:rPr>
              <a:t> to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dalje</a:t>
            </a:r>
            <a:r>
              <a:rPr lang="en-US" dirty="0">
                <a:ea typeface="+mn-lt"/>
                <a:cs typeface="+mn-lt"/>
              </a:rPr>
              <a:t> ne </a:t>
            </a:r>
            <a:r>
              <a:rPr lang="en-US" dirty="0" err="1">
                <a:ea typeface="+mn-lt"/>
                <a:cs typeface="+mn-lt"/>
              </a:rPr>
              <a:t>čini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čistim</a:t>
            </a:r>
            <a:r>
              <a:rPr lang="en-US" dirty="0">
                <a:ea typeface="+mn-lt"/>
                <a:cs typeface="+mn-lt"/>
              </a:rPr>
              <a:t>), </a:t>
            </a:r>
            <a:r>
              <a:rPr lang="en-US" dirty="0" err="1">
                <a:ea typeface="+mn-lt"/>
                <a:cs typeface="+mn-lt"/>
              </a:rPr>
              <a:t>prava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istina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malo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drugačija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Valja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pogledati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situaciju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iz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drugog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kuta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pPr marL="305435" indent="-305435"/>
            <a:r>
              <a:rPr lang="en-US" dirty="0" err="1">
                <a:ea typeface="+mn-lt"/>
                <a:cs typeface="+mn-lt"/>
              </a:rPr>
              <a:t>Procjenjuje</a:t>
            </a:r>
            <a:r>
              <a:rPr lang="en-US" dirty="0">
                <a:ea typeface="+mn-lt"/>
                <a:cs typeface="+mn-lt"/>
              </a:rPr>
              <a:t> se da </a:t>
            </a:r>
            <a:r>
              <a:rPr lang="en-US" dirty="0" err="1">
                <a:ea typeface="+mn-lt"/>
                <a:cs typeface="+mn-lt"/>
              </a:rPr>
              <a:t>oko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osam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milijuna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tona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to </a:t>
            </a:r>
            <a:r>
              <a:rPr lang="en-US" dirty="0" err="1">
                <a:ea typeface="+mn-lt"/>
                <a:cs typeface="+mn-lt"/>
              </a:rPr>
              <a:t>samo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plastike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završi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svjetskim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morima</a:t>
            </a:r>
            <a:r>
              <a:rPr lang="en-US" dirty="0">
                <a:ea typeface="+mn-lt"/>
                <a:cs typeface="+mn-lt"/>
              </a:rPr>
              <a:t>. Osim toga, more </a:t>
            </a:r>
            <a:r>
              <a:rPr lang="en-US" dirty="0" err="1">
                <a:ea typeface="+mn-lt"/>
                <a:cs typeface="+mn-lt"/>
              </a:rPr>
              <a:t>zagađuju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izvodi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kanalizacije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otpadne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vode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brodova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razni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izljevi</a:t>
            </a:r>
            <a:r>
              <a:rPr lang="en-US" dirty="0">
                <a:ea typeface="+mn-lt"/>
                <a:cs typeface="+mn-lt"/>
              </a:rPr>
              <a:t>, a </a:t>
            </a:r>
            <a:r>
              <a:rPr lang="en-US" dirty="0" err="1">
                <a:ea typeface="+mn-lt"/>
                <a:cs typeface="+mn-lt"/>
              </a:rPr>
              <a:t>velik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dio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otpada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dolazi</a:t>
            </a:r>
            <a:r>
              <a:rPr lang="en-US" dirty="0">
                <a:ea typeface="+mn-lt"/>
                <a:cs typeface="+mn-lt"/>
              </a:rPr>
              <a:t> s </a:t>
            </a:r>
            <a:r>
              <a:rPr lang="en-US" dirty="0" err="1">
                <a:ea typeface="+mn-lt"/>
                <a:cs typeface="+mn-lt"/>
              </a:rPr>
              <a:t>kopna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pPr marL="305435" indent="-30543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45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F271CE-3A6F-48C8-8A1F-8F97AC226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 err="1">
                <a:solidFill>
                  <a:srgbClr val="FFFEFF"/>
                </a:solidFill>
              </a:rPr>
              <a:t>Koliko</a:t>
            </a:r>
            <a:r>
              <a:rPr lang="en-US" dirty="0">
                <a:solidFill>
                  <a:srgbClr val="FFFEFF"/>
                </a:solidFill>
              </a:rPr>
              <a:t> je </a:t>
            </a:r>
            <a:r>
              <a:rPr lang="en-US" dirty="0" err="1">
                <a:solidFill>
                  <a:srgbClr val="FFFEFF"/>
                </a:solidFill>
              </a:rPr>
              <a:t>zagađen</a:t>
            </a:r>
            <a:r>
              <a:rPr lang="en-US" dirty="0">
                <a:solidFill>
                  <a:srgbClr val="FFFEFF"/>
                </a:solidFill>
              </a:rPr>
              <a:t> </a:t>
            </a:r>
            <a:r>
              <a:rPr lang="en-US" dirty="0" err="1">
                <a:solidFill>
                  <a:srgbClr val="FFFEFF"/>
                </a:solidFill>
              </a:rPr>
              <a:t>jadran</a:t>
            </a:r>
            <a:r>
              <a:rPr lang="en-US" dirty="0">
                <a:solidFill>
                  <a:srgbClr val="FFFEFF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2E6F2-8009-484B-8EC8-11A772D57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pPr marL="305435" indent="-305435"/>
            <a:r>
              <a:rPr lang="en-US" dirty="0" err="1">
                <a:ea typeface="+mn-lt"/>
                <a:cs typeface="+mn-lt"/>
              </a:rPr>
              <a:t>Središnji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dio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Jadranskog</a:t>
            </a:r>
            <a:r>
              <a:rPr lang="en-US" dirty="0">
                <a:ea typeface="+mn-lt"/>
                <a:cs typeface="+mn-lt"/>
              </a:rPr>
              <a:t> mora  je </a:t>
            </a:r>
            <a:r>
              <a:rPr lang="en-US" dirty="0" err="1">
                <a:ea typeface="+mn-lt"/>
                <a:cs typeface="+mn-lt"/>
              </a:rPr>
              <a:t>ozbiljno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onečišćen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uljnim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mrljama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veličine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između</a:t>
            </a:r>
            <a:r>
              <a:rPr lang="en-US" dirty="0">
                <a:ea typeface="+mn-lt"/>
                <a:cs typeface="+mn-lt"/>
              </a:rPr>
              <a:t> 100 </a:t>
            </a:r>
            <a:r>
              <a:rPr lang="en-US" dirty="0" err="1">
                <a:ea typeface="+mn-lt"/>
                <a:cs typeface="+mn-lt"/>
              </a:rPr>
              <a:t>metara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108 </a:t>
            </a:r>
            <a:r>
              <a:rPr lang="en-US" dirty="0" err="1">
                <a:ea typeface="+mn-lt"/>
                <a:cs typeface="+mn-lt"/>
              </a:rPr>
              <a:t>četvornih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kilometara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koje</a:t>
            </a:r>
            <a:r>
              <a:rPr lang="en-US" dirty="0">
                <a:ea typeface="+mn-lt"/>
                <a:cs typeface="+mn-lt"/>
              </a:rPr>
              <a:t> prate </a:t>
            </a:r>
            <a:r>
              <a:rPr lang="en-US" dirty="0" err="1">
                <a:ea typeface="+mn-lt"/>
                <a:cs typeface="+mn-lt"/>
              </a:rPr>
              <a:t>linije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plovila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Ovaj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podatak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šokirao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građane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kada</a:t>
            </a:r>
            <a:r>
              <a:rPr lang="en-US" dirty="0">
                <a:ea typeface="+mn-lt"/>
                <a:cs typeface="+mn-lt"/>
              </a:rPr>
              <a:t> je bio </a:t>
            </a:r>
            <a:r>
              <a:rPr lang="en-US" dirty="0" err="1">
                <a:ea typeface="+mn-lt"/>
                <a:cs typeface="+mn-lt"/>
              </a:rPr>
              <a:t>objavljen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prije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svega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dvije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godine</a:t>
            </a:r>
            <a:r>
              <a:rPr lang="en-US" dirty="0">
                <a:ea typeface="+mn-lt"/>
                <a:cs typeface="+mn-lt"/>
              </a:rPr>
              <a:t>, a </a:t>
            </a:r>
            <a:r>
              <a:rPr lang="en-US" dirty="0" err="1">
                <a:ea typeface="+mn-lt"/>
                <a:cs typeface="+mn-lt"/>
              </a:rPr>
              <a:t>hrvatski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znanstvenici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već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tada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pozvali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dodatna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istraživanja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kojima</a:t>
            </a:r>
            <a:r>
              <a:rPr lang="en-US" dirty="0">
                <a:ea typeface="+mn-lt"/>
                <a:cs typeface="+mn-lt"/>
              </a:rPr>
              <a:t> bi se </a:t>
            </a:r>
            <a:r>
              <a:rPr lang="en-US" dirty="0" err="1">
                <a:ea typeface="+mn-lt"/>
                <a:cs typeface="+mn-lt"/>
              </a:rPr>
              <a:t>utvrdilo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što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točno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koliko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zagađuje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Jadransko</a:t>
            </a:r>
            <a:r>
              <a:rPr lang="en-US" dirty="0">
                <a:ea typeface="+mn-lt"/>
                <a:cs typeface="+mn-lt"/>
              </a:rPr>
              <a:t> more.</a:t>
            </a:r>
            <a:endParaRPr lang="en-US"/>
          </a:p>
          <a:p>
            <a:pPr marL="305435" indent="-305435"/>
            <a:r>
              <a:rPr lang="en-US" dirty="0" err="1">
                <a:ea typeface="+mn-lt"/>
                <a:cs typeface="+mn-lt"/>
              </a:rPr>
              <a:t>Neslužbeno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sumnjali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brodove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brodarske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kompanije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noću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ispuštaju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tvari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ili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čiste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jer</a:t>
            </a:r>
            <a:r>
              <a:rPr lang="en-US" dirty="0">
                <a:ea typeface="+mn-lt"/>
                <a:cs typeface="+mn-lt"/>
              </a:rPr>
              <a:t> bi </a:t>
            </a:r>
            <a:r>
              <a:rPr lang="en-US" dirty="0" err="1">
                <a:ea typeface="+mn-lt"/>
                <a:cs typeface="+mn-lt"/>
              </a:rPr>
              <a:t>ogromne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mrlje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moru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osvanule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uglavnom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ujutro</a:t>
            </a:r>
            <a:r>
              <a:rPr lang="en-US" dirty="0">
                <a:ea typeface="+mn-lt"/>
                <a:cs typeface="+mn-lt"/>
              </a:rPr>
              <a:t>. Danas ne </a:t>
            </a:r>
            <a:r>
              <a:rPr lang="en-US" dirty="0" err="1">
                <a:ea typeface="+mn-lt"/>
                <a:cs typeface="+mn-lt"/>
              </a:rPr>
              <a:t>znamo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kakvo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stanje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nismo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dovoljno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ozbiljno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shvatili</a:t>
            </a:r>
            <a:r>
              <a:rPr lang="en-US" dirty="0">
                <a:ea typeface="+mn-lt"/>
                <a:cs typeface="+mn-lt"/>
              </a:rPr>
              <a:t> SOS </a:t>
            </a:r>
            <a:r>
              <a:rPr lang="en-US" dirty="0" err="1">
                <a:ea typeface="+mn-lt"/>
                <a:cs typeface="+mn-lt"/>
              </a:rPr>
              <a:t>koji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šalje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taj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predivni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Jadran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pPr marL="305435" indent="-30543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45838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LightSeedLeftStep">
      <a:dk1>
        <a:srgbClr val="000000"/>
      </a:dk1>
      <a:lt1>
        <a:srgbClr val="FFFFFF"/>
      </a:lt1>
      <a:dk2>
        <a:srgbClr val="243941"/>
      </a:dk2>
      <a:lt2>
        <a:srgbClr val="E2E8E2"/>
      </a:lt2>
      <a:accent1>
        <a:srgbClr val="C891CB"/>
      </a:accent1>
      <a:accent2>
        <a:srgbClr val="9F79C0"/>
      </a:accent2>
      <a:accent3>
        <a:srgbClr val="9891CB"/>
      </a:accent3>
      <a:accent4>
        <a:srgbClr val="798EC0"/>
      </a:accent4>
      <a:accent5>
        <a:srgbClr val="76AABE"/>
      </a:accent5>
      <a:accent6>
        <a:srgbClr val="6EAFA6"/>
      </a:accent6>
      <a:hlink>
        <a:srgbClr val="598E56"/>
      </a:hlink>
      <a:folHlink>
        <a:srgbClr val="7F7F7F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DividendVTI</vt:lpstr>
      <vt:lpstr>SUSTAVI I NAČINI ODSTRANJIVANJA NečISTOćA IZ VODE </vt:lpstr>
      <vt:lpstr>RIJEKE I ZAGAĐENJE</vt:lpstr>
      <vt:lpstr>JOŠ MALO O RIJekama</vt:lpstr>
      <vt:lpstr>Život uz vodu nije uvijek bajka</vt:lpstr>
      <vt:lpstr>JEZERA</vt:lpstr>
      <vt:lpstr>Načini Onečiščavanja  vode</vt:lpstr>
      <vt:lpstr>I jadransko more je u problemu</vt:lpstr>
      <vt:lpstr>Koliko je jadransko more zagađeno?</vt:lpstr>
      <vt:lpstr>Koliko je zagađen jadran?</vt:lpstr>
      <vt:lpstr>Volite li junk food?</vt:lpstr>
      <vt:lpstr>Volite li junk food?</vt:lpstr>
      <vt:lpstr>Kako se sve u jadranskom moru zagadilo</vt:lpstr>
      <vt:lpstr>Ovo je  smetlište u oceanu </vt:lpstr>
      <vt:lpstr>Ovo je otok napravljen od reciklirane plastike</vt:lpstr>
      <vt:lpstr>PowerPoint Presentation</vt:lpstr>
      <vt:lpstr>PowerPoint Presentation</vt:lpstr>
      <vt:lpstr>PowerPoint Presentation</vt:lpstr>
      <vt:lpstr>PowerPoint Presentation</vt:lpstr>
      <vt:lpstr>sistemi skupljanja otpada iz mora, jezera I rijeka</vt:lpstr>
      <vt:lpstr>Hvala na pažnji.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708</cp:revision>
  <dcterms:created xsi:type="dcterms:W3CDTF">2020-04-21T18:32:45Z</dcterms:created>
  <dcterms:modified xsi:type="dcterms:W3CDTF">2020-04-21T22:15:13Z</dcterms:modified>
</cp:coreProperties>
</file>