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8" r:id="rId8"/>
    <p:sldId id="267" r:id="rId9"/>
    <p:sldId id="269" r:id="rId10"/>
    <p:sldId id="271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FEA011-51E3-4CCB-B076-AA4776D6A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0ADB2DD-B8D5-420B-8087-37E08C2A9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BD9F2AD-03A1-4C48-8CE4-09B3484F0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4EF1A4-3067-4A5A-A289-05829833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62EE62-F7E9-4BFB-8EA5-2D953E3F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45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198C90-B43D-4CFC-B623-9D796B28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040BB3-1903-40B2-A0F5-707CA8D04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AD2A8B1-59AF-4E94-80A7-B5FB68BD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88A8A7-2266-464F-9AE3-058D6A34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42B98B-C88D-44FA-A637-7B976F679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082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F663B0A8-4C9A-4620-A9DF-871C46427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61EFF67-F548-46A9-8B96-0629837AA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220B3FC-275C-4700-A3DE-A1CCBFB1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634234-B7BA-4FC2-9EF1-A1187CD8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10AD16C-8C32-41DB-A6A0-5F846082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98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DEAFCC-9F6B-44AD-9AF3-17813660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1143D3-AEB5-4763-A93F-60CE62D3A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00C0E6A-9EC8-46F1-B3BD-611D7A3CE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CEFDC4-2B3E-470F-AA4C-B8E09C62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4079392-D4A5-4F10-B607-892A479F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474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BDB506-76AB-4215-A164-ED8B7887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52A1161-D1D6-40BC-9152-56D759253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0ED3CF-58F1-4180-99A8-8305481B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5B1F88-A933-42A1-BB5B-20EFAFB2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CA0BA9-E3D1-476A-AFB2-9700101B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614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89E719-5DCE-4D5E-8F5B-5A6900677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85F3FF-D520-426D-B996-5F43C1D2C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A521F96-D903-4FEA-8ABA-C9DAD02D2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E2EDC91-06B1-4BF0-9341-CA6150B3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7A25654-A3C3-4E4B-AAF4-C30DD6C9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42EBA09-810C-4B4C-B086-9A4DDE78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814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C748BC-E7E7-422A-81CA-C629DA46A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BF9B96-7209-4FFD-87EB-3C84A1D7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EBBEF8-810C-464F-AAD8-A6C53E8A7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43E0E2FF-5E4A-4222-956C-11B6D5518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06116A8-CEFA-448B-AD35-BB18E59C9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34F0F43-D447-48F4-A283-03E8816A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55780ED-246E-4680-A8F0-AAA6353E7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A960B6E-62AC-436D-8252-8738D6E8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55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FF80AD-A56E-49BC-9CBA-B5D19CB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46B8A97-5A37-479B-8CD3-23EC71C7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357FECE-0046-475F-B8A6-44FBF9BE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DEAFE4A-E5B9-474D-BD93-74131B2D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77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D39B264-5EDF-4046-89BD-54BEEEFC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50BF92C-F186-412E-9861-5AC8B3EE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2CD7898-1F15-4B80-8D9F-2B72668C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194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B03D7F-A3A2-421E-BC37-1F1C8F1E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BEAED7-C450-4FD9-BD39-2F4F6A8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159A45-0624-4618-810D-D55164A3D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80E4431-809D-41DD-948D-CCEA3A3A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2E116DF-BBC0-41BB-8066-9AF2E18A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F56654-D745-4C6C-AD2B-39410BD8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21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E2D31-4D29-4A61-89BD-B2BD5E4D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C0AC610-D921-4930-AC9A-7646ACE08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779A929-F4E0-408A-A00E-ECD8BEC24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06F7DB-1359-4CFF-B26A-A4FF1627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D8749C-3A41-49EE-948C-E6D85F3F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1ACD746-682A-4176-82EF-88F30881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62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03F91816-7833-4A75-BED2-BEE258F3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30AE8B6-1A53-4C18-BF01-93F80ECCB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1067D1-18CB-4CA2-9513-9804726AF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5A22-DCB6-43F5-A0B0-CCF052B25A66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21E55D3-870B-41D9-8E24-3795D38EB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1AB5201-6DE4-404A-9660-7B803928A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8009D-DD1A-455B-A9EA-64DDECF73C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20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FD48C2-6000-48AB-9F86-64C4A8F41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5"/>
            <a:ext cx="6455833" cy="1497998"/>
          </a:xfrm>
        </p:spPr>
        <p:txBody>
          <a:bodyPr anchor="t">
            <a:normAutofit/>
          </a:bodyPr>
          <a:lstStyle/>
          <a:p>
            <a:pPr algn="l"/>
            <a:r>
              <a:rPr lang="hr-HR" sz="4800" dirty="0"/>
              <a:t>Kako štedjeti vodu?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EBD7E6E-2DD7-4931-8930-2DB10ACF1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288965"/>
            <a:ext cx="6455833" cy="665853"/>
          </a:xfrm>
        </p:spPr>
        <p:txBody>
          <a:bodyPr anchor="b">
            <a:normAutofit/>
          </a:bodyPr>
          <a:lstStyle/>
          <a:p>
            <a:pPr algn="l"/>
            <a:r>
              <a:rPr lang="hr-HR" sz="2000" dirty="0"/>
              <a:t>Povodom 22.travnja – Dana planete Zemlje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10 savjeta kako štedjeti vodu u kućanstvu">
            <a:extLst>
              <a:ext uri="{FF2B5EF4-FFF2-40B4-BE49-F238E27FC236}">
                <a16:creationId xmlns:a16="http://schemas.microsoft.com/office/drawing/2014/main" id="{D2C9A828-432F-4A48-B123-25D733DC4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-3" b="-3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ako uštediti vodu? - AKOS">
            <a:extLst>
              <a:ext uri="{FF2B5EF4-FFF2-40B4-BE49-F238E27FC236}">
                <a16:creationId xmlns:a16="http://schemas.microsoft.com/office/drawing/2014/main" id="{390402F1-0B8C-4800-9B28-553333163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r="26237" b="-1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E3B584B-1FB7-49FC-AC42-BD047DAE0B17}"/>
              </a:ext>
            </a:extLst>
          </p:cNvPr>
          <p:cNvSpPr txBox="1"/>
          <p:nvPr/>
        </p:nvSpPr>
        <p:spPr>
          <a:xfrm>
            <a:off x="838431" y="5961413"/>
            <a:ext cx="5391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Luka Pehar, 4.a</a:t>
            </a:r>
          </a:p>
        </p:txBody>
      </p:sp>
    </p:spTree>
    <p:extLst>
      <p:ext uri="{BB962C8B-B14F-4D97-AF65-F5344CB8AC3E}">
        <p14:creationId xmlns:p14="http://schemas.microsoft.com/office/powerpoint/2010/main" val="361253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5546EBB5-D670-46C2-983D-9B5B144E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78" y="990627"/>
            <a:ext cx="5277333" cy="1325563"/>
          </a:xfrm>
        </p:spPr>
        <p:txBody>
          <a:bodyPr>
            <a:normAutofit/>
          </a:bodyPr>
          <a:lstStyle/>
          <a:p>
            <a:r>
              <a:rPr lang="hr-HR" dirty="0"/>
              <a:t>Sretan rođendan Planeti Zemlji!</a:t>
            </a:r>
          </a:p>
        </p:txBody>
      </p:sp>
      <p:sp>
        <p:nvSpPr>
          <p:cNvPr id="10246" name="Freeform: Shape 191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4" descr="NAJVEĆE ZAGONETKE NAŠEG PLANETA Što se nalazi u središtu Zemlje ...">
            <a:extLst>
              <a:ext uri="{FF2B5EF4-FFF2-40B4-BE49-F238E27FC236}">
                <a16:creationId xmlns:a16="http://schemas.microsoft.com/office/drawing/2014/main" id="{01726C22-384C-4A3A-B007-9327FB7B2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/>
          <a:stretch/>
        </p:blipFill>
        <p:spPr bwMode="auto">
          <a:xfrm>
            <a:off x="6355999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9E0BA3-1790-4E2A-AF5A-DA612E9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272888" cy="3181684"/>
          </a:xfrm>
        </p:spPr>
        <p:txBody>
          <a:bodyPr anchor="t">
            <a:normAutofit/>
          </a:bodyPr>
          <a:lstStyle/>
          <a:p>
            <a:r>
              <a:rPr lang="hr-HR" dirty="0"/>
              <a:t>Nadam se da ste nešto novo saznali</a:t>
            </a:r>
          </a:p>
          <a:p>
            <a:endParaRPr lang="hr-HR" sz="1800" dirty="0"/>
          </a:p>
        </p:txBody>
      </p:sp>
      <p:sp>
        <p:nvSpPr>
          <p:cNvPr id="10247" name="Freeform: Shape 192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8C9BC5D5-0B9A-4BEF-97A0-4DE8735B3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42" b="26215"/>
          <a:stretch/>
        </p:blipFill>
        <p:spPr>
          <a:xfrm>
            <a:off x="7390912" y="3075259"/>
            <a:ext cx="480108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</p:spPr>
      </p:pic>
      <p:sp>
        <p:nvSpPr>
          <p:cNvPr id="4" name="AutoShape 2" descr="Battle Of The Brush: Teeth Brushing With Toddlers">
            <a:extLst>
              <a:ext uri="{FF2B5EF4-FFF2-40B4-BE49-F238E27FC236}">
                <a16:creationId xmlns:a16="http://schemas.microsoft.com/office/drawing/2014/main" id="{DF2F3061-8D35-4F04-99D5-86F2D62DF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749E014-639E-4C61-A84E-22625525E8DE}"/>
              </a:ext>
            </a:extLst>
          </p:cNvPr>
          <p:cNvSpPr txBox="1"/>
          <p:nvPr/>
        </p:nvSpPr>
        <p:spPr>
          <a:xfrm>
            <a:off x="2018371" y="4951141"/>
            <a:ext cx="4493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r-HR" sz="3200"/>
              <a:t>Luka Pehar</a:t>
            </a:r>
          </a:p>
        </p:txBody>
      </p:sp>
    </p:spTree>
    <p:extLst>
      <p:ext uri="{BB962C8B-B14F-4D97-AF65-F5344CB8AC3E}">
        <p14:creationId xmlns:p14="http://schemas.microsoft.com/office/powerpoint/2010/main" val="3373636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9B0EC-C024-444C-A541-0FD46DCC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435190"/>
            <a:ext cx="5314536" cy="1325563"/>
          </a:xfrm>
        </p:spPr>
        <p:txBody>
          <a:bodyPr>
            <a:normAutofit/>
          </a:bodyPr>
          <a:lstStyle/>
          <a:p>
            <a:r>
              <a:rPr lang="hr-HR" dirty="0"/>
              <a:t>Koliko ima pitke vode?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AE443B-82D4-4340-A2E1-C17D1D46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Autofit/>
          </a:bodyPr>
          <a:lstStyle/>
          <a:p>
            <a:pPr>
              <a:spcAft>
                <a:spcPts val="1440"/>
              </a:spcAft>
            </a:pP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Zemlju  nazivamo plavim planetom zato što je    70% površine planete Zemlje pokriveno je vodom</a:t>
            </a:r>
            <a:endParaRPr lang="hr-HR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440"/>
              </a:spcAft>
            </a:pPr>
            <a:r>
              <a:rPr lang="hr-H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najveći</a:t>
            </a: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dio vode je slana voda mora i oceana, a manje od 3% otpada na slatku vodu  </a:t>
            </a:r>
          </a:p>
          <a:p>
            <a:pPr>
              <a:spcAft>
                <a:spcPts val="1440"/>
              </a:spcAft>
            </a:pPr>
            <a:r>
              <a:rPr lang="hr-HR" sz="2400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ajviše slatke vode nalazi se na Zemljinim polovima i u ledenjacima, a jako malo slatke vode raspoloživo je za ljudsku upotrebu i nalazi se u </a:t>
            </a:r>
            <a:r>
              <a:rPr lang="hr-H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rijekama,jezerima</a:t>
            </a:r>
            <a:r>
              <a:rPr lang="hr-H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ili ispod zemlje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UKA Magazin - Da planeta Zemlja ostane i dalje plava i zelena">
            <a:extLst>
              <a:ext uri="{FF2B5EF4-FFF2-40B4-BE49-F238E27FC236}">
                <a16:creationId xmlns:a16="http://schemas.microsoft.com/office/drawing/2014/main" id="{5E553E8B-5620-4EE4-82AF-8DF8B1484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r="23577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58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B152C6-6C52-4056-9FA0-DD2E4DB6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76" y="302378"/>
            <a:ext cx="5277333" cy="1325563"/>
          </a:xfrm>
        </p:spPr>
        <p:txBody>
          <a:bodyPr>
            <a:normAutofit/>
          </a:bodyPr>
          <a:lstStyle/>
          <a:p>
            <a:r>
              <a:rPr lang="hr-HR" dirty="0"/>
              <a:t>Što vodu ugrožava?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68C33D-B7AD-4DD4-B85C-962C380B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12" y="1479663"/>
            <a:ext cx="6614464" cy="3181684"/>
          </a:xfrm>
        </p:spPr>
        <p:txBody>
          <a:bodyPr anchor="t">
            <a:noAutofit/>
          </a:bodyPr>
          <a:lstStyle/>
          <a:p>
            <a:pPr marL="0" indent="0">
              <a:spcAft>
                <a:spcPts val="1440"/>
              </a:spcAft>
              <a:buNone/>
            </a:pPr>
            <a:r>
              <a:rPr lang="hr-HR" sz="2400" dirty="0">
                <a:latin typeface="Arial" panose="020B0604020202020204" pitchFamily="34" charset="0"/>
              </a:rPr>
              <a:t>Zbog goleme potrošnje i sve </a:t>
            </a:r>
            <a:r>
              <a:rPr lang="hr-HR" sz="2400" dirty="0" err="1">
                <a:latin typeface="Arial" panose="020B0604020202020204" pitchFamily="34" charset="0"/>
              </a:rPr>
              <a:t>većih</a:t>
            </a:r>
            <a:r>
              <a:rPr lang="hr-HR" sz="2400" dirty="0">
                <a:latin typeface="Arial" panose="020B0604020202020204" pitchFamily="34" charset="0"/>
              </a:rPr>
              <a:t> zagađenja, zdrave, čiste vode sve je manje te je zato neki </a:t>
            </a:r>
            <a:r>
              <a:rPr lang="hr-HR" sz="2400" dirty="0" err="1">
                <a:latin typeface="Arial" panose="020B0604020202020204" pitchFamily="34" charset="0"/>
              </a:rPr>
              <a:t>vec</a:t>
            </a:r>
            <a:r>
              <a:rPr lang="hr-HR" sz="2400" dirty="0">
                <a:latin typeface="Arial" panose="020B0604020202020204" pitchFamily="34" charset="0"/>
              </a:rPr>
              <a:t>́ nazivaju plavim zlatom</a:t>
            </a:r>
          </a:p>
          <a:p>
            <a:pPr marL="0" indent="0">
              <a:spcAft>
                <a:spcPts val="1440"/>
              </a:spcAft>
              <a:buNone/>
            </a:pPr>
            <a:r>
              <a:rPr lang="hr-HR" sz="2400" dirty="0">
                <a:latin typeface="Arial" panose="020B0604020202020204" pitchFamily="34" charset="0"/>
              </a:rPr>
              <a:t>Vodu ugrožavaju:</a:t>
            </a:r>
          </a:p>
          <a:p>
            <a:pPr>
              <a:spcAft>
                <a:spcPts val="1440"/>
              </a:spcAft>
            </a:pPr>
            <a:r>
              <a:rPr lang="hr-HR" sz="2400" dirty="0">
                <a:latin typeface="Arial" panose="020B0604020202020204" pitchFamily="34" charset="0"/>
              </a:rPr>
              <a:t>štetne tvari iz industrije</a:t>
            </a:r>
          </a:p>
          <a:p>
            <a:pPr>
              <a:spcAft>
                <a:spcPts val="1440"/>
              </a:spcAft>
            </a:pPr>
            <a:r>
              <a:rPr lang="hr-HR" sz="2400" dirty="0" err="1">
                <a:latin typeface="Arial" panose="020B0604020202020204" pitchFamily="34" charset="0"/>
              </a:rPr>
              <a:t>nepročišćene</a:t>
            </a:r>
            <a:r>
              <a:rPr lang="hr-HR" sz="2400" dirty="0">
                <a:latin typeface="Arial" panose="020B0604020202020204" pitchFamily="34" charset="0"/>
              </a:rPr>
              <a:t> otpadne vode iz </a:t>
            </a:r>
            <a:r>
              <a:rPr lang="hr-HR" sz="2400" dirty="0" err="1">
                <a:latin typeface="Arial" panose="020B0604020202020204" pitchFamily="34" charset="0"/>
              </a:rPr>
              <a:t>domaćinstava</a:t>
            </a:r>
            <a:endParaRPr lang="hr-HR" sz="2400" dirty="0">
              <a:latin typeface="Arial" panose="020B0604020202020204" pitchFamily="34" charset="0"/>
            </a:endParaRPr>
          </a:p>
          <a:p>
            <a:pPr>
              <a:spcAft>
                <a:spcPts val="1440"/>
              </a:spcAft>
            </a:pPr>
            <a:r>
              <a:rPr lang="hr-HR" sz="2400" dirty="0">
                <a:latin typeface="Arial" panose="020B0604020202020204" pitchFamily="34" charset="0"/>
              </a:rPr>
              <a:t>prekomjerno korištenje otrova i gnojiva u poljoprivredi</a:t>
            </a:r>
          </a:p>
          <a:p>
            <a:pPr>
              <a:spcAft>
                <a:spcPts val="1440"/>
              </a:spcAft>
            </a:pPr>
            <a:r>
              <a:rPr lang="hr-HR" sz="2400" dirty="0" err="1">
                <a:latin typeface="Arial" panose="020B0604020202020204" pitchFamily="34" charset="0"/>
              </a:rPr>
              <a:t>siječa</a:t>
            </a:r>
            <a:r>
              <a:rPr lang="hr-HR" sz="2400" dirty="0">
                <a:latin typeface="Arial" panose="020B0604020202020204" pitchFamily="34" charset="0"/>
              </a:rPr>
              <a:t> šuma</a:t>
            </a:r>
          </a:p>
          <a:p>
            <a:pPr>
              <a:spcAft>
                <a:spcPts val="1440"/>
              </a:spcAft>
            </a:pPr>
            <a:r>
              <a:rPr lang="hr-HR" sz="2400" dirty="0">
                <a:latin typeface="Arial" panose="020B0604020202020204" pitchFamily="34" charset="0"/>
              </a:rPr>
              <a:t>nemar i nepotrebno rasipanje vode</a:t>
            </a:r>
          </a:p>
        </p:txBody>
      </p:sp>
      <p:sp>
        <p:nvSpPr>
          <p:cNvPr id="71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Print Map Quiz: IZVORI ZAGAĐENJA VODE (biology - ekologija - voda ...">
            <a:extLst>
              <a:ext uri="{FF2B5EF4-FFF2-40B4-BE49-F238E27FC236}">
                <a16:creationId xmlns:a16="http://schemas.microsoft.com/office/drawing/2014/main" id="{E4AEC2A2-4019-47CB-A44D-D3A631830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19256" b="1"/>
          <a:stretch/>
        </p:blipFill>
        <p:spPr bwMode="auto">
          <a:xfrm>
            <a:off x="7069876" y="760561"/>
            <a:ext cx="5122124" cy="5894263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368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51FF23-ADFE-43F8-B00F-BDE7987D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6" y="499537"/>
            <a:ext cx="5712824" cy="1325563"/>
          </a:xfrm>
        </p:spPr>
        <p:txBody>
          <a:bodyPr>
            <a:normAutofit/>
          </a:bodyPr>
          <a:lstStyle/>
          <a:p>
            <a:r>
              <a:rPr lang="hr-HR" dirty="0"/>
              <a:t>Koliko vode treba čovjeku?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D6135-E194-41FB-9F4E-E3C61BAFD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20" y="2059358"/>
            <a:ext cx="4558309" cy="3181684"/>
          </a:xfrm>
        </p:spPr>
        <p:txBody>
          <a:bodyPr anchor="t">
            <a:noAutofit/>
          </a:bodyPr>
          <a:lstStyle/>
          <a:p>
            <a:pPr marL="0" indent="0">
              <a:spcAft>
                <a:spcPts val="1440"/>
              </a:spcAft>
              <a:buNone/>
            </a:pPr>
            <a:r>
              <a:rPr lang="hr-HR" sz="2400" dirty="0">
                <a:latin typeface="Arial" panose="020B0604020202020204" pitchFamily="34" charset="0"/>
              </a:rPr>
              <a:t>Dnevna potrošnja iznosi oko 140 litara po osobi.</a:t>
            </a:r>
          </a:p>
          <a:p>
            <a:pPr marL="0" indent="0">
              <a:spcAft>
                <a:spcPts val="1440"/>
              </a:spcAft>
              <a:buNone/>
            </a:pPr>
            <a:r>
              <a:rPr lang="hr-HR" sz="2400" dirty="0">
                <a:latin typeface="Arial" panose="020B0604020202020204" pitchFamily="34" charset="0"/>
              </a:rPr>
              <a:t>Od toga se samo 3 do 6 litara potroši za piće i kuhanje, a najveći dio (120 litara) troši </a:t>
            </a:r>
            <a:br>
              <a:rPr lang="hr-HR" sz="2400" dirty="0">
                <a:latin typeface="Arial" panose="020B0604020202020204" pitchFamily="34" charset="0"/>
              </a:rPr>
            </a:br>
            <a:r>
              <a:rPr lang="hr-HR" sz="2400" dirty="0">
                <a:latin typeface="Arial" panose="020B0604020202020204" pitchFamily="34" charset="0"/>
              </a:rPr>
              <a:t>se na:</a:t>
            </a:r>
          </a:p>
          <a:p>
            <a:pPr>
              <a:spcAft>
                <a:spcPts val="1440"/>
              </a:spcAft>
            </a:pPr>
            <a:r>
              <a:rPr lang="hr-HR" sz="2400" dirty="0">
                <a:latin typeface="Arial" panose="020B0604020202020204" pitchFamily="34" charset="0"/>
              </a:rPr>
              <a:t> pranje veša</a:t>
            </a:r>
          </a:p>
          <a:p>
            <a:pPr>
              <a:spcAft>
                <a:spcPts val="1440"/>
              </a:spcAft>
            </a:pPr>
            <a:r>
              <a:rPr lang="hr-HR" sz="2400" dirty="0">
                <a:latin typeface="Arial" panose="020B0604020202020204" pitchFamily="34" charset="0"/>
              </a:rPr>
              <a:t>kupanje i tuširanje  te</a:t>
            </a:r>
          </a:p>
          <a:p>
            <a:pPr>
              <a:spcAft>
                <a:spcPts val="1440"/>
              </a:spcAft>
            </a:pPr>
            <a:r>
              <a:rPr lang="hr-HR" sz="2400" dirty="0">
                <a:latin typeface="Arial" panose="020B0604020202020204" pitchFamily="34" charset="0"/>
              </a:rPr>
              <a:t>ispiranje WC – a  </a:t>
            </a:r>
          </a:p>
          <a:p>
            <a:pPr marL="0" indent="0">
              <a:buNone/>
            </a:pPr>
            <a:endParaRPr lang="hr-HR" sz="2400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Electrolux perilica rublja EW6S406BI, 6 kg | ŽutiKlik web shop ...">
            <a:extLst>
              <a:ext uri="{FF2B5EF4-FFF2-40B4-BE49-F238E27FC236}">
                <a16:creationId xmlns:a16="http://schemas.microsoft.com/office/drawing/2014/main" id="{3ABFA7C8-A943-4A94-9483-F40679D5E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throom1">
            <a:extLst>
              <a:ext uri="{FF2B5EF4-FFF2-40B4-BE49-F238E27FC236}">
                <a16:creationId xmlns:a16="http://schemas.microsoft.com/office/drawing/2014/main" id="{1F56B193-9B87-4A1F-B691-9360C44C2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r="-1" b="-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tus">
            <a:extLst>
              <a:ext uri="{FF2B5EF4-FFF2-40B4-BE49-F238E27FC236}">
                <a16:creationId xmlns:a16="http://schemas.microsoft.com/office/drawing/2014/main" id="{D4F8EA04-1AE8-45EF-B277-CF149D28F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2" r="-3" b="-3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577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89FE5-9E49-418A-9FFF-0CBAF066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82" y="804334"/>
            <a:ext cx="5277333" cy="1325563"/>
          </a:xfrm>
        </p:spPr>
        <p:txBody>
          <a:bodyPr>
            <a:normAutofit/>
          </a:bodyPr>
          <a:lstStyle/>
          <a:p>
            <a:r>
              <a:rPr lang="hr-HR" dirty="0"/>
              <a:t>Kako ja mogu štedjeti i štititi vodu?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7311653-CA1C-4366-AF7B-2E9767F1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999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o kog uzrasta brat i sestra mogu da se kupaju zajedno u kadi ...">
            <a:extLst>
              <a:ext uri="{FF2B5EF4-FFF2-40B4-BE49-F238E27FC236}">
                <a16:creationId xmlns:a16="http://schemas.microsoft.com/office/drawing/2014/main" id="{3A47C014-D4D5-4D79-8DB1-ACC7BB6432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3" r="-2" b="10033"/>
          <a:stretch/>
        </p:blipFill>
        <p:spPr bwMode="auto">
          <a:xfrm>
            <a:off x="6578981" y="209048"/>
            <a:ext cx="3705412" cy="170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9E0BA3-1790-4E2A-AF5A-DA612E9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832" y="2412163"/>
            <a:ext cx="5272888" cy="3181684"/>
          </a:xfrm>
        </p:spPr>
        <p:txBody>
          <a:bodyPr anchor="t">
            <a:normAutofit/>
          </a:bodyPr>
          <a:lstStyle/>
          <a:p>
            <a:r>
              <a:rPr lang="hr-HR" sz="3200" dirty="0"/>
              <a:t>Umjesto kupanja u kadi treba se tuširati</a:t>
            </a:r>
          </a:p>
          <a:p>
            <a:r>
              <a:rPr lang="hr-HR" sz="3200" dirty="0"/>
              <a:t>Prilikom pranja koristiti što manje količine sapuna i gelova za tuširanje</a:t>
            </a: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2CABF795-F18F-494E-BBDE-C1415B786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Šta se dogodi vašem tijelu kada na dva dana preskočite tuširanje?">
            <a:extLst>
              <a:ext uri="{FF2B5EF4-FFF2-40B4-BE49-F238E27FC236}">
                <a16:creationId xmlns:a16="http://schemas.microsoft.com/office/drawing/2014/main" id="{FDD470CF-A7C4-4EA9-BEEE-6F2406618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r="1" b="28463"/>
          <a:stretch/>
        </p:blipFill>
        <p:spPr bwMode="auto">
          <a:xfrm>
            <a:off x="7518568" y="4220862"/>
            <a:ext cx="4545775" cy="20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92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89FE5-9E49-418A-9FFF-0CBAF066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318" y="804334"/>
            <a:ext cx="5006336" cy="1325563"/>
          </a:xfrm>
        </p:spPr>
        <p:txBody>
          <a:bodyPr>
            <a:normAutofit/>
          </a:bodyPr>
          <a:lstStyle/>
          <a:p>
            <a:r>
              <a:rPr lang="hr-HR" dirty="0"/>
              <a:t>Kako ja mogu štedjeti i štititi vodu?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9E0BA3-1790-4E2A-AF5A-DA612E9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hr-HR" sz="3600" dirty="0"/>
              <a:t>Prilikom četkanja </a:t>
            </a:r>
            <a:r>
              <a:rPr lang="hr-HR" sz="3600" dirty="0" err="1"/>
              <a:t>zubiju</a:t>
            </a:r>
            <a:r>
              <a:rPr lang="hr-HR" sz="3600" dirty="0"/>
              <a:t> ne puštati vodu da teče 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4" name="Picture 4" descr="Battle Of The Brush: Teeth Brushing With Toddlers">
            <a:extLst>
              <a:ext uri="{FF2B5EF4-FFF2-40B4-BE49-F238E27FC236}">
                <a16:creationId xmlns:a16="http://schemas.microsoft.com/office/drawing/2014/main" id="{DB4A0C73-95BA-4E5F-8AB0-87D49F35B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r="24688"/>
          <a:stretch/>
        </p:blipFill>
        <p:spPr bwMode="auto">
          <a:xfrm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Battle Of The Brush: Teeth Brushing With Toddlers">
            <a:extLst>
              <a:ext uri="{FF2B5EF4-FFF2-40B4-BE49-F238E27FC236}">
                <a16:creationId xmlns:a16="http://schemas.microsoft.com/office/drawing/2014/main" id="{DF2F3061-8D35-4F04-99D5-86F2D62DF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198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89FE5-9E49-418A-9FFF-0CBAF066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87" y="855574"/>
            <a:ext cx="4249006" cy="1325563"/>
          </a:xfrm>
        </p:spPr>
        <p:txBody>
          <a:bodyPr>
            <a:normAutofit/>
          </a:bodyPr>
          <a:lstStyle/>
          <a:p>
            <a:r>
              <a:rPr lang="hr-HR" sz="3700" dirty="0"/>
              <a:t>Kako ja mogu štedjeti i štititi vodu?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9E0BA3-1790-4E2A-AF5A-DA612E9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Neispravna slavina </a:t>
            </a:r>
            <a:b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hr-H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vodokotlic</a:t>
            </a:r>
            <a: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br>
              <a:rPr lang="hr-HR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curi </a:t>
            </a:r>
            <a:b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rasipaju vodu </a:t>
            </a:r>
            <a:b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novac</a:t>
            </a:r>
            <a:endParaRPr lang="hr-H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Milijarda eura već kapa: Iz slavina bi nam trebala teći bolja voda">
            <a:extLst>
              <a:ext uri="{FF2B5EF4-FFF2-40B4-BE49-F238E27FC236}">
                <a16:creationId xmlns:a16="http://schemas.microsoft.com/office/drawing/2014/main" id="{74180812-214E-4694-9A0F-9BF085BA5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1" r="-2" b="7108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Curenje vode iz vodokotlića | Savjetnica">
            <a:extLst>
              <a:ext uri="{FF2B5EF4-FFF2-40B4-BE49-F238E27FC236}">
                <a16:creationId xmlns:a16="http://schemas.microsoft.com/office/drawing/2014/main" id="{AFF1377B-18F8-42DA-B0FE-A72DA90A7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r="2" b="2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96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89FE5-9E49-418A-9FFF-0CBAF066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06" y="635466"/>
            <a:ext cx="5712824" cy="1325563"/>
          </a:xfrm>
        </p:spPr>
        <p:txBody>
          <a:bodyPr>
            <a:normAutofit/>
          </a:bodyPr>
          <a:lstStyle/>
          <a:p>
            <a:r>
              <a:rPr lang="hr-HR" dirty="0"/>
              <a:t>Kako ja mogu štedjeti i štititi vodu?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9E0BA3-1790-4E2A-AF5A-DA612E9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554" y="2587057"/>
            <a:ext cx="4558309" cy="3181684"/>
          </a:xfrm>
        </p:spPr>
        <p:txBody>
          <a:bodyPr anchor="t">
            <a:normAutofit/>
          </a:bodyPr>
          <a:lstStyle/>
          <a:p>
            <a:pPr>
              <a:spcAft>
                <a:spcPts val="1440"/>
              </a:spcAft>
            </a:pP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Nabaviti uređaje koji štede vodu</a:t>
            </a:r>
          </a:p>
          <a:p>
            <a:pPr>
              <a:spcAft>
                <a:spcPts val="1440"/>
              </a:spcAft>
            </a:pPr>
            <a:r>
              <a:rPr lang="hr-HR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Ugraditi WC kotlić sa dvije tipke i s manjim volumenom vode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3200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PW 818 [EL WEK ST] Perilica rublja s električnim grijanjem - Miele ...">
            <a:extLst>
              <a:ext uri="{FF2B5EF4-FFF2-40B4-BE49-F238E27FC236}">
                <a16:creationId xmlns:a16="http://schemas.microsoft.com/office/drawing/2014/main" id="{4BC658AB-28A6-40AD-97B8-76417C31F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radi Sam Savjeti: Čišćenje od kamenca i podešavanje mlaza vode ...">
            <a:extLst>
              <a:ext uri="{FF2B5EF4-FFF2-40B4-BE49-F238E27FC236}">
                <a16:creationId xmlns:a16="http://schemas.microsoft.com/office/drawing/2014/main" id="{24DB362A-C3AD-47CD-A063-8CC32E12F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9" r="-2" b="2250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2" name="Picture 8" descr="senzor čistoće vode (aqua senzor) u perilici posuđa - što je to">
            <a:extLst>
              <a:ext uri="{FF2B5EF4-FFF2-40B4-BE49-F238E27FC236}">
                <a16:creationId xmlns:a16="http://schemas.microsoft.com/office/drawing/2014/main" id="{E32F911E-3575-40F2-B7F0-5212C205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1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67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A89FE5-9E49-418A-9FFF-0CBAF0666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64" y="804334"/>
            <a:ext cx="5712824" cy="1325563"/>
          </a:xfrm>
        </p:spPr>
        <p:txBody>
          <a:bodyPr>
            <a:normAutofit/>
          </a:bodyPr>
          <a:lstStyle/>
          <a:p>
            <a:r>
              <a:rPr lang="hr-HR" dirty="0"/>
              <a:t>Kako ja mogu štedjeti i štititi vodu?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9E0BA3-1790-4E2A-AF5A-DA612E9BD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Autofit/>
          </a:bodyPr>
          <a:lstStyle/>
          <a:p>
            <a:r>
              <a:rPr lang="hr-HR" dirty="0"/>
              <a:t>Sapuni, deterdženti i sredstva za čišćenje mogu jako onečistiti vodu koja takva odlazi u rijeke, jezera i mora i uništava vodene biljke i životinje</a:t>
            </a:r>
          </a:p>
          <a:p>
            <a:r>
              <a:rPr lang="hr-HR" dirty="0"/>
              <a:t>Treba koristiti što manje kemikalija i one koje su ekološki prihvatljive</a:t>
            </a:r>
          </a:p>
          <a:p>
            <a:endParaRPr lang="hr-HR" dirty="0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Koliko deterdženta za rublje treba koristiti - Učiniti Vaš ...">
            <a:extLst>
              <a:ext uri="{FF2B5EF4-FFF2-40B4-BE49-F238E27FC236}">
                <a16:creationId xmlns:a16="http://schemas.microsoft.com/office/drawing/2014/main" id="{CDB97898-9B10-4512-AE7A-0B392D48B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3649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coBianco">
            <a:extLst>
              <a:ext uri="{FF2B5EF4-FFF2-40B4-BE49-F238E27FC236}">
                <a16:creationId xmlns:a16="http://schemas.microsoft.com/office/drawing/2014/main" id="{28FD3464-2CC7-477A-8B45-206DF33F3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-1" b="-1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8" name="Picture 6" descr="Otpadne vode: sve što vraćamo prirodi, vraćamo sebi">
            <a:extLst>
              <a:ext uri="{FF2B5EF4-FFF2-40B4-BE49-F238E27FC236}">
                <a16:creationId xmlns:a16="http://schemas.microsoft.com/office/drawing/2014/main" id="{06AEB752-FE68-4D85-8EE5-A1F039BC4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r="2" b="740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83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Široki zaslon</PresentationFormat>
  <Paragraphs>37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sustava Office</vt:lpstr>
      <vt:lpstr>Kako štedjeti vodu?</vt:lpstr>
      <vt:lpstr>Koliko ima pitke vode?</vt:lpstr>
      <vt:lpstr>Što vodu ugrožava?</vt:lpstr>
      <vt:lpstr>Koliko vode treba čovjeku?</vt:lpstr>
      <vt:lpstr>Kako ja mogu štedjeti i štititi vodu?</vt:lpstr>
      <vt:lpstr>Kako ja mogu štedjeti i štititi vodu?</vt:lpstr>
      <vt:lpstr>Kako ja mogu štedjeti i štititi vodu?</vt:lpstr>
      <vt:lpstr>Kako ja mogu štedjeti i štititi vodu?</vt:lpstr>
      <vt:lpstr>Kako ja mogu štedjeti i štititi vodu?</vt:lpstr>
      <vt:lpstr>Sretan rođendan Planeti Zemlji!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štedjeti vodu?</dc:title>
  <dc:creator>Maja Pehar</dc:creator>
  <cp:lastModifiedBy>Maja Pehar</cp:lastModifiedBy>
  <cp:revision>1</cp:revision>
  <dcterms:created xsi:type="dcterms:W3CDTF">2020-04-22T16:30:34Z</dcterms:created>
  <dcterms:modified xsi:type="dcterms:W3CDTF">2020-04-22T16:31:05Z</dcterms:modified>
</cp:coreProperties>
</file>