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58" r:id="rId6"/>
    <p:sldId id="259" r:id="rId7"/>
    <p:sldId id="260" r:id="rId8"/>
    <p:sldId id="261" r:id="rId9"/>
    <p:sldId id="269" r:id="rId10"/>
    <p:sldId id="262" r:id="rId11"/>
    <p:sldId id="263" r:id="rId12"/>
    <p:sldId id="264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7" orient="horz" pos="2500" userDrawn="1">
          <p15:clr>
            <a:srgbClr val="A4A3A4"/>
          </p15:clr>
        </p15:guide>
        <p15:guide id="8" pos="49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1E4"/>
    <a:srgbClr val="B8D3E8"/>
    <a:srgbClr val="197DCE"/>
    <a:srgbClr val="BC7FBB"/>
    <a:srgbClr val="7FC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84E427A-3D55-4303-BF80-6455036E1DE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291" autoAdjust="0"/>
  </p:normalViewPr>
  <p:slideViewPr>
    <p:cSldViewPr snapToGrid="0" showGuides="1">
      <p:cViewPr varScale="1">
        <p:scale>
          <a:sx n="92" d="100"/>
          <a:sy n="92" d="100"/>
        </p:scale>
        <p:origin x="498" y="90"/>
      </p:cViewPr>
      <p:guideLst>
        <p:guide pos="3840"/>
        <p:guide orient="horz" pos="2500"/>
        <p:guide pos="49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2965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508B8B31-1CFE-4A78-A796-40061C1B29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1F5D168-A009-4B34-B08F-277E0D6ABD9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D47A4C-1800-412B-9042-C93F1924AECC}" type="datetimeFigureOut">
              <a:rPr lang="en-US" smtClean="0"/>
              <a:t>4/21/2020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10C826E-30C5-4DD2-97CD-F700F8EBBF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A1BE32A-EDDE-428D-8FA7-84F681D978C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81FD62-43B6-432F-96E1-BCDE3916E1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383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0EB3D-2307-4317-8A1D-B47FA45245F0}" type="datetimeFigureOut">
              <a:rPr lang="en-US" noProof="0" smtClean="0"/>
              <a:t>4/21/2020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78A92-0141-4330-8F3E-FAADFAC2384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4888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View of a mountain range">
            <a:extLst>
              <a:ext uri="{FF2B5EF4-FFF2-40B4-BE49-F238E27FC236}">
                <a16:creationId xmlns:a16="http://schemas.microsoft.com/office/drawing/2014/main" xmlns="" id="{1DAC5403-E1D0-4032-A9FE-410B2982643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846C517-01CF-4924-81A5-DAD4CE0BFA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70000"/>
                </a:schemeClr>
              </a:gs>
              <a:gs pos="100000">
                <a:schemeClr val="accent3">
                  <a:alpha val="7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1" name="Text Placeholder 26">
            <a:extLst>
              <a:ext uri="{FF2B5EF4-FFF2-40B4-BE49-F238E27FC236}">
                <a16:creationId xmlns:a16="http://schemas.microsoft.com/office/drawing/2014/main" xmlns="" id="{E013E669-E15F-4096-81CC-6637C4A9F9E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12235" y="1680191"/>
            <a:ext cx="4367531" cy="324417"/>
          </a:xfrm>
        </p:spPr>
        <p:txBody>
          <a:bodyPr>
            <a:noAutofit/>
          </a:bodyPr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7021" y="2107415"/>
            <a:ext cx="10117959" cy="2281355"/>
          </a:xfrm>
        </p:spPr>
        <p:txBody>
          <a:bodyPr>
            <a:noAutofit/>
          </a:bodyPr>
          <a:lstStyle>
            <a:lvl1pPr algn="ctr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3" name="Text Placeholder 26">
            <a:extLst>
              <a:ext uri="{FF2B5EF4-FFF2-40B4-BE49-F238E27FC236}">
                <a16:creationId xmlns:a16="http://schemas.microsoft.com/office/drawing/2014/main" xmlns="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12235" y="1333943"/>
            <a:ext cx="4367531" cy="324417"/>
          </a:xfrm>
        </p:spPr>
        <p:txBody>
          <a:bodyPr>
            <a:noAutofit/>
          </a:bodyPr>
          <a:lstStyle>
            <a:lvl1pPr marL="0" indent="0" algn="ctr">
              <a:buNone/>
              <a:defRPr sz="23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xmlns="" id="{2A3D73F7-77EC-4576-B541-20C032F462D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050857" y="4720037"/>
            <a:ext cx="10090287" cy="1101897"/>
          </a:xfrm>
        </p:spPr>
        <p:txBody>
          <a:bodyPr>
            <a:noAutofit/>
          </a:bodyPr>
          <a:lstStyle>
            <a:lvl1pPr marL="0" indent="0" algn="ctr">
              <a:buNone/>
              <a:defRPr sz="3500" b="0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Tagline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691BBC0-FAFE-4A57-9925-6182B74C4C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879848" y="4453465"/>
            <a:ext cx="2432304" cy="64008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66819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View of a lake and mountain range">
            <a:extLst>
              <a:ext uri="{FF2B5EF4-FFF2-40B4-BE49-F238E27FC236}">
                <a16:creationId xmlns:a16="http://schemas.microsoft.com/office/drawing/2014/main" xmlns="" id="{1DAC5403-E1D0-4032-A9FE-410B2982643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846C517-01CF-4924-81A5-DAD4CE0BFA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6" name="Text Placeholder 26">
            <a:extLst>
              <a:ext uri="{FF2B5EF4-FFF2-40B4-BE49-F238E27FC236}">
                <a16:creationId xmlns:a16="http://schemas.microsoft.com/office/drawing/2014/main" xmlns="" id="{82190F1B-1701-4806-870F-8FC7F32FE4A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12235" y="4222968"/>
            <a:ext cx="4367531" cy="474519"/>
          </a:xfrm>
        </p:spPr>
        <p:txBody>
          <a:bodyPr>
            <a:noAutofit/>
          </a:bodyPr>
          <a:lstStyle>
            <a:lvl1pPr marL="0" indent="0" algn="ctr">
              <a:buNone/>
              <a:defRPr sz="35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+7 678-555-0128</a:t>
            </a:r>
          </a:p>
        </p:txBody>
      </p:sp>
      <p:sp>
        <p:nvSpPr>
          <p:cNvPr id="18" name="Text Placeholder 26">
            <a:extLst>
              <a:ext uri="{FF2B5EF4-FFF2-40B4-BE49-F238E27FC236}">
                <a16:creationId xmlns:a16="http://schemas.microsoft.com/office/drawing/2014/main" xmlns="" id="{972B7F81-5409-42D9-B44C-88D9CBD9BA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12235" y="3927698"/>
            <a:ext cx="4367531" cy="288000"/>
          </a:xfrm>
        </p:spPr>
        <p:txBody>
          <a:bodyPr>
            <a:noAutofit/>
          </a:bodyPr>
          <a:lstStyle>
            <a:lvl1pPr marL="0" indent="0" algn="ctr">
              <a:buNone/>
              <a:defRPr sz="20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Phone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xmlns="" id="{FAA54554-5CE2-43AD-979D-F095482C49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0857" y="2655074"/>
            <a:ext cx="10090287" cy="606659"/>
          </a:xfrm>
        </p:spPr>
        <p:txBody>
          <a:bodyPr>
            <a:noAutofit/>
          </a:bodyPr>
          <a:lstStyle>
            <a:lvl1pPr marL="0" indent="0" algn="ctr">
              <a:buNone/>
              <a:defRPr sz="3500" b="0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Alexander Martensson</a:t>
            </a:r>
          </a:p>
        </p:txBody>
      </p:sp>
      <p:sp>
        <p:nvSpPr>
          <p:cNvPr id="20" name="Text Placeholder 26">
            <a:extLst>
              <a:ext uri="{FF2B5EF4-FFF2-40B4-BE49-F238E27FC236}">
                <a16:creationId xmlns:a16="http://schemas.microsoft.com/office/drawing/2014/main" xmlns="" id="{A1D8F0C1-128A-435B-8585-F0B32496EC7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135722" y="5230723"/>
            <a:ext cx="5920556" cy="474519"/>
          </a:xfrm>
        </p:spPr>
        <p:txBody>
          <a:bodyPr>
            <a:noAutofit/>
          </a:bodyPr>
          <a:lstStyle>
            <a:lvl1pPr marL="0" indent="0" algn="ctr">
              <a:buNone/>
              <a:defRPr sz="35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martensson@example.com</a:t>
            </a:r>
          </a:p>
        </p:txBody>
      </p:sp>
      <p:sp>
        <p:nvSpPr>
          <p:cNvPr id="22" name="Text Placeholder 26">
            <a:extLst>
              <a:ext uri="{FF2B5EF4-FFF2-40B4-BE49-F238E27FC236}">
                <a16:creationId xmlns:a16="http://schemas.microsoft.com/office/drawing/2014/main" xmlns="" id="{90B48E8B-E525-4852-9167-5281C64B1C3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12235" y="4929014"/>
            <a:ext cx="4367531" cy="288000"/>
          </a:xfrm>
        </p:spPr>
        <p:txBody>
          <a:bodyPr>
            <a:noAutofit/>
          </a:bodyPr>
          <a:lstStyle>
            <a:lvl1pPr marL="0" indent="0" algn="ctr">
              <a:buNone/>
              <a:defRPr sz="20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Email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xmlns="" id="{0C5EB90F-1ADD-412B-9044-2CC607B78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0856" y="993494"/>
            <a:ext cx="10104124" cy="1517356"/>
          </a:xfrm>
        </p:spPr>
        <p:txBody>
          <a:bodyPr>
            <a:noAutofit/>
          </a:bodyPr>
          <a:lstStyle>
            <a:lvl1pPr algn="ctr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540A1271-E1E7-40AB-9552-9B4249544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3156204" y="2421953"/>
            <a:ext cx="5879592" cy="64008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71178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View of a mountain range">
            <a:extLst>
              <a:ext uri="{FF2B5EF4-FFF2-40B4-BE49-F238E27FC236}">
                <a16:creationId xmlns:a16="http://schemas.microsoft.com/office/drawing/2014/main" xmlns="" id="{1DAC5403-E1D0-4032-A9FE-410B2982643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846C517-01CF-4924-81A5-DAD4CE0BFA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70000"/>
                </a:schemeClr>
              </a:gs>
              <a:gs pos="100000">
                <a:schemeClr val="accent3">
                  <a:alpha val="7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7021" y="2107415"/>
            <a:ext cx="10117959" cy="2281355"/>
          </a:xfrm>
        </p:spPr>
        <p:txBody>
          <a:bodyPr>
            <a:noAutofit/>
          </a:bodyPr>
          <a:lstStyle>
            <a:lvl1pPr algn="ctr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691BBC0-FAFE-4A57-9925-6182B74C4C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879848" y="4453465"/>
            <a:ext cx="2432304" cy="64008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08214E67-DE9D-42F7-B713-798383BBD1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7021" y="4720036"/>
            <a:ext cx="10117959" cy="1101898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en-US" sz="3500" b="0" i="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en-US" noProof="0" smtClean="0"/>
              <a:t>Click to edit Master subtitle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038553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xmlns="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34F3F28-2A24-40B5-AC8C-5A53DC799A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95BAC97E-3C4E-4D04-8A57-DC61E07CB8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7822F33-D675-4E6C-BD09-D9C78365BB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915026" y="1747488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01B00995-C0FC-4EC6-A9B0-828FB28FC47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xmlns="" id="{51A54DF2-9EE6-43F7-A586-88CA6C624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35114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xmlns="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34F3F28-2A24-40B5-AC8C-5A53DC799A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95BAC97E-3C4E-4D04-8A57-DC61E07CB8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7822F33-D675-4E6C-BD09-D9C78365BB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915026" y="1747488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xmlns="" id="{51A54DF2-9EE6-43F7-A586-88CA6C624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A122F4F2-F130-4DBE-B244-1D59BBE5CD9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xmlns="" id="{D4CE5575-876A-4335-83ED-6B346DA1B4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5035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xmlns="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34F3F28-2A24-40B5-AC8C-5A53DC799A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95BAC97E-3C4E-4D04-8A57-DC61E07CB8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7822F33-D675-4E6C-BD09-D9C78365BB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915026" y="1747488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xmlns="" id="{51A54DF2-9EE6-43F7-A586-88CA6C624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xmlns="" id="{D1F82F6E-10E8-4A58-9655-E18D14D7901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840863"/>
            <a:ext cx="5157787" cy="664211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xmlns="" id="{C2F6C18E-5BCB-42EF-9310-5BD6E011DF2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xmlns="" id="{9BA2923F-D123-40C6-A193-B86D683D5B5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840863"/>
            <a:ext cx="5183188" cy="6642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xmlns="" id="{8305C175-94AC-44DD-9321-0A8DBDF22DA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998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xmlns="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34F3F28-2A24-40B5-AC8C-5A53DC799A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95BAC97E-3C4E-4D04-8A57-DC61E07CB8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7822F33-D675-4E6C-BD09-D9C78365BB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915026" y="2105709"/>
            <a:ext cx="374904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B1C3E675-6E45-4A81-AEA3-D36388222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xmlns="" id="{1E4B599D-7641-40C1-8DAE-110A36403CF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77592"/>
            <a:ext cx="3932237" cy="3691396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709FEF38-E3A7-4527-97CB-AF528BAEBA8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0012" y="457200"/>
            <a:ext cx="6172200" cy="540861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7947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xmlns="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34F3F28-2A24-40B5-AC8C-5A53DC799A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95BAC97E-3C4E-4D04-8A57-DC61E07CB8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7822F33-D675-4E6C-BD09-D9C78365BB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915026" y="2105709"/>
            <a:ext cx="374904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B1C3E675-6E45-4A81-AEA3-D36388222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xmlns="" id="{1E4B599D-7641-40C1-8DAE-110A36403CF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77592"/>
            <a:ext cx="3932237" cy="3691396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xmlns="" id="{1B69B4CE-EB2F-46CF-9A80-64E44E5E95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anchor="ctr"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9830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Unpaved road lined with trees, mountain side drive">
            <a:extLst>
              <a:ext uri="{FF2B5EF4-FFF2-40B4-BE49-F238E27FC236}">
                <a16:creationId xmlns:a16="http://schemas.microsoft.com/office/drawing/2014/main" xmlns="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64ACA68-1C2C-4C4D-9CB4-1C8BF3E03F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B6E88236-C248-4008-9619-75BCE6D340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D3F74C5-9ADD-4AE3-BCA5-88726CC2A1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312920" y="1667974"/>
            <a:ext cx="356616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2B3756-19E0-4B2F-B1D5-7664E0B38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18320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Unpaved road lined with trees, mountain side drive">
            <a:extLst>
              <a:ext uri="{FF2B5EF4-FFF2-40B4-BE49-F238E27FC236}">
                <a16:creationId xmlns:a16="http://schemas.microsoft.com/office/drawing/2014/main" xmlns="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64ACA68-1C2C-4C4D-9CB4-1C8BF3E03F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B6E88236-C248-4008-9619-75BCE6D340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63062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64ACA68-1C2C-4C4D-9CB4-1C8BF3E03F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7629"/>
            <a:ext cx="10515600" cy="1325563"/>
          </a:xfrm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D3F74C5-9ADD-4AE3-BCA5-88726CC2A1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2017776" y="1667974"/>
            <a:ext cx="8156448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1" name="Text Placeholder 21">
            <a:extLst>
              <a:ext uri="{FF2B5EF4-FFF2-40B4-BE49-F238E27FC236}">
                <a16:creationId xmlns:a16="http://schemas.microsoft.com/office/drawing/2014/main" xmlns="" id="{10000CCD-6AFF-4E65-8858-5502306E58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5578" y="1960171"/>
            <a:ext cx="882686" cy="10922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80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32" name="Text Placeholder 24">
            <a:extLst>
              <a:ext uri="{FF2B5EF4-FFF2-40B4-BE49-F238E27FC236}">
                <a16:creationId xmlns:a16="http://schemas.microsoft.com/office/drawing/2014/main" xmlns="" id="{D5D777E5-98F6-416A-8D23-3399269D85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42535" y="1984171"/>
            <a:ext cx="3103110" cy="10323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xmlns="" id="{C979BADF-99B5-4C91-AAE5-FC2C4DBEDE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20642" y="1960171"/>
            <a:ext cx="882686" cy="10922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80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xmlns="" id="{6706F6A2-1599-4D73-9288-3ECEACDDCA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77939" y="1984171"/>
            <a:ext cx="2243918" cy="10323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xmlns="" id="{BAE5E245-1702-4722-895D-0808BB0A86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06755" y="1977950"/>
            <a:ext cx="882686" cy="10922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80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6" name="Text Placeholder 24">
            <a:extLst>
              <a:ext uri="{FF2B5EF4-FFF2-40B4-BE49-F238E27FC236}">
                <a16:creationId xmlns:a16="http://schemas.microsoft.com/office/drawing/2014/main" xmlns="" id="{3701E665-3CED-413C-BAC6-CE003B1494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64052" y="2001950"/>
            <a:ext cx="2959116" cy="10323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7" name="Text Placeholder 24">
            <a:extLst>
              <a:ext uri="{FF2B5EF4-FFF2-40B4-BE49-F238E27FC236}">
                <a16:creationId xmlns:a16="http://schemas.microsoft.com/office/drawing/2014/main" xmlns="" id="{E01406B4-D44B-4D1E-91F3-D87541EAD4C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20059" y="310399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xmlns="" id="{9AAD5CF9-9A59-4C5F-8C29-B92AD601211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18684" y="310399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9" name="Text Placeholder 24">
            <a:extLst>
              <a:ext uri="{FF2B5EF4-FFF2-40B4-BE49-F238E27FC236}">
                <a16:creationId xmlns:a16="http://schemas.microsoft.com/office/drawing/2014/main" xmlns="" id="{C6725172-65CC-4645-B23F-E77886468F3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94793" y="3103993"/>
            <a:ext cx="2599197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xmlns="" id="{0EA5E6CA-5C78-4B75-BA22-59750E7D450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76955" y="3102450"/>
            <a:ext cx="3726423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1" name="Text Placeholder 24">
            <a:extLst>
              <a:ext uri="{FF2B5EF4-FFF2-40B4-BE49-F238E27FC236}">
                <a16:creationId xmlns:a16="http://schemas.microsoft.com/office/drawing/2014/main" xmlns="" id="{E1C61752-F57C-4FBF-93F3-06F43CCA43C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57040" y="5751926"/>
            <a:ext cx="8877920" cy="470478"/>
          </a:xfr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2" name="Text Placeholder 24">
            <a:extLst>
              <a:ext uri="{FF2B5EF4-FFF2-40B4-BE49-F238E27FC236}">
                <a16:creationId xmlns:a16="http://schemas.microsoft.com/office/drawing/2014/main" xmlns="" id="{E0232175-FB97-4039-8136-B9DD27441C0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94791" y="5070254"/>
            <a:ext cx="259919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xmlns="" id="{6E5262C3-0603-403F-AB36-FB4EB9FC7BC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890713" y="5070254"/>
            <a:ext cx="371266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4" name="Picture Placeholder 12">
            <a:extLst>
              <a:ext uri="{FF2B5EF4-FFF2-40B4-BE49-F238E27FC236}">
                <a16:creationId xmlns:a16="http://schemas.microsoft.com/office/drawing/2014/main" xmlns="" id="{D2FBACFC-8B68-4A37-95A4-26BE5A23D759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020058" y="3976866"/>
            <a:ext cx="3273552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6" name="Picture Placeholder 12">
            <a:extLst>
              <a:ext uri="{FF2B5EF4-FFF2-40B4-BE49-F238E27FC236}">
                <a16:creationId xmlns:a16="http://schemas.microsoft.com/office/drawing/2014/main" xmlns="" id="{5A6A36C6-8489-4333-927A-141D8F98AE50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2" y="4041034"/>
            <a:ext cx="2599199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7" name="Picture Placeholder 9">
            <a:extLst>
              <a:ext uri="{FF2B5EF4-FFF2-40B4-BE49-F238E27FC236}">
                <a16:creationId xmlns:a16="http://schemas.microsoft.com/office/drawing/2014/main" xmlns="" id="{BB2DF986-C446-4302-9099-B1512AD5D8C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4041034"/>
            <a:ext cx="2599200" cy="8964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1389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E88C711-3D16-496B-BF96-001A0C0A3A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1682374" y="6430061"/>
            <a:ext cx="241402" cy="197510"/>
          </a:xfrm>
          <a:prstGeom prst="rect">
            <a:avLst/>
          </a:prstGeom>
          <a:noFill/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xmlns="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34F3F28-2A24-40B5-AC8C-5A53DC799A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29540" y="3410712"/>
            <a:ext cx="11932920" cy="3319272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981036"/>
            <a:ext cx="10515600" cy="78263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95BAC97E-3C4E-4D04-8A57-DC61E07CB8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7822F33-D675-4E6C-BD09-D9C78365BB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070604" y="4804366"/>
            <a:ext cx="4050792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xmlns="" id="{F4F6DD4A-6071-4D11-ABDB-28EA5AC871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942478"/>
            <a:ext cx="10515600" cy="45908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lang="en-US" sz="230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3477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View of a lake with pine trees and mountain range">
            <a:extLst>
              <a:ext uri="{FF2B5EF4-FFF2-40B4-BE49-F238E27FC236}">
                <a16:creationId xmlns:a16="http://schemas.microsoft.com/office/drawing/2014/main" xmlns="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34F3F28-2A24-40B5-AC8C-5A53DC799A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29540" y="128016"/>
            <a:ext cx="685800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1169256"/>
            <a:ext cx="5285914" cy="782638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95BAC97E-3C4E-4D04-8A57-DC61E07CB8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xmlns="" id="{028AD4F5-2320-4533-9EC4-9832091E65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1248" y="2136036"/>
            <a:ext cx="5285914" cy="857098"/>
          </a:xfrm>
        </p:spPr>
        <p:txBody>
          <a:bodyPr>
            <a:normAutofit/>
          </a:bodyPr>
          <a:lstStyle>
            <a:lvl1pPr marL="0" indent="0" algn="l">
              <a:buNone/>
              <a:defRPr sz="2300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7822F33-D675-4E6C-BD09-D9C78365BB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915026" y="1992586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xmlns="" id="{302F0820-F94A-40EF-B3BE-26CD0CB551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199" y="3100269"/>
            <a:ext cx="5288963" cy="2588637"/>
          </a:xfrm>
        </p:spPr>
        <p:txBody>
          <a:bodyPr lIns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1395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Close up view of lake edge with mountain range background">
            <a:extLst>
              <a:ext uri="{FF2B5EF4-FFF2-40B4-BE49-F238E27FC236}">
                <a16:creationId xmlns:a16="http://schemas.microsoft.com/office/drawing/2014/main" xmlns="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34F3F28-2A24-40B5-AC8C-5A53DC799A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29540" y="128016"/>
            <a:ext cx="11932920" cy="3319272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1093460"/>
            <a:ext cx="5320386" cy="782638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95BAC97E-3C4E-4D04-8A57-DC61E07CB8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xmlns="" id="{028AD4F5-2320-4533-9EC4-9832091E65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1248" y="2060240"/>
            <a:ext cx="5320386" cy="882524"/>
          </a:xfrm>
        </p:spPr>
        <p:txBody>
          <a:bodyPr>
            <a:normAutofit/>
          </a:bodyPr>
          <a:lstStyle>
            <a:lvl1pPr marL="0" indent="0" algn="l">
              <a:buNone/>
              <a:defRPr sz="2300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7822F33-D675-4E6C-BD09-D9C78365BB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914693" y="1916790"/>
            <a:ext cx="4500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xmlns="" id="{4B6CBCCA-9781-462D-AF43-C6AAE3D1AA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17897" y="1125545"/>
            <a:ext cx="4707842" cy="1849304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9193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ec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Unpaved road lined with trees, mountain side drive">
            <a:extLst>
              <a:ext uri="{FF2B5EF4-FFF2-40B4-BE49-F238E27FC236}">
                <a16:creationId xmlns:a16="http://schemas.microsoft.com/office/drawing/2014/main" xmlns="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64ACA68-1C2C-4C4D-9CB4-1C8BF3E03F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03373955-AB5B-4186-8098-9DBA0AB265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59649" y="2738211"/>
            <a:ext cx="4183650" cy="454353"/>
          </a:xfrm>
        </p:spPr>
        <p:txBody>
          <a:bodyPr>
            <a:noAutofit/>
          </a:bodyPr>
          <a:lstStyle>
            <a:lvl1pPr marL="0" indent="0">
              <a:buNone/>
              <a:defRPr sz="3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9" name="Text Placeholder 26">
            <a:extLst>
              <a:ext uri="{FF2B5EF4-FFF2-40B4-BE49-F238E27FC236}">
                <a16:creationId xmlns:a16="http://schemas.microsoft.com/office/drawing/2014/main" xmlns="" id="{B534F865-65DF-4129-9CE5-414E249375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1" y="1835244"/>
            <a:ext cx="10515599" cy="629105"/>
          </a:xfrm>
        </p:spPr>
        <p:txBody>
          <a:bodyPr lIns="0" rIns="0">
            <a:noAutofit/>
          </a:bodyPr>
          <a:lstStyle>
            <a:lvl1pPr marL="0" indent="0" algn="ctr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xmlns="" id="{23A3472E-32B4-4CAD-B5D0-420AA3FB4CE3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627121" y="2738211"/>
            <a:ext cx="4183650" cy="454353"/>
          </a:xfrm>
        </p:spPr>
        <p:txBody>
          <a:bodyPr>
            <a:noAutofit/>
          </a:bodyPr>
          <a:lstStyle>
            <a:lvl1pPr marL="0" indent="0">
              <a:buNone/>
              <a:defRPr sz="3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Section 2 title</a:t>
            </a:r>
          </a:p>
        </p:txBody>
      </p:sp>
      <p:sp>
        <p:nvSpPr>
          <p:cNvPr id="11" name="Text Placeholder 26">
            <a:extLst>
              <a:ext uri="{FF2B5EF4-FFF2-40B4-BE49-F238E27FC236}">
                <a16:creationId xmlns:a16="http://schemas.microsoft.com/office/drawing/2014/main" xmlns="" id="{1AEED068-3EA0-4BF4-875C-02473E9EB0C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59649" y="3428501"/>
            <a:ext cx="4365625" cy="2333625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26">
            <a:extLst>
              <a:ext uri="{FF2B5EF4-FFF2-40B4-BE49-F238E27FC236}">
                <a16:creationId xmlns:a16="http://schemas.microsoft.com/office/drawing/2014/main" xmlns="" id="{3590B9DA-A2DF-4AE1-9A98-C7B84F48C3A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27121" y="3428501"/>
            <a:ext cx="4365625" cy="2333625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7629"/>
            <a:ext cx="10515600" cy="1325563"/>
          </a:xfrm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COMPARISON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B6E88236-C248-4008-9619-75BCE6D340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D3F74C5-9ADD-4AE3-BCA5-88726CC2A1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111752" y="1667974"/>
            <a:ext cx="3968496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50372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Unpaved road lined with trees, mountain side drive">
            <a:extLst>
              <a:ext uri="{FF2B5EF4-FFF2-40B4-BE49-F238E27FC236}">
                <a16:creationId xmlns:a16="http://schemas.microsoft.com/office/drawing/2014/main" xmlns="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64ACA68-1C2C-4C4D-9CB4-1C8BF3E03F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Text Placeholder 26">
            <a:extLst>
              <a:ext uri="{FF2B5EF4-FFF2-40B4-BE49-F238E27FC236}">
                <a16:creationId xmlns:a16="http://schemas.microsoft.com/office/drawing/2014/main" xmlns="" id="{B534F865-65DF-4129-9CE5-414E249375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1248" y="3359239"/>
            <a:ext cx="4357688" cy="2252574"/>
          </a:xfrm>
        </p:spPr>
        <p:txBody>
          <a:bodyPr lIns="0" rIns="0">
            <a:noAutofit/>
          </a:bodyPr>
          <a:lstStyle>
            <a:lvl1pPr marL="0" indent="0" algn="l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2081624"/>
            <a:ext cx="4357688" cy="1325563"/>
          </a:xfrm>
        </p:spPr>
        <p:txBody>
          <a:bodyPr lIns="0" r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CHART SLIDE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B6E88236-C248-4008-9619-75BCE6D340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D3F74C5-9ADD-4AE3-BCA5-88726CC2A1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911877" y="3191969"/>
            <a:ext cx="3968496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6" name="Chart Placeholder 18">
            <a:extLst>
              <a:ext uri="{FF2B5EF4-FFF2-40B4-BE49-F238E27FC236}">
                <a16:creationId xmlns:a16="http://schemas.microsoft.com/office/drawing/2014/main" xmlns="" id="{BE9C98A7-B145-402E-BADA-CE785E3BA996}"/>
              </a:ext>
            </a:extLst>
          </p:cNvPr>
          <p:cNvSpPr>
            <a:spLocks noGrp="1"/>
          </p:cNvSpPr>
          <p:nvPr>
            <p:ph type="chart" sz="quarter" idx="32"/>
          </p:nvPr>
        </p:nvSpPr>
        <p:spPr>
          <a:xfrm>
            <a:off x="6981371" y="1246188"/>
            <a:ext cx="4284663" cy="436562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noProof="0" smtClean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25342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Unpaved road lined with trees, mountain side drive">
            <a:extLst>
              <a:ext uri="{FF2B5EF4-FFF2-40B4-BE49-F238E27FC236}">
                <a16:creationId xmlns:a16="http://schemas.microsoft.com/office/drawing/2014/main" xmlns="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64ACA68-1C2C-4C4D-9CB4-1C8BF3E03F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Text Placeholder 26">
            <a:extLst>
              <a:ext uri="{FF2B5EF4-FFF2-40B4-BE49-F238E27FC236}">
                <a16:creationId xmlns:a16="http://schemas.microsoft.com/office/drawing/2014/main" xmlns="" id="{B534F865-65DF-4129-9CE5-414E249375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83563" y="3359239"/>
            <a:ext cx="2596896" cy="2252574"/>
          </a:xfrm>
        </p:spPr>
        <p:txBody>
          <a:bodyPr lIns="0" rIns="0">
            <a:noAutofit/>
          </a:bodyPr>
          <a:lstStyle>
            <a:lvl1pPr marL="0" indent="0" algn="l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62" y="1757774"/>
            <a:ext cx="2669859" cy="1325563"/>
          </a:xfrm>
        </p:spPr>
        <p:txBody>
          <a:bodyPr lIns="0" r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TABLE SLIDE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B6E88236-C248-4008-9619-75BCE6D340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D3F74C5-9ADD-4AE3-BCA5-88726CC2A1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8683563" y="3191969"/>
            <a:ext cx="1545336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Table Placeholder 17">
            <a:extLst>
              <a:ext uri="{FF2B5EF4-FFF2-40B4-BE49-F238E27FC236}">
                <a16:creationId xmlns:a16="http://schemas.microsoft.com/office/drawing/2014/main" xmlns="" id="{62814DE5-26B2-4A8E-BA8D-A2E4C5547EB9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911225" y="1505433"/>
            <a:ext cx="6561138" cy="384713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noProof="0" smtClean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01947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83C23D1-BE9A-4E52-9BEF-D55C4CB757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1645798" y="6386170"/>
            <a:ext cx="307239" cy="343814"/>
          </a:xfrm>
          <a:prstGeom prst="rect">
            <a:avLst/>
          </a:prstGeom>
          <a:noFill/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xmlns="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34F3F28-2A24-40B5-AC8C-5A53DC799A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29540" y="128016"/>
            <a:ext cx="11932920" cy="2368296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95BAC97E-3C4E-4D04-8A57-DC61E07CB8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Text Placeholder 26">
            <a:extLst>
              <a:ext uri="{FF2B5EF4-FFF2-40B4-BE49-F238E27FC236}">
                <a16:creationId xmlns:a16="http://schemas.microsoft.com/office/drawing/2014/main" xmlns="" id="{B33A3032-1037-4342-827F-CF13499782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1" y="1835244"/>
            <a:ext cx="10515599" cy="629105"/>
          </a:xfrm>
        </p:spPr>
        <p:txBody>
          <a:bodyPr lIns="0" rIns="0">
            <a:noAutofit/>
          </a:bodyPr>
          <a:lstStyle>
            <a:lvl1pPr marL="0" indent="0" algn="ctr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FD6F6A17-AFDC-40C7-9D63-50FA052A16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7629"/>
            <a:ext cx="10515600" cy="1325563"/>
          </a:xfrm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IMAGE SLIDE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6668B9DC-C6AF-45D4-BBA3-A5EF781EAB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3759708" y="1667974"/>
            <a:ext cx="4672584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61272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Unpaved road lined with trees, mountain side drive">
            <a:extLst>
              <a:ext uri="{FF2B5EF4-FFF2-40B4-BE49-F238E27FC236}">
                <a16:creationId xmlns:a16="http://schemas.microsoft.com/office/drawing/2014/main" xmlns="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64ACA68-1C2C-4C4D-9CB4-1C8BF3E03F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8873"/>
            <a:ext cx="10515600" cy="1325563"/>
          </a:xfrm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VIDEO SLIDE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B6E88236-C248-4008-9619-75BCE6D340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6" name="Media Placeholder 7">
            <a:extLst>
              <a:ext uri="{FF2B5EF4-FFF2-40B4-BE49-F238E27FC236}">
                <a16:creationId xmlns:a16="http://schemas.microsoft.com/office/drawing/2014/main" xmlns="" id="{A11F77F4-4B16-4503-B9B6-AE22C686E3E3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1395984" y="1497770"/>
            <a:ext cx="9400032" cy="421538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media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99738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475097E-EB08-4475-9112-275B84027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21279" y="6118484"/>
            <a:ext cx="549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n-lt"/>
              </a:defRPr>
            </a:lvl1pPr>
          </a:lstStyle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8DB6A3A-74E6-4FE2-8AD2-CEB070447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C0128AA-FDF4-4DD5-A009-3C58D2457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48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B1C2DC0-7E13-4A66-9F9B-371BA9C6E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1184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MM.DD.20XX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xmlns="" id="{1F296578-6D40-435B-861E-0904DDC10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18484"/>
            <a:ext cx="3398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22399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7" r:id="rId2"/>
    <p:sldLayoutId id="2147483678" r:id="rId3"/>
    <p:sldLayoutId id="2147483679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87" r:id="rId17"/>
    <p:sldLayoutId id="2147483695" r:id="rId18"/>
    <p:sldLayoutId id="2147483688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pos="7106" userDrawn="1">
          <p15:clr>
            <a:srgbClr val="F26B43"/>
          </p15:clr>
        </p15:guide>
        <p15:guide id="4" orient="horz" pos="3748" userDrawn="1">
          <p15:clr>
            <a:srgbClr val="F26B43"/>
          </p15:clr>
        </p15:guide>
        <p15:guide id="5" pos="4407" userDrawn="1">
          <p15:clr>
            <a:srgbClr val="F26B43"/>
          </p15:clr>
        </p15:guide>
        <p15:guide id="6" pos="3273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  <p15:guide id="9" pos="302" userDrawn="1">
          <p15:clr>
            <a:srgbClr val="F26B43"/>
          </p15:clr>
        </p15:guide>
        <p15:guide id="10" pos="737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view.genial.ly/5e9439f39334740d78b3432c" TargetMode="External"/><Relationship Id="rId2" Type="http://schemas.openxmlformats.org/officeDocument/2006/relationships/hyperlink" Target="https://view.genial.ly/5e84cbbdba81d90dfb2f4cc4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_9L5_A6Ww4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05857963-8D3D-4F24-B535-54652EE09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94351" y="777378"/>
            <a:ext cx="10117959" cy="2281355"/>
          </a:xfrm>
        </p:spPr>
        <p:txBody>
          <a:bodyPr/>
          <a:lstStyle/>
          <a:p>
            <a:r>
              <a:rPr lang="hr-HR" dirty="0" smtClean="0"/>
              <a:t>Dan planeta Zemlje</a:t>
            </a:r>
            <a:endParaRPr lang="ru-R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623514F-9C9F-4868-A7D9-66CAA07E61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r-HR" dirty="0" smtClean="0"/>
              <a:t>22.4.2020.</a:t>
            </a:r>
          </a:p>
          <a:p>
            <a:r>
              <a:rPr lang="hr-HR" dirty="0" smtClean="0"/>
              <a:t>4.a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231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93D545-C417-48EA-9543-078BF8EB6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Hrvatski jezik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99A8D28-D968-408D-AA5E-1B16F071D7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hr-HR" dirty="0" smtClean="0"/>
              <a:t>Današnji ćemo dan posvetiti našem planetu Zemlji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7E54AC28-9C3E-4734-B2BB-5EC5F60F555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9773" y="3100269"/>
            <a:ext cx="6629400" cy="3300531"/>
          </a:xfrm>
        </p:spPr>
        <p:txBody>
          <a:bodyPr>
            <a:normAutofit/>
          </a:bodyPr>
          <a:lstStyle/>
          <a:p>
            <a:r>
              <a:rPr lang="hr-HR" sz="2000" dirty="0" smtClean="0"/>
              <a:t>Otvorite čitanku </a:t>
            </a:r>
            <a:r>
              <a:rPr lang="hr-HR" sz="2000" b="1" i="1" dirty="0" smtClean="0"/>
              <a:t>Hrvatski na dlanu 4 </a:t>
            </a:r>
            <a:r>
              <a:rPr lang="hr-HR" sz="2000" dirty="0" smtClean="0"/>
              <a:t>na 139. stranici.</a:t>
            </a:r>
            <a:endParaRPr lang="hr-HR" sz="2000" dirty="0"/>
          </a:p>
          <a:p>
            <a:r>
              <a:rPr lang="hr-HR" sz="2000" dirty="0" smtClean="0"/>
              <a:t>Pogledajte tekst </a:t>
            </a:r>
            <a:r>
              <a:rPr lang="hr-HR" sz="2000" b="1" i="1" dirty="0" smtClean="0"/>
              <a:t>Zahvalnica Zemlji</a:t>
            </a:r>
            <a:r>
              <a:rPr lang="hr-HR" sz="2000" dirty="0" smtClean="0"/>
              <a:t> i razmislite o kojoj se književnoj vrsti radi.</a:t>
            </a:r>
          </a:p>
          <a:p>
            <a:r>
              <a:rPr lang="hr-HR" sz="2000" dirty="0" smtClean="0"/>
              <a:t>Naglas odgovorite na sljedeća pitanja:</a:t>
            </a:r>
          </a:p>
          <a:p>
            <a:r>
              <a:rPr lang="hr-HR" sz="2000" dirty="0" smtClean="0"/>
              <a:t>Tko razgovara u tekstu? </a:t>
            </a:r>
          </a:p>
          <a:p>
            <a:r>
              <a:rPr lang="hr-HR" sz="2000" dirty="0" smtClean="0"/>
              <a:t>Što Zemlju muči?</a:t>
            </a:r>
          </a:p>
          <a:p>
            <a:r>
              <a:rPr lang="hr-HR" sz="2000" dirty="0" smtClean="0"/>
              <a:t>Što Mjesec Zemlji čestita?</a:t>
            </a:r>
          </a:p>
          <a:p>
            <a:r>
              <a:rPr lang="hr-HR" sz="2000" dirty="0" smtClean="0"/>
              <a:t>Je li Zemlja tužna?</a:t>
            </a:r>
          </a:p>
          <a:p>
            <a:r>
              <a:rPr lang="hr-HR" sz="2000" dirty="0" smtClean="0"/>
              <a:t>Zbog čega je sve Zemlja tužna?</a:t>
            </a:r>
          </a:p>
          <a:p>
            <a:endParaRPr lang="hr-HR" sz="2000" dirty="0" smtClean="0"/>
          </a:p>
          <a:p>
            <a:endParaRPr lang="hr-HR" sz="2000" dirty="0" smtClean="0"/>
          </a:p>
          <a:p>
            <a:endParaRPr lang="hr-HR" sz="2000" dirty="0" smtClean="0"/>
          </a:p>
          <a:p>
            <a:endParaRPr lang="hr-HR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4D492004-FF5A-486F-BD35-52AACB74C6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52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8B51AE-252F-4958-A1E9-67C57179F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Hrvatski jezik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35F389B-861B-485A-AD81-A9172882D9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1248" y="2060240"/>
            <a:ext cx="1288888" cy="882524"/>
          </a:xfrm>
        </p:spPr>
        <p:txBody>
          <a:bodyPr>
            <a:normAutofit/>
          </a:bodyPr>
          <a:lstStyle/>
          <a:p>
            <a:r>
              <a:rPr lang="hr-HR" dirty="0" smtClean="0"/>
              <a:t>Zadaci: 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A1FE0C33-CECE-4322-A29C-AEA87CDB13E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40928" y="356617"/>
            <a:ext cx="6851072" cy="35399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1900" dirty="0" smtClean="0"/>
              <a:t>1. Od materijala koji su ti pri ruci (budi kreativna/kreativan) </a:t>
            </a:r>
          </a:p>
          <a:p>
            <a:pPr marL="0" indent="0">
              <a:buNone/>
            </a:pPr>
            <a:r>
              <a:rPr lang="hr-HR" sz="1900" dirty="0" smtClean="0"/>
              <a:t>     izradi lutke Zemlje i Mjeseca. Možeš koristiti praznu      </a:t>
            </a:r>
          </a:p>
          <a:p>
            <a:pPr marL="0" indent="0">
              <a:buNone/>
            </a:pPr>
            <a:r>
              <a:rPr lang="hr-HR" sz="1900" dirty="0"/>
              <a:t> </a:t>
            </a:r>
            <a:r>
              <a:rPr lang="hr-HR" sz="1900" dirty="0" smtClean="0"/>
              <a:t>    ambalažu, staru tkaninu, papir, što god želiš...</a:t>
            </a:r>
          </a:p>
          <a:p>
            <a:pPr marL="0" indent="0">
              <a:buNone/>
            </a:pPr>
            <a:r>
              <a:rPr lang="hr-HR" sz="1900" dirty="0" smtClean="0"/>
              <a:t>2. Odglumi sama/sam  ili s nekim u paru, igrokaz </a:t>
            </a:r>
            <a:r>
              <a:rPr lang="hr-HR" sz="1900" b="1" i="1" dirty="0" smtClean="0"/>
              <a:t>Zahvalnica </a:t>
            </a:r>
          </a:p>
          <a:p>
            <a:pPr marL="0" indent="0">
              <a:buNone/>
            </a:pPr>
            <a:r>
              <a:rPr lang="hr-HR" sz="1900" b="1" i="1" dirty="0"/>
              <a:t> </a:t>
            </a:r>
            <a:r>
              <a:rPr lang="hr-HR" sz="1900" b="1" i="1" dirty="0" smtClean="0"/>
              <a:t>    </a:t>
            </a:r>
            <a:r>
              <a:rPr lang="hr-HR" sz="1900" b="1" i="1" dirty="0" smtClean="0"/>
              <a:t>Zemlji</a:t>
            </a:r>
            <a:r>
              <a:rPr lang="hr-HR" sz="1900" dirty="0" smtClean="0"/>
              <a:t>, snimi se i pošalji mi kratak video </a:t>
            </a:r>
            <a:r>
              <a:rPr lang="hr-HR" sz="1900" dirty="0" smtClean="0">
                <a:sym typeface="Wingdings" panose="05000000000000000000" pitchFamily="2" charset="2"/>
              </a:rPr>
              <a:t> . Ne moraš se </a:t>
            </a:r>
          </a:p>
          <a:p>
            <a:pPr marL="0" indent="0">
              <a:buNone/>
            </a:pPr>
            <a:r>
              <a:rPr lang="hr-HR" sz="1900" dirty="0">
                <a:sym typeface="Wingdings" panose="05000000000000000000" pitchFamily="2" charset="2"/>
              </a:rPr>
              <a:t> </a:t>
            </a:r>
            <a:r>
              <a:rPr lang="hr-HR" sz="1900" dirty="0" smtClean="0">
                <a:sym typeface="Wingdings" panose="05000000000000000000" pitchFamily="2" charset="2"/>
              </a:rPr>
              <a:t>    </a:t>
            </a:r>
            <a:r>
              <a:rPr lang="hr-HR" sz="1900" dirty="0" smtClean="0">
                <a:sym typeface="Wingdings" panose="05000000000000000000" pitchFamily="2" charset="2"/>
              </a:rPr>
              <a:t>ti vidjeti, mogu se vidjeti  samo lutke. </a:t>
            </a:r>
          </a:p>
          <a:p>
            <a:pPr marL="0" indent="0">
              <a:buNone/>
            </a:pPr>
            <a:r>
              <a:rPr lang="hr-HR" sz="1900" dirty="0" smtClean="0">
                <a:sym typeface="Wingdings" panose="05000000000000000000" pitchFamily="2" charset="2"/>
              </a:rPr>
              <a:t>3. U bilježnicu napiši naslov </a:t>
            </a:r>
            <a:r>
              <a:rPr lang="hr-HR" sz="1900" b="1" i="1" dirty="0" smtClean="0">
                <a:sym typeface="Wingdings" panose="05000000000000000000" pitchFamily="2" charset="2"/>
              </a:rPr>
              <a:t>Poruka Zemlji </a:t>
            </a:r>
            <a:r>
              <a:rPr lang="hr-HR" sz="1900" dirty="0" smtClean="0">
                <a:sym typeface="Wingdings" panose="05000000000000000000" pitchFamily="2" charset="2"/>
              </a:rPr>
              <a:t>i napiši Zemlji </a:t>
            </a:r>
          </a:p>
          <a:p>
            <a:pPr marL="0" indent="0">
              <a:buNone/>
            </a:pPr>
            <a:r>
              <a:rPr lang="hr-HR" sz="1900" dirty="0">
                <a:sym typeface="Wingdings" panose="05000000000000000000" pitchFamily="2" charset="2"/>
              </a:rPr>
              <a:t> </a:t>
            </a:r>
            <a:r>
              <a:rPr lang="hr-HR" sz="1900" dirty="0" smtClean="0">
                <a:sym typeface="Wingdings" panose="05000000000000000000" pitchFamily="2" charset="2"/>
              </a:rPr>
              <a:t>     sve što joj želiš poručiti, reći, na današnji dan. Utješi je, </a:t>
            </a:r>
          </a:p>
          <a:p>
            <a:pPr marL="0" indent="0">
              <a:buNone/>
            </a:pPr>
            <a:r>
              <a:rPr lang="hr-HR" sz="1900" dirty="0">
                <a:sym typeface="Wingdings" panose="05000000000000000000" pitchFamily="2" charset="2"/>
              </a:rPr>
              <a:t> </a:t>
            </a:r>
            <a:r>
              <a:rPr lang="hr-HR" sz="1900" dirty="0" smtClean="0">
                <a:sym typeface="Wingdings" panose="05000000000000000000" pitchFamily="2" charset="2"/>
              </a:rPr>
              <a:t>    čestitaj joj rođendan i razveseli je. Na kraju joj nešto i nacrtaj.</a:t>
            </a:r>
            <a:endParaRPr lang="hr-HR" sz="19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hr-HR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00D8D83-8EE8-4757-A48D-197DCB8CB8E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077CBD36-E928-427F-BCF4-3FF2B77D4C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58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xmlns="" id="{E1BA9B4B-C586-4B6B-8142-E49AC2D37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Matematika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630E50A-AB9F-4122-B5E0-DE40C6E4830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algn="l"/>
            <a:r>
              <a:rPr lang="hr-HR" dirty="0" smtClean="0"/>
              <a:t>Danas ćemo se prisjetiti  dijeljenja...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3BFCB07-6C49-4FD9-A60E-365443B88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9649" y="2738211"/>
            <a:ext cx="4846296" cy="454353"/>
          </a:xfrm>
        </p:spPr>
        <p:txBody>
          <a:bodyPr/>
          <a:lstStyle/>
          <a:p>
            <a:r>
              <a:rPr lang="hr-HR" sz="2400" dirty="0" smtClean="0"/>
              <a:t>Pisano dijeljenje brojeva do milijun</a:t>
            </a:r>
            <a:endParaRPr lang="en-US" sz="24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3FC3CF09-BAFF-4590-A12C-E378DFF1DA5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3683" y="3428501"/>
            <a:ext cx="5457596" cy="3055108"/>
          </a:xfrm>
        </p:spPr>
        <p:txBody>
          <a:bodyPr>
            <a:normAutofit/>
          </a:bodyPr>
          <a:lstStyle/>
          <a:p>
            <a:r>
              <a:rPr lang="hr-HR" dirty="0" smtClean="0"/>
              <a:t>Otvori udžbenik na 68. stranici.</a:t>
            </a:r>
          </a:p>
          <a:p>
            <a:r>
              <a:rPr lang="hr-HR" dirty="0" smtClean="0"/>
              <a:t>U drugom i trećem razredu učili smo dijeljenje brojeva, pa ćeš se danas toga prisjetiti.</a:t>
            </a:r>
          </a:p>
          <a:p>
            <a:r>
              <a:rPr lang="hr-HR" dirty="0" smtClean="0"/>
              <a:t>U 1. zadatku podijeli brojeve i obrazloži rezultat suprotnom računskom radnjom.</a:t>
            </a:r>
          </a:p>
          <a:p>
            <a:pPr marL="0" indent="0">
              <a:buNone/>
            </a:pPr>
            <a:r>
              <a:rPr lang="hr-HR" dirty="0" smtClean="0"/>
              <a:t>   Npr.  49 : 7 = 7 jer je 7 · 7 = 49</a:t>
            </a:r>
          </a:p>
          <a:p>
            <a:r>
              <a:rPr lang="hr-HR" dirty="0" smtClean="0"/>
              <a:t>U 2. zadatku dijeljenjem izračunaj nepoznati faktor.</a:t>
            </a:r>
          </a:p>
          <a:p>
            <a:pPr marL="0" indent="0">
              <a:buNone/>
            </a:pPr>
            <a:r>
              <a:rPr lang="hr-HR" dirty="0" smtClean="0"/>
              <a:t>   Npr. 7 </a:t>
            </a:r>
            <a:r>
              <a:rPr lang="hr-HR" dirty="0"/>
              <a:t>· </a:t>
            </a:r>
            <a:r>
              <a:rPr lang="hr-HR" dirty="0" smtClean="0"/>
              <a:t> a = 35</a:t>
            </a:r>
          </a:p>
          <a:p>
            <a:pPr marL="0" indent="0">
              <a:buNone/>
            </a:pPr>
            <a:r>
              <a:rPr lang="hr-HR" dirty="0" smtClean="0"/>
              <a:t>           35 : 7 = 5</a:t>
            </a:r>
          </a:p>
          <a:p>
            <a:pPr marL="0" indent="0">
              <a:buNone/>
            </a:pPr>
            <a:r>
              <a:rPr lang="hr-HR" dirty="0" smtClean="0"/>
              <a:t>           a = 5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C9E879AA-B873-414B-BC94-C8FF2856626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21279" y="2738211"/>
            <a:ext cx="5889276" cy="3745398"/>
          </a:xfrm>
        </p:spPr>
        <p:txBody>
          <a:bodyPr>
            <a:normAutofit/>
          </a:bodyPr>
          <a:lstStyle/>
          <a:p>
            <a:r>
              <a:rPr lang="hr-HR" dirty="0" smtClean="0"/>
              <a:t>U 3. zadatku usporedi količnike tako da prvo izračunaš količnike, a zatim u kružiće upišeš &gt;, &lt; ili =. </a:t>
            </a:r>
          </a:p>
          <a:p>
            <a:r>
              <a:rPr lang="hr-HR" dirty="0" smtClean="0"/>
              <a:t>U četvrtom ćeš zadatku računati tako da uz količnik imaš i ostatak. </a:t>
            </a:r>
            <a:r>
              <a:rPr lang="hr-HR" dirty="0" smtClean="0"/>
              <a:t>Prisjeti se – ostatak znači da djeljenik nije višekratnik djelitelja i nije dljeljiv njime.</a:t>
            </a:r>
          </a:p>
          <a:p>
            <a:pPr marL="0" indent="0">
              <a:buNone/>
            </a:pPr>
            <a:r>
              <a:rPr lang="hr-HR" dirty="0" smtClean="0"/>
              <a:t>    Npr. 47 : 9 = 5 i ost. </a:t>
            </a:r>
            <a:r>
              <a:rPr lang="hr-HR" b="1" dirty="0" smtClean="0">
                <a:solidFill>
                  <a:srgbClr val="FF0000"/>
                </a:solidFill>
              </a:rPr>
              <a:t>2</a:t>
            </a:r>
            <a:r>
              <a:rPr lang="hr-HR" dirty="0" smtClean="0"/>
              <a:t>    (jer je 9 </a:t>
            </a:r>
            <a:r>
              <a:rPr lang="hr-HR" dirty="0"/>
              <a:t>· </a:t>
            </a:r>
            <a:r>
              <a:rPr lang="hr-HR" dirty="0" smtClean="0"/>
              <a:t>5 = 45   i 45 +</a:t>
            </a:r>
            <a:r>
              <a:rPr lang="hr-HR" b="1" dirty="0">
                <a:solidFill>
                  <a:srgbClr val="FF0000"/>
                </a:solidFill>
              </a:rPr>
              <a:t> 2</a:t>
            </a:r>
            <a:r>
              <a:rPr lang="hr-HR" dirty="0" smtClean="0"/>
              <a:t> = 47)</a:t>
            </a:r>
          </a:p>
          <a:p>
            <a:r>
              <a:rPr lang="hr-HR" dirty="0" smtClean="0"/>
              <a:t>U 5. zadatku pojavljuju se zadaci koje treba riješiti uz pomoć zagrada. Pažljivo pročitaj svaki zadatak, zapiši račun pomoću zagrada i tek ga onda kreni rješavati.</a:t>
            </a:r>
          </a:p>
          <a:p>
            <a:r>
              <a:rPr lang="hr-HR" dirty="0" smtClean="0"/>
              <a:t>PRISJETI SE: UVIJEK PRVO MNOŽIMO ILI DIJELIMO, A TEK ZATIM ZBRAJAMO, ODNOSNO ODUZIMAMO.</a:t>
            </a:r>
          </a:p>
          <a:p>
            <a:r>
              <a:rPr lang="hr-HR" dirty="0" smtClean="0"/>
              <a:t>Npr. Izračunaj broj koji je 9 puta manji od zbroja brojeva 27 i 36. 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(27 + 36) : 9 = 63 : 9 = 7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4132B1B3-C6FB-4075-BF96-89BEEBC1E9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0F674264-BCEC-4B65-BCCB-84112D3EC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Matematika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E02D267-7BE2-4596-B469-BB4DC32CC0D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r-HR" sz="2800" dirty="0" smtClean="0"/>
              <a:t>Nakon što riješiš cijelu 68. stranicu udžbenika, otvori radnu bilježnicu na 64. stranici i riješi zadatke.</a:t>
            </a:r>
          </a:p>
          <a:p>
            <a:r>
              <a:rPr lang="hr-HR" dirty="0" smtClean="0"/>
              <a:t> 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11DBE06A-2C8A-44FA-9318-4BF6A8C3FF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81355" y="1039091"/>
            <a:ext cx="44577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 u="sng" dirty="0" smtClean="0">
                <a:solidFill>
                  <a:schemeClr val="bg1"/>
                </a:solidFill>
              </a:rPr>
              <a:t>Dopunska nastava hrvatskoga jezika</a:t>
            </a:r>
          </a:p>
          <a:p>
            <a:endParaRPr lang="hr-HR" sz="2400" dirty="0">
              <a:solidFill>
                <a:schemeClr val="bg1"/>
              </a:solidFill>
            </a:endParaRPr>
          </a:p>
          <a:p>
            <a:r>
              <a:rPr lang="hr-HR" sz="2400" dirty="0" smtClean="0">
                <a:solidFill>
                  <a:schemeClr val="bg1"/>
                </a:solidFill>
              </a:rPr>
              <a:t>Ponovi:</a:t>
            </a:r>
          </a:p>
          <a:p>
            <a:endParaRPr lang="hr-HR" sz="2400" dirty="0">
              <a:solidFill>
                <a:schemeClr val="bg1"/>
              </a:solidFill>
            </a:endParaRPr>
          </a:p>
          <a:p>
            <a:r>
              <a:rPr lang="hr-HR" sz="2400" dirty="0" smtClean="0">
                <a:solidFill>
                  <a:schemeClr val="bg1"/>
                </a:solidFill>
              </a:rPr>
              <a:t>Pročitaj tekst </a:t>
            </a:r>
            <a:r>
              <a:rPr lang="hr-HR" sz="2400" b="1" i="1" dirty="0" smtClean="0">
                <a:solidFill>
                  <a:schemeClr val="bg1"/>
                </a:solidFill>
                <a:hlinkClick r:id="rId2"/>
              </a:rPr>
              <a:t>Prvi puta vidjeti more</a:t>
            </a:r>
            <a:r>
              <a:rPr lang="hr-HR" sz="2400" dirty="0" smtClean="0">
                <a:solidFill>
                  <a:schemeClr val="bg1"/>
                </a:solidFill>
              </a:rPr>
              <a:t>.</a:t>
            </a:r>
          </a:p>
          <a:p>
            <a:endParaRPr lang="hr-HR" sz="2400" dirty="0">
              <a:solidFill>
                <a:schemeClr val="bg1"/>
              </a:solidFill>
            </a:endParaRPr>
          </a:p>
          <a:p>
            <a:r>
              <a:rPr lang="hr-HR" sz="2400" dirty="0" smtClean="0">
                <a:solidFill>
                  <a:schemeClr val="bg1"/>
                </a:solidFill>
              </a:rPr>
              <a:t>Odigraj </a:t>
            </a:r>
            <a:r>
              <a:rPr lang="hr-HR" sz="2400" dirty="0" smtClean="0">
                <a:solidFill>
                  <a:schemeClr val="bg1"/>
                </a:solidFill>
                <a:hlinkClick r:id="rId3"/>
              </a:rPr>
              <a:t>kviz</a:t>
            </a:r>
            <a:r>
              <a:rPr lang="hr-HR" sz="2400" dirty="0" smtClean="0">
                <a:solidFill>
                  <a:schemeClr val="bg1"/>
                </a:solidFill>
              </a:rPr>
              <a:t> i ponovi gradivo. </a:t>
            </a:r>
          </a:p>
          <a:p>
            <a:r>
              <a:rPr lang="hr-HR" sz="2400" dirty="0" smtClean="0">
                <a:solidFill>
                  <a:schemeClr val="bg1"/>
                </a:solidFill>
              </a:rPr>
              <a:t>Sretno! </a:t>
            </a:r>
            <a:r>
              <a:rPr lang="hr-HR" sz="2400" dirty="0" smtClean="0">
                <a:solidFill>
                  <a:schemeClr val="bg1"/>
                </a:solidFill>
                <a:sym typeface="Wingdings" panose="05000000000000000000" pitchFamily="2" charset="2"/>
              </a:rPr>
              <a:t></a:t>
            </a:r>
            <a:endParaRPr lang="hr-H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17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0F674264-BCEC-4B65-BCCB-84112D3EC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081624"/>
            <a:ext cx="6016752" cy="1325563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Matematika - prilagodba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E02D267-7BE2-4596-B469-BB4DC32CC0D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41247" y="3359239"/>
            <a:ext cx="5529473" cy="2252574"/>
          </a:xfrm>
        </p:spPr>
        <p:txBody>
          <a:bodyPr/>
          <a:lstStyle/>
          <a:p>
            <a:r>
              <a:rPr lang="hr-HR" sz="2800" dirty="0" smtClean="0"/>
              <a:t>Luka, potraži u svome udžbeniku iz </a:t>
            </a:r>
          </a:p>
          <a:p>
            <a:r>
              <a:rPr lang="hr-HR" sz="2800" dirty="0" smtClean="0"/>
              <a:t>matematike zadatke pisanoga </a:t>
            </a:r>
          </a:p>
          <a:p>
            <a:r>
              <a:rPr lang="hr-HR" sz="2800" dirty="0" smtClean="0"/>
              <a:t>dijeljenja višeznamenkastih brojeva i </a:t>
            </a:r>
          </a:p>
          <a:p>
            <a:r>
              <a:rPr lang="hr-HR" sz="2800" dirty="0" smtClean="0"/>
              <a:t>riješi jednu stranicu svog udžbenika. </a:t>
            </a:r>
          </a:p>
          <a:p>
            <a:r>
              <a:rPr lang="hr-HR" dirty="0" smtClean="0"/>
              <a:t> 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11DBE06A-2C8A-44FA-9318-4BF6A8C3FF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43700" y="960363"/>
            <a:ext cx="461356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chemeClr val="bg1"/>
                </a:solidFill>
              </a:rPr>
              <a:t>Otvori udžbenik </a:t>
            </a:r>
            <a:r>
              <a:rPr lang="hr-HR" sz="2400" b="1" i="1" dirty="0" smtClean="0">
                <a:solidFill>
                  <a:schemeClr val="bg1"/>
                </a:solidFill>
              </a:rPr>
              <a:t>Matematika 4</a:t>
            </a:r>
            <a:r>
              <a:rPr lang="hr-HR" sz="2400" dirty="0" smtClean="0">
                <a:solidFill>
                  <a:schemeClr val="bg1"/>
                </a:solidFill>
              </a:rPr>
              <a:t> na </a:t>
            </a:r>
            <a:r>
              <a:rPr lang="hr-HR" sz="2400" dirty="0">
                <a:solidFill>
                  <a:schemeClr val="bg1"/>
                </a:solidFill>
              </a:rPr>
              <a:t>68. stranici</a:t>
            </a:r>
            <a:r>
              <a:rPr lang="hr-HR" sz="2400" dirty="0" smtClean="0">
                <a:solidFill>
                  <a:schemeClr val="bg1"/>
                </a:solidFill>
              </a:rPr>
              <a:t>.</a:t>
            </a:r>
          </a:p>
          <a:p>
            <a:endParaRPr lang="hr-HR" sz="2400" dirty="0">
              <a:solidFill>
                <a:schemeClr val="bg1"/>
              </a:solidFill>
            </a:endParaRPr>
          </a:p>
          <a:p>
            <a:r>
              <a:rPr lang="hr-HR" sz="2400" dirty="0">
                <a:solidFill>
                  <a:schemeClr val="bg1"/>
                </a:solidFill>
              </a:rPr>
              <a:t>U drugom i trećem razredu učili smo dijeljenje brojeva, pa </a:t>
            </a:r>
            <a:r>
              <a:rPr lang="hr-HR" sz="2400" dirty="0" smtClean="0">
                <a:solidFill>
                  <a:schemeClr val="bg1"/>
                </a:solidFill>
              </a:rPr>
              <a:t>ćeš </a:t>
            </a:r>
            <a:r>
              <a:rPr lang="hr-HR" sz="2400" dirty="0">
                <a:solidFill>
                  <a:schemeClr val="bg1"/>
                </a:solidFill>
              </a:rPr>
              <a:t>se danas toga prisjetiti</a:t>
            </a:r>
            <a:r>
              <a:rPr lang="hr-HR" sz="2400" dirty="0" smtClean="0">
                <a:solidFill>
                  <a:schemeClr val="bg1"/>
                </a:solidFill>
              </a:rPr>
              <a:t>.</a:t>
            </a:r>
          </a:p>
          <a:p>
            <a:endParaRPr lang="hr-HR" sz="2400" dirty="0">
              <a:solidFill>
                <a:schemeClr val="bg1"/>
              </a:solidFill>
            </a:endParaRPr>
          </a:p>
          <a:p>
            <a:r>
              <a:rPr lang="hr-HR" sz="2400" dirty="0">
                <a:solidFill>
                  <a:schemeClr val="bg1"/>
                </a:solidFill>
              </a:rPr>
              <a:t>U 1. zadatku podijeli brojeve i obrazloži rezultat suprotnom računskom radnjom.</a:t>
            </a:r>
          </a:p>
          <a:p>
            <a:endParaRPr lang="hr-HR" sz="2400" dirty="0" smtClean="0">
              <a:solidFill>
                <a:schemeClr val="bg1"/>
              </a:solidFill>
            </a:endParaRPr>
          </a:p>
          <a:p>
            <a:r>
              <a:rPr lang="hr-HR" sz="2400" dirty="0" smtClean="0">
                <a:solidFill>
                  <a:schemeClr val="bg1"/>
                </a:solidFill>
              </a:rPr>
              <a:t>Npr</a:t>
            </a:r>
            <a:r>
              <a:rPr lang="hr-HR" sz="2400" dirty="0">
                <a:solidFill>
                  <a:schemeClr val="bg1"/>
                </a:solidFill>
              </a:rPr>
              <a:t>.  49 : 7 = 7 jer je 7 · 7 = </a:t>
            </a:r>
            <a:r>
              <a:rPr lang="hr-HR" sz="2400" dirty="0" smtClean="0">
                <a:solidFill>
                  <a:schemeClr val="bg1"/>
                </a:solidFill>
              </a:rPr>
              <a:t>49</a:t>
            </a:r>
          </a:p>
          <a:p>
            <a:endParaRPr lang="hr-H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80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9324568C-56E6-4923-BD06-A73B18394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116" y="694943"/>
            <a:ext cx="5250648" cy="1577904"/>
          </a:xfrm>
        </p:spPr>
        <p:txBody>
          <a:bodyPr>
            <a:normAutofit/>
          </a:bodyPr>
          <a:lstStyle/>
          <a:p>
            <a:r>
              <a:rPr lang="hr-HR" dirty="0" smtClean="0"/>
              <a:t>Tjelesna i zdravstvena kultura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D25F46D-4480-4519-95A2-222F0385239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11292" y="3643226"/>
            <a:ext cx="3730700" cy="2252574"/>
          </a:xfrm>
        </p:spPr>
        <p:txBody>
          <a:bodyPr/>
          <a:lstStyle/>
          <a:p>
            <a:pPr algn="ctr"/>
            <a:r>
              <a:rPr lang="hr-HR" sz="3200" dirty="0" smtClean="0"/>
              <a:t>Razgibaj se uz zabavan </a:t>
            </a:r>
            <a:r>
              <a:rPr lang="hr-HR" sz="3200" dirty="0" smtClean="0">
                <a:hlinkClick r:id="rId2"/>
              </a:rPr>
              <a:t>video</a:t>
            </a:r>
            <a:r>
              <a:rPr lang="hr-HR" sz="3200" dirty="0" smtClean="0"/>
              <a:t> s vježbama za djecu.</a:t>
            </a:r>
            <a:endParaRPr lang="en-US" sz="32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1E8A5CE3-2115-4267-9A88-04013EE991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99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32C77C5D-1541-4D4C-8CD9-E4CB2D74F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630"/>
            <a:ext cx="10515600" cy="845144"/>
          </a:xfrm>
        </p:spPr>
        <p:txBody>
          <a:bodyPr/>
          <a:lstStyle/>
          <a:p>
            <a:r>
              <a:rPr lang="hr-HR" dirty="0" smtClean="0"/>
              <a:t>Dan planeta Zemlje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49B0BE2-2BDB-48DC-AE9B-F3B9BACA824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28600" y="1714500"/>
            <a:ext cx="11856027" cy="749849"/>
          </a:xfrm>
        </p:spPr>
        <p:txBody>
          <a:bodyPr/>
          <a:lstStyle/>
          <a:p>
            <a:r>
              <a:rPr lang="hr-HR" dirty="0" smtClean="0"/>
              <a:t>Ispod tablice se nalaze vaše prezentacije u videu Dan planeta Zemlje. Sjedni s obitelji i pogledaj što su tvoji prijatelji iz razreda, kao i ti, istražili vezano uz naš planet. Uživajte! </a:t>
            </a:r>
            <a:r>
              <a:rPr lang="hr-HR" dirty="0" smtClean="0">
                <a:sym typeface="Wingdings" panose="05000000000000000000" pitchFamily="2" charset="2"/>
              </a:rPr>
              <a:t> </a:t>
            </a:r>
            <a:r>
              <a:rPr lang="hr-HR" dirty="0" smtClean="0"/>
              <a:t> 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0ED71B1-7851-43AD-8F7D-18071590E8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95F1F869-7372-4C01-A626-993295149E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90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8D8F9E36-CD39-4DDD-927C-C07E8C070A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18409" y="914400"/>
            <a:ext cx="87075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dirty="0" smtClean="0">
                <a:solidFill>
                  <a:schemeClr val="bg1"/>
                </a:solidFill>
              </a:rPr>
              <a:t>Voli vas i grli vaša učiteljica Dubravka!</a:t>
            </a:r>
            <a:endParaRPr lang="hr-HR" sz="40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713" y="4466329"/>
            <a:ext cx="2088573" cy="13923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9199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4">
      <a:dk1>
        <a:sysClr val="windowText" lastClr="000000"/>
      </a:dk1>
      <a:lt1>
        <a:sysClr val="window" lastClr="FFFFFF"/>
      </a:lt1>
      <a:dk2>
        <a:srgbClr val="64AC00"/>
      </a:dk2>
      <a:lt2>
        <a:srgbClr val="CBFF00"/>
      </a:lt2>
      <a:accent1>
        <a:srgbClr val="002E62"/>
      </a:accent1>
      <a:accent2>
        <a:srgbClr val="004CB9"/>
      </a:accent2>
      <a:accent3>
        <a:srgbClr val="005500"/>
      </a:accent3>
      <a:accent4>
        <a:srgbClr val="16B3DC"/>
      </a:accent4>
      <a:accent5>
        <a:srgbClr val="F9DC5C"/>
      </a:accent5>
      <a:accent6>
        <a:srgbClr val="EF626C"/>
      </a:accent6>
      <a:hlink>
        <a:srgbClr val="FFFFFF"/>
      </a:hlink>
      <a:folHlink>
        <a:srgbClr val="FFFFFF"/>
      </a:folHlink>
    </a:clrScheme>
    <a:fontScheme name="Custom 21">
      <a:majorFont>
        <a:latin typeface="Gill Sans MT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 w="12700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name="TF22977542_Outdoors presentation_RVA_v4.potx" id="{6CD96AFB-7D75-48FF-A856-C8B82BF3C12B}" vid="{1E6ACFD4-3AE6-4944-B76B-DA44E915EC7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35B1F0-3442-4957-9701-25816EFDB6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26A71AF-4CF2-4B95-BFB6-5C27500258C6}">
  <ds:schemaRefs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16c05727-aa75-4e4a-9b5f-8a80a1165891"/>
    <ds:schemaRef ds:uri="71af3243-3dd4-4a8d-8c0d-dd76da1f02a5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0F60B100-7079-4DE7-AF7C-20BFB1D62C4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Outdoors presentation</Template>
  <TotalTime>0</TotalTime>
  <Words>631</Words>
  <Application>Microsoft Office PowerPoint</Application>
  <PresentationFormat>Widescreen</PresentationFormat>
  <Paragraphs>86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Franklin Gothic Book</vt:lpstr>
      <vt:lpstr>Gill Sans MT</vt:lpstr>
      <vt:lpstr>Wingdings</vt:lpstr>
      <vt:lpstr>Office Theme</vt:lpstr>
      <vt:lpstr>Dan planeta Zemlje</vt:lpstr>
      <vt:lpstr>Hrvatski jezik</vt:lpstr>
      <vt:lpstr>Hrvatski jezik</vt:lpstr>
      <vt:lpstr>Matematika</vt:lpstr>
      <vt:lpstr>Matematika</vt:lpstr>
      <vt:lpstr>Matematika - prilagodba</vt:lpstr>
      <vt:lpstr>Tjelesna i zdravstvena kultura</vt:lpstr>
      <vt:lpstr>Dan planeta Zemlje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2020-04-21T19:33:41Z</dcterms:created>
  <dcterms:modified xsi:type="dcterms:W3CDTF">2020-04-21T21:48:40Z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