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9" r:id="rId6"/>
    <p:sldId id="272" r:id="rId7"/>
    <p:sldId id="277" r:id="rId8"/>
    <p:sldId id="278" r:id="rId9"/>
    <p:sldId id="279" r:id="rId10"/>
    <p:sldId id="280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949" autoAdjust="0"/>
  </p:normalViewPr>
  <p:slideViewPr>
    <p:cSldViewPr snapToGrid="0" showGuides="1">
      <p:cViewPr varScale="1">
        <p:scale>
          <a:sx n="90" d="100"/>
          <a:sy n="90" d="100"/>
        </p:scale>
        <p:origin x="10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.gonoodle.com/activities/banana-banana-meatball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linoit.com/users/dudakcakarun/canvases/Dana%C5%A1nje%20vje%C5%BEbanje" TargetMode="External"/><Relationship Id="rId4" Type="http://schemas.openxmlformats.org/officeDocument/2006/relationships/hyperlink" Target="https://view.genial.ly/5e7badeadedef70e46fad6d9?fbclid=IwAR1xnYsaGqnFt5m3qSWSBBMQkmMFWjcLqHw6CyEwnOSVs3loGw4wPUqILH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iZd2E26_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iZd2E26_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2CoD48YRM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2CoD48YRM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2kqia2ibV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cap="none" dirty="0" smtClean="0"/>
              <a:t>Utorak </a:t>
            </a:r>
            <a:r>
              <a:rPr lang="hr-HR" dirty="0" smtClean="0"/>
              <a:t>21.4.2020.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8441" y="4694641"/>
            <a:ext cx="875857" cy="503167"/>
          </a:xfrm>
        </p:spPr>
        <p:txBody>
          <a:bodyPr/>
          <a:lstStyle/>
          <a:p>
            <a:r>
              <a:rPr lang="hr-HR" sz="2800" dirty="0" smtClean="0"/>
              <a:t>4.</a:t>
            </a:r>
            <a:r>
              <a:rPr lang="hr-HR" sz="2800" cap="none" dirty="0" smtClean="0"/>
              <a:t>a</a:t>
            </a:r>
            <a:endParaRPr lang="en-US" sz="2800" dirty="0"/>
          </a:p>
        </p:txBody>
      </p:sp>
      <p:pic>
        <p:nvPicPr>
          <p:cNvPr id="10" name="Picture Placeholder 9" descr="cityscape&#10;">
            <a:extLst>
              <a:ext uri="{FF2B5EF4-FFF2-40B4-BE49-F238E27FC236}">
                <a16:creationId xmlns:a16="http://schemas.microsoft.com/office/drawing/2014/main" xmlns="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Oval 3"/>
          <p:cNvSpPr/>
          <p:nvPr/>
        </p:nvSpPr>
        <p:spPr>
          <a:xfrm>
            <a:off x="6343650" y="1095153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0" y="728545"/>
            <a:ext cx="5211523" cy="534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Tjelesna i zdravstvena kultura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13" y="1705480"/>
            <a:ext cx="4937211" cy="4074891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 smtClean="0"/>
              <a:t>Dragi moji, danas ćete se malo više razgibati.</a:t>
            </a:r>
          </a:p>
          <a:p>
            <a:pPr marL="0" indent="0">
              <a:buNone/>
            </a:pPr>
            <a:r>
              <a:rPr lang="hr-HR" sz="1800" dirty="0" smtClean="0"/>
              <a:t>Klikom na poveznicu otvorit će vam se naš veseli ples kojega smo često u razredu plesali.</a:t>
            </a:r>
          </a:p>
          <a:p>
            <a:pPr marL="0" indent="0" algn="ctr">
              <a:buNone/>
            </a:pPr>
            <a:r>
              <a:rPr lang="hr-HR" sz="1800" dirty="0">
                <a:hlinkClick r:id="rId3"/>
              </a:rPr>
              <a:t>Ples za razgibavanje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Nakon što ste se zagrijali, kliknite na drugu poveznicu. Tamo vas čekaju zadaci koje pokušajte što savjesnije izvršiti. </a:t>
            </a:r>
          </a:p>
          <a:p>
            <a:pPr marL="0" indent="0" algn="ctr">
              <a:buNone/>
            </a:pPr>
            <a:r>
              <a:rPr lang="hr-HR" sz="1800" u="sng" dirty="0">
                <a:hlinkClick r:id="rId4"/>
              </a:rPr>
              <a:t>Vježbe </a:t>
            </a:r>
            <a:r>
              <a:rPr lang="hr-HR" sz="1800" u="sng" dirty="0" smtClean="0">
                <a:hlinkClick r:id="rId4"/>
              </a:rPr>
              <a:t>jačanja</a:t>
            </a:r>
            <a:endParaRPr lang="hr-HR" sz="1800" u="sng" dirty="0" smtClean="0"/>
          </a:p>
          <a:p>
            <a:pPr marL="0" indent="0">
              <a:buNone/>
            </a:pPr>
            <a:r>
              <a:rPr lang="hr-HR" sz="1800" dirty="0" smtClean="0"/>
              <a:t>Poslije vježbanja, na Lino ploči napišite koje ste vježbe koliko puta ponovili. Ne zaboravite se potpisati. </a:t>
            </a:r>
            <a:r>
              <a:rPr lang="hr-HR" sz="18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hr-HR" sz="1800" dirty="0" smtClean="0">
                <a:sym typeface="Wingdings" panose="05000000000000000000" pitchFamily="2" charset="2"/>
              </a:rPr>
              <a:t>                                  </a:t>
            </a:r>
            <a:r>
              <a:rPr lang="hr-HR" sz="1800" dirty="0" smtClean="0">
                <a:sym typeface="Wingdings" panose="05000000000000000000" pitchFamily="2" charset="2"/>
                <a:hlinkClick r:id="rId5"/>
              </a:rPr>
              <a:t>Današnje vježbanje</a:t>
            </a:r>
            <a:endParaRPr lang="hr-HR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4236" y="5780372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74" y="-1020725"/>
            <a:ext cx="7689257" cy="6911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Hrvatski jezik</a:t>
            </a:r>
            <a:endParaRPr lang="en-US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0934" y="1906016"/>
            <a:ext cx="3445566" cy="495389"/>
          </a:xfrm>
        </p:spPr>
        <p:txBody>
          <a:bodyPr/>
          <a:lstStyle/>
          <a:p>
            <a:r>
              <a:rPr lang="hr-HR" cap="none" dirty="0" smtClean="0"/>
              <a:t>Zagreb – Tamara Vrbanović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36" y="2696902"/>
            <a:ext cx="5809364" cy="3946204"/>
          </a:xfrm>
        </p:spPr>
        <p:txBody>
          <a:bodyPr/>
          <a:lstStyle/>
          <a:p>
            <a:pPr algn="l"/>
            <a:r>
              <a:rPr lang="hr-HR" sz="1600" dirty="0" smtClean="0"/>
              <a:t>Otvori udžbenik </a:t>
            </a:r>
            <a:r>
              <a:rPr lang="hr-HR" sz="1600" b="1" i="1" dirty="0" smtClean="0"/>
              <a:t>Hrvatski na dlanu </a:t>
            </a:r>
            <a:r>
              <a:rPr lang="hr-HR" sz="1600" dirty="0" smtClean="0"/>
              <a:t>4, na 146. i 147. stranici.</a:t>
            </a:r>
          </a:p>
          <a:p>
            <a:pPr algn="l"/>
            <a:r>
              <a:rPr lang="hr-HR" dirty="0" smtClean="0"/>
              <a:t>Glasno i izražajno 2 puta pročitaj tekst </a:t>
            </a:r>
            <a:r>
              <a:rPr lang="hr-HR" b="1" i="1" dirty="0" smtClean="0"/>
              <a:t>Zagreb</a:t>
            </a:r>
            <a:r>
              <a:rPr lang="hr-HR" dirty="0" smtClean="0"/>
              <a:t>, nekome od ukućana.</a:t>
            </a:r>
          </a:p>
          <a:p>
            <a:pPr algn="l"/>
            <a:r>
              <a:rPr lang="hr-HR" sz="1600" dirty="0" smtClean="0"/>
              <a:t>Nakon čitanja teksta poslušaj pjesmu </a:t>
            </a:r>
            <a:r>
              <a:rPr lang="hr-HR" sz="1600" dirty="0" smtClean="0">
                <a:hlinkClick r:id="rId3"/>
              </a:rPr>
              <a:t>Serbus dragi Zagreb moj </a:t>
            </a:r>
            <a:r>
              <a:rPr lang="hr-HR" sz="1600" dirty="0" smtClean="0"/>
              <a:t>i razmisli o tome kako se grad Zagreb mijenjao kroz stoljeća. </a:t>
            </a:r>
          </a:p>
          <a:p>
            <a:pPr algn="l"/>
            <a:r>
              <a:rPr lang="hr-HR" dirty="0" smtClean="0"/>
              <a:t>Prisjeti se što su to legende. </a:t>
            </a:r>
            <a:r>
              <a:rPr lang="hr-HR" b="1" i="1" dirty="0" smtClean="0"/>
              <a:t>Legende</a:t>
            </a:r>
            <a:r>
              <a:rPr lang="hr-HR" dirty="0" smtClean="0"/>
              <a:t> su priče koje su se prepričavale s koljena na koljeno i ne može se sa sigurnošću utvrditi jesu li istinite. </a:t>
            </a:r>
          </a:p>
          <a:p>
            <a:pPr algn="l"/>
            <a:r>
              <a:rPr lang="hr-HR" b="1" i="1" dirty="0" smtClean="0"/>
              <a:t>Usmeno odgovori na pitanja</a:t>
            </a:r>
            <a:r>
              <a:rPr lang="hr-HR" dirty="0" smtClean="0"/>
              <a:t>:</a:t>
            </a:r>
          </a:p>
          <a:p>
            <a:pPr algn="l"/>
            <a:r>
              <a:rPr lang="hr-HR" i="1" dirty="0"/>
              <a:t>Koju </a:t>
            </a:r>
            <a:r>
              <a:rPr lang="hr-HR" i="1" dirty="0" smtClean="0"/>
              <a:t>si </a:t>
            </a:r>
            <a:r>
              <a:rPr lang="hr-HR" i="1" dirty="0"/>
              <a:t>legendu do sada </a:t>
            </a:r>
            <a:r>
              <a:rPr lang="hr-HR" i="1" dirty="0" smtClean="0"/>
              <a:t>čula/čuo?</a:t>
            </a:r>
            <a:endParaRPr lang="hr-HR" dirty="0"/>
          </a:p>
          <a:p>
            <a:pPr algn="l"/>
            <a:r>
              <a:rPr lang="hr-HR" i="1" dirty="0"/>
              <a:t>Koju </a:t>
            </a:r>
            <a:r>
              <a:rPr lang="hr-HR" i="1" dirty="0" smtClean="0"/>
              <a:t>smatraš </a:t>
            </a:r>
            <a:r>
              <a:rPr lang="hr-HR" i="1" dirty="0"/>
              <a:t>najtočnijom?</a:t>
            </a:r>
            <a:endParaRPr lang="hr-HR" dirty="0"/>
          </a:p>
          <a:p>
            <a:pPr algn="l"/>
            <a:r>
              <a:rPr lang="it-IT" i="1" dirty="0" smtClean="0"/>
              <a:t>Zna</a:t>
            </a:r>
            <a:r>
              <a:rPr lang="hr-HR" i="1" dirty="0" smtClean="0"/>
              <a:t>š</a:t>
            </a:r>
            <a:r>
              <a:rPr lang="it-IT" i="1" dirty="0" smtClean="0"/>
              <a:t> </a:t>
            </a:r>
            <a:r>
              <a:rPr lang="it-IT" i="1" dirty="0"/>
              <a:t>li gdje se </a:t>
            </a:r>
            <a:r>
              <a:rPr lang="it-IT" i="1" dirty="0" smtClean="0"/>
              <a:t>nalaz</a:t>
            </a:r>
            <a:r>
              <a:rPr lang="hr-HR" i="1" dirty="0" smtClean="0"/>
              <a:t>e</a:t>
            </a:r>
            <a:r>
              <a:rPr lang="it-IT" i="1" dirty="0" smtClean="0"/>
              <a:t> </a:t>
            </a:r>
            <a:r>
              <a:rPr lang="it-IT" i="1" dirty="0"/>
              <a:t>Manduševac i Kraljičin </a:t>
            </a:r>
            <a:r>
              <a:rPr lang="it-IT" i="1" dirty="0" smtClean="0"/>
              <a:t>zdenac?</a:t>
            </a:r>
            <a:endParaRPr lang="hr-HR" dirty="0"/>
          </a:p>
          <a:p>
            <a:pPr algn="l"/>
            <a:r>
              <a:rPr lang="hr-HR" i="1" dirty="0"/>
              <a:t> </a:t>
            </a:r>
            <a:r>
              <a:rPr lang="hr-HR" i="1" dirty="0" smtClean="0"/>
              <a:t>                                           </a:t>
            </a:r>
            <a:r>
              <a:rPr lang="it-IT" i="1" dirty="0" smtClean="0"/>
              <a:t>Zna</a:t>
            </a:r>
            <a:r>
              <a:rPr lang="hr-HR" i="1" dirty="0" smtClean="0"/>
              <a:t>š</a:t>
            </a:r>
            <a:r>
              <a:rPr lang="it-IT" i="1" dirty="0" smtClean="0"/>
              <a:t> </a:t>
            </a:r>
            <a:r>
              <a:rPr lang="it-IT" i="1" dirty="0"/>
              <a:t>li još koju legendu o gradu </a:t>
            </a:r>
            <a:r>
              <a:rPr lang="it-IT" i="1" dirty="0" smtClean="0"/>
              <a:t>Zagrebu?</a:t>
            </a:r>
            <a:r>
              <a:rPr lang="hr-HR" dirty="0"/>
              <a:t> </a:t>
            </a:r>
            <a:r>
              <a:rPr lang="hr-HR" dirty="0" smtClean="0"/>
              <a:t>           </a:t>
            </a:r>
          </a:p>
          <a:p>
            <a:pPr algn="l"/>
            <a:r>
              <a:rPr lang="hr-HR" i="1" dirty="0"/>
              <a:t> </a:t>
            </a:r>
            <a:r>
              <a:rPr lang="hr-HR" i="1" dirty="0" smtClean="0"/>
              <a:t>                                           Koju</a:t>
            </a:r>
            <a:r>
              <a:rPr lang="hr-HR" i="1" dirty="0"/>
              <a:t>?</a:t>
            </a:r>
            <a:endParaRPr lang="hr-HR" dirty="0" smtClean="0"/>
          </a:p>
          <a:p>
            <a:pPr algn="l"/>
            <a:endParaRPr lang="hr-HR" sz="1600" dirty="0" smtClean="0"/>
          </a:p>
          <a:p>
            <a:pPr algn="l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4236" y="5780372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6647523" y="488373"/>
            <a:ext cx="510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bilježnisu zapiši plan ploče: </a:t>
            </a:r>
          </a:p>
          <a:p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596" y="1056997"/>
            <a:ext cx="46101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647523" y="3746674"/>
            <a:ext cx="5019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Zadaci: </a:t>
            </a:r>
          </a:p>
          <a:p>
            <a:r>
              <a:rPr lang="hr-HR" i="1" dirty="0" smtClean="0"/>
              <a:t>1. Uredno, cjelovitim rečenicama, odgovori na    </a:t>
            </a:r>
          </a:p>
          <a:p>
            <a:r>
              <a:rPr lang="hr-HR" i="1" dirty="0" smtClean="0"/>
              <a:t>    pitanja o tekstu, na 146. str. </a:t>
            </a:r>
            <a:r>
              <a:rPr lang="hr-HR" i="1" dirty="0"/>
              <a:t>č</a:t>
            </a:r>
            <a:r>
              <a:rPr lang="hr-HR" i="1" dirty="0" smtClean="0"/>
              <a:t>itanke. </a:t>
            </a:r>
            <a:endParaRPr lang="hr-HR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35982" y="4956464"/>
            <a:ext cx="4655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2. Nacrtaj neku od brojnih znamenitosti u gradu   </a:t>
            </a:r>
          </a:p>
          <a:p>
            <a:r>
              <a:rPr lang="hr-HR" i="1" dirty="0" smtClean="0"/>
              <a:t>    Zagrebu. </a:t>
            </a:r>
          </a:p>
          <a:p>
            <a:endParaRPr lang="hr-HR" i="1" dirty="0" smtClean="0"/>
          </a:p>
          <a:p>
            <a:r>
              <a:rPr lang="hr-HR" i="1" dirty="0" smtClean="0"/>
              <a:t>3. Pjevaj ili pleši s ukućanima pjesmu Serbus    </a:t>
            </a:r>
          </a:p>
          <a:p>
            <a:r>
              <a:rPr lang="hr-HR" i="1" dirty="0" smtClean="0"/>
              <a:t>    dragi Zagreb moj </a:t>
            </a:r>
            <a:r>
              <a:rPr lang="hr-HR" i="1" dirty="0" smtClean="0">
                <a:sym typeface="Wingdings" panose="05000000000000000000" pitchFamily="2" charset="2"/>
              </a:rPr>
              <a:t>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Hrvatski jezik - prilagodba</a:t>
            </a:r>
            <a:endParaRPr lang="en-US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0934" y="1906016"/>
            <a:ext cx="3445566" cy="495389"/>
          </a:xfrm>
        </p:spPr>
        <p:txBody>
          <a:bodyPr/>
          <a:lstStyle/>
          <a:p>
            <a:r>
              <a:rPr lang="hr-HR" cap="none" dirty="0" smtClean="0"/>
              <a:t>Zagreb – Tamara Vrbanović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36" y="2696902"/>
            <a:ext cx="5809364" cy="3946204"/>
          </a:xfrm>
        </p:spPr>
        <p:txBody>
          <a:bodyPr/>
          <a:lstStyle/>
          <a:p>
            <a:pPr algn="l"/>
            <a:r>
              <a:rPr lang="hr-HR" sz="1600" dirty="0" smtClean="0"/>
              <a:t>Prilagodba: </a:t>
            </a:r>
          </a:p>
          <a:p>
            <a:pPr algn="l"/>
            <a:r>
              <a:rPr lang="hr-HR" dirty="0" smtClean="0"/>
              <a:t>Luka, o</a:t>
            </a:r>
            <a:r>
              <a:rPr lang="hr-HR" sz="1600" dirty="0" smtClean="0"/>
              <a:t>tvori udžbenik </a:t>
            </a:r>
            <a:r>
              <a:rPr lang="hr-HR" sz="1600" b="1" i="1" dirty="0" smtClean="0"/>
              <a:t>Hrvatski na dlanu </a:t>
            </a:r>
            <a:r>
              <a:rPr lang="hr-HR" sz="1600" dirty="0" smtClean="0"/>
              <a:t>4, na  147. stranici.</a:t>
            </a:r>
          </a:p>
          <a:p>
            <a:pPr algn="l"/>
            <a:r>
              <a:rPr lang="hr-HR" dirty="0" smtClean="0"/>
              <a:t>Pročitaj </a:t>
            </a:r>
            <a:r>
              <a:rPr lang="hr-HR" dirty="0"/>
              <a:t>tekstove o Zagrebu na </a:t>
            </a:r>
            <a:r>
              <a:rPr lang="hr-HR" dirty="0" smtClean="0"/>
              <a:t>147. str.</a:t>
            </a:r>
          </a:p>
          <a:p>
            <a:pPr algn="l"/>
            <a:r>
              <a:rPr lang="hr-HR" dirty="0" smtClean="0"/>
              <a:t>U bilježnicu zapiši:</a:t>
            </a:r>
          </a:p>
          <a:p>
            <a:pPr algn="l"/>
            <a:r>
              <a:rPr lang="hr-HR" dirty="0"/>
              <a:t> </a:t>
            </a:r>
          </a:p>
          <a:p>
            <a:pPr algn="l"/>
            <a:r>
              <a:rPr lang="hr-HR" dirty="0" smtClean="0"/>
              <a:t>                                           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4236" y="5780372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564601" y="1341317"/>
            <a:ext cx="51019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Zadaci:</a:t>
            </a:r>
          </a:p>
          <a:p>
            <a:pPr marL="342900" indent="-342900">
              <a:buAutoNum type="arabicPeriod"/>
            </a:pPr>
            <a:r>
              <a:rPr lang="hr-HR" i="1" dirty="0" smtClean="0"/>
              <a:t>U nekoliko rečenica opiši fotografiju zagrebačke katedrale na 147. stranici.</a:t>
            </a:r>
          </a:p>
          <a:p>
            <a:pPr marL="342900" indent="-342900">
              <a:buAutoNum type="arabicPeriod"/>
            </a:pPr>
            <a:endParaRPr lang="hr-HR" i="1" dirty="0"/>
          </a:p>
          <a:p>
            <a:endParaRPr lang="hr-HR" i="1" dirty="0" smtClean="0"/>
          </a:p>
          <a:p>
            <a:r>
              <a:rPr lang="hr-HR" i="1" dirty="0" smtClean="0"/>
              <a:t>2.  Poslušaj pjesmu </a:t>
            </a:r>
            <a:r>
              <a:rPr lang="hr-HR" i="1" dirty="0" smtClean="0">
                <a:hlinkClick r:id="rId3"/>
              </a:rPr>
              <a:t>Serbus dragi Zagreb moj </a:t>
            </a:r>
            <a:r>
              <a:rPr lang="hr-HR" i="1" dirty="0" smtClean="0"/>
              <a:t>i nacrtaj što ti se u pjesmi najviše svidjelo.</a:t>
            </a:r>
          </a:p>
          <a:p>
            <a:pPr marL="342900" indent="-342900">
              <a:buAutoNum type="arabicPeriod"/>
            </a:pPr>
            <a:endParaRPr lang="hr-HR" i="1" dirty="0"/>
          </a:p>
          <a:p>
            <a:endParaRPr lang="hr-HR" i="1" dirty="0" smtClean="0"/>
          </a:p>
          <a:p>
            <a:r>
              <a:rPr lang="hr-HR" i="1" dirty="0" smtClean="0"/>
              <a:t>3.  Pjevaj ili pleši s ukućanima pjesmu i veseli se </a:t>
            </a:r>
            <a:r>
              <a:rPr lang="hr-HR" i="1" dirty="0" smtClean="0">
                <a:sym typeface="Wingdings" panose="05000000000000000000" pitchFamily="2" charset="2"/>
              </a:rPr>
              <a:t></a:t>
            </a:r>
            <a:endParaRPr lang="hr-HR" i="1" dirty="0" smtClean="0"/>
          </a:p>
          <a:p>
            <a:pPr marL="342900" indent="-342900">
              <a:buAutoNum type="arabicPeriod"/>
            </a:pPr>
            <a:endParaRPr lang="hr-H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4189475"/>
            <a:ext cx="41529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13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Priroda i društvo</a:t>
            </a:r>
            <a:endParaRPr lang="en-US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0934" y="1906016"/>
            <a:ext cx="3445566" cy="495389"/>
          </a:xfrm>
        </p:spPr>
        <p:txBody>
          <a:bodyPr/>
          <a:lstStyle/>
          <a:p>
            <a:r>
              <a:rPr lang="hr-HR" cap="none" dirty="0" smtClean="0"/>
              <a:t>Europska unija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36" y="2696902"/>
            <a:ext cx="5809364" cy="3946204"/>
          </a:xfrm>
        </p:spPr>
        <p:txBody>
          <a:bodyPr/>
          <a:lstStyle/>
          <a:p>
            <a:pPr algn="l"/>
            <a:r>
              <a:rPr lang="hr-HR" sz="1600" dirty="0" smtClean="0"/>
              <a:t>Već ste čitali o Europskoj uniji i upoznali se s nekim državama koje su članice Europske unije. </a:t>
            </a:r>
          </a:p>
          <a:p>
            <a:pPr algn="l"/>
            <a:r>
              <a:rPr lang="it-IT" dirty="0" smtClean="0"/>
              <a:t>Europsk</a:t>
            </a:r>
            <a:r>
              <a:rPr lang="hr-HR" dirty="0" smtClean="0"/>
              <a:t>a</a:t>
            </a:r>
            <a:r>
              <a:rPr lang="it-IT" dirty="0" smtClean="0"/>
              <a:t> unij</a:t>
            </a:r>
            <a:r>
              <a:rPr lang="hr-HR" dirty="0" smtClean="0"/>
              <a:t>a</a:t>
            </a:r>
            <a:r>
              <a:rPr lang="it-IT" dirty="0" smtClean="0"/>
              <a:t> </a:t>
            </a:r>
            <a:r>
              <a:rPr lang="hr-HR" dirty="0" smtClean="0"/>
              <a:t>je</a:t>
            </a:r>
            <a:r>
              <a:rPr lang="it-IT" dirty="0" smtClean="0"/>
              <a:t> zajednic</a:t>
            </a:r>
            <a:r>
              <a:rPr lang="hr-HR" dirty="0" smtClean="0"/>
              <a:t>a</a:t>
            </a:r>
            <a:r>
              <a:rPr lang="it-IT" dirty="0" smtClean="0"/>
              <a:t> </a:t>
            </a:r>
            <a:r>
              <a:rPr lang="hr-HR" dirty="0" smtClean="0"/>
              <a:t>dijela</a:t>
            </a:r>
            <a:r>
              <a:rPr lang="it-IT" dirty="0" smtClean="0"/>
              <a:t> </a:t>
            </a:r>
            <a:r>
              <a:rPr lang="it-IT" dirty="0"/>
              <a:t>europskih naroda čiji je član i Republika Hrvatska</a:t>
            </a:r>
            <a:r>
              <a:rPr lang="it-IT" dirty="0" smtClean="0"/>
              <a:t>.</a:t>
            </a:r>
            <a:endParaRPr lang="hr-HR" dirty="0" smtClean="0"/>
          </a:p>
          <a:p>
            <a:pPr algn="l"/>
            <a:r>
              <a:rPr lang="hr-HR" dirty="0" smtClean="0"/>
              <a:t>Danas ćete upoznati simbole </a:t>
            </a:r>
            <a:r>
              <a:rPr lang="hr-HR" dirty="0"/>
              <a:t>Europske </a:t>
            </a:r>
            <a:r>
              <a:rPr lang="hr-HR" dirty="0" smtClean="0"/>
              <a:t>unije i shvatiti </a:t>
            </a:r>
            <a:r>
              <a:rPr lang="hr-HR" dirty="0"/>
              <a:t>važnost suradnje i dobrih odnosa </a:t>
            </a:r>
            <a:r>
              <a:rPr lang="hr-HR" dirty="0" smtClean="0"/>
              <a:t> država </a:t>
            </a:r>
            <a:r>
              <a:rPr lang="hr-HR" dirty="0"/>
              <a:t>Europske </a:t>
            </a:r>
            <a:r>
              <a:rPr lang="hr-HR" dirty="0" smtClean="0"/>
              <a:t>unije. </a:t>
            </a:r>
          </a:p>
          <a:p>
            <a:pPr algn="l"/>
            <a:r>
              <a:rPr lang="hr-HR" dirty="0" smtClean="0"/>
              <a:t>Otvorite udžbenik Pogled u svijet 4 na stranici 70. i 71. Pažljivo, glasno i izražajno pročitajte tekstove na obje stranice.</a:t>
            </a:r>
          </a:p>
          <a:p>
            <a:pPr algn="l"/>
            <a:r>
              <a:rPr lang="hr-HR" dirty="0" smtClean="0"/>
              <a:t>Usmeno odgovorite na pitanja:</a:t>
            </a:r>
          </a:p>
          <a:p>
            <a:pPr algn="l"/>
            <a:r>
              <a:rPr lang="hr-HR" i="1" dirty="0"/>
              <a:t>Što nosi djevojčica? Čija je to zastava? Koje još zastave prepoznaješ? Čija je zastava iznad svih zastava</a:t>
            </a:r>
            <a:r>
              <a:rPr lang="hr-HR" i="1" dirty="0" smtClean="0"/>
              <a:t>? Zašto? </a:t>
            </a:r>
          </a:p>
          <a:p>
            <a:pPr algn="l"/>
            <a:endParaRPr lang="hr-HR" dirty="0" smtClean="0"/>
          </a:p>
          <a:p>
            <a:pPr algn="l"/>
            <a:r>
              <a:rPr lang="hr-HR" dirty="0"/>
              <a:t> </a:t>
            </a:r>
          </a:p>
          <a:p>
            <a:pPr algn="l"/>
            <a:r>
              <a:rPr lang="hr-HR" dirty="0" smtClean="0"/>
              <a:t>                                           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4236" y="5780372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564601" y="1341317"/>
            <a:ext cx="5101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U bilježnicu zapiši plan ploče: </a:t>
            </a:r>
          </a:p>
          <a:p>
            <a:pPr marL="342900" indent="-342900">
              <a:buAutoNum type="arabicPeriod"/>
            </a:pPr>
            <a:endParaRPr lang="hr-HR" i="1" dirty="0" smtClean="0"/>
          </a:p>
          <a:p>
            <a:r>
              <a:rPr lang="hr-HR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019" y="1874272"/>
            <a:ext cx="49911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042583" y="3898528"/>
            <a:ext cx="4623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Zadaci: </a:t>
            </a:r>
          </a:p>
          <a:p>
            <a:pPr marL="342900" indent="-342900">
              <a:buAutoNum type="arabicPeriod"/>
            </a:pPr>
            <a:r>
              <a:rPr lang="hr-HR" dirty="0" smtClean="0"/>
              <a:t>Riješi zadatke u Radnoj bilježnici na 96. i 97. stranici.</a:t>
            </a:r>
          </a:p>
          <a:p>
            <a:pPr marL="342900" indent="-342900">
              <a:buAutoNum type="arabicPeriod"/>
            </a:pPr>
            <a:r>
              <a:rPr lang="hr-HR" dirty="0" smtClean="0"/>
              <a:t>Nacrtaj zastavu Europske unije</a:t>
            </a:r>
          </a:p>
          <a:p>
            <a:pPr marL="342900" indent="-342900">
              <a:buAutoNum type="arabicPeriod"/>
            </a:pPr>
            <a:endParaRPr lang="hr-HR" dirty="0" smtClean="0"/>
          </a:p>
          <a:p>
            <a:pPr marL="342900" indent="-342900">
              <a:buAutoNum type="arabicPeriod"/>
            </a:pPr>
            <a:r>
              <a:rPr lang="hr-HR" dirty="0" smtClean="0"/>
              <a:t>Poslušaj himnu EU, </a:t>
            </a:r>
            <a:r>
              <a:rPr lang="hr-HR" dirty="0" smtClean="0">
                <a:hlinkClick r:id="rId4"/>
              </a:rPr>
              <a:t>Odu radosti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64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Priroda i društvo - prilagodba</a:t>
            </a:r>
            <a:endParaRPr lang="en-US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0934" y="1906016"/>
            <a:ext cx="3445566" cy="495389"/>
          </a:xfrm>
        </p:spPr>
        <p:txBody>
          <a:bodyPr/>
          <a:lstStyle/>
          <a:p>
            <a:r>
              <a:rPr lang="hr-HR" cap="none" dirty="0" smtClean="0"/>
              <a:t>Europska unija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36" y="2696902"/>
            <a:ext cx="5809364" cy="3946204"/>
          </a:xfrm>
        </p:spPr>
        <p:txBody>
          <a:bodyPr/>
          <a:lstStyle/>
          <a:p>
            <a:pPr algn="l"/>
            <a:r>
              <a:rPr lang="hr-HR" sz="2000" dirty="0" smtClean="0"/>
              <a:t>Luka, poslušaj himnu Europske unije, </a:t>
            </a:r>
            <a:r>
              <a:rPr lang="hr-HR" sz="2000" dirty="0" smtClean="0">
                <a:hlinkClick r:id="rId3"/>
              </a:rPr>
              <a:t>Odu radosti. </a:t>
            </a:r>
            <a:endParaRPr lang="hr-HR" sz="2000" dirty="0" smtClean="0"/>
          </a:p>
          <a:p>
            <a:pPr algn="l"/>
            <a:endParaRPr lang="hr-HR" sz="2000" dirty="0" smtClean="0"/>
          </a:p>
          <a:p>
            <a:pPr algn="l"/>
            <a:r>
              <a:rPr lang="hr-HR" sz="2000" i="1" dirty="0" smtClean="0"/>
              <a:t>Prisjeti se jela koja si istraživao, a jedu se u zemljama Europske unije.</a:t>
            </a:r>
          </a:p>
          <a:p>
            <a:pPr algn="l"/>
            <a:endParaRPr lang="hr-HR" sz="2000" i="1" dirty="0" smtClean="0"/>
          </a:p>
          <a:p>
            <a:pPr algn="l"/>
            <a:r>
              <a:rPr lang="hr-HR" sz="2000" i="1" dirty="0" smtClean="0"/>
              <a:t>Zadaci: </a:t>
            </a:r>
          </a:p>
          <a:p>
            <a:pPr marL="457200" indent="-457200" algn="l">
              <a:buAutoNum type="arabicPeriod"/>
            </a:pPr>
            <a:r>
              <a:rPr lang="hr-HR" sz="2000" i="1" dirty="0" smtClean="0"/>
              <a:t>Napiši koje jelo najviše voliš jesti.</a:t>
            </a:r>
          </a:p>
          <a:p>
            <a:pPr marL="457200" indent="-457200" algn="l">
              <a:buAutoNum type="arabicPeriod"/>
            </a:pPr>
            <a:r>
              <a:rPr lang="hr-HR" sz="2000" i="1" dirty="0" smtClean="0"/>
              <a:t>Nacrtaj zastavu Europske unije</a:t>
            </a:r>
          </a:p>
          <a:p>
            <a:pPr algn="l"/>
            <a:endParaRPr lang="hr-HR" i="1" dirty="0" smtClean="0"/>
          </a:p>
          <a:p>
            <a:pPr algn="l"/>
            <a:endParaRPr lang="hr-HR" dirty="0" smtClean="0"/>
          </a:p>
          <a:p>
            <a:pPr algn="l"/>
            <a:r>
              <a:rPr lang="hr-HR" dirty="0"/>
              <a:t> </a:t>
            </a:r>
          </a:p>
          <a:p>
            <a:pPr algn="l"/>
            <a:r>
              <a:rPr lang="hr-HR" dirty="0" smtClean="0"/>
              <a:t>                                           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4236" y="5780372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564601" y="1341317"/>
            <a:ext cx="5101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U bilježnicu zapiši plan ploče: </a:t>
            </a:r>
          </a:p>
          <a:p>
            <a:pPr marL="342900" indent="-342900">
              <a:buAutoNum type="arabicPeriod"/>
            </a:pPr>
            <a:endParaRPr lang="hr-HR" i="1" dirty="0" smtClean="0"/>
          </a:p>
          <a:p>
            <a:r>
              <a:rPr lang="hr-HR" dirty="0"/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701" y="2020315"/>
            <a:ext cx="5689110" cy="2073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68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Izvannastavna aktivnost  - ples</a:t>
            </a: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4236" y="5780372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515938" y="2951018"/>
            <a:ext cx="11038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hlinkClick r:id="rId3"/>
              </a:rPr>
              <a:t>Pleši i glumi kao da sviraš </a:t>
            </a:r>
            <a:r>
              <a:rPr lang="hr-HR" sz="4000" dirty="0" smtClean="0">
                <a:sym typeface="Wingdings" panose="05000000000000000000" pitchFamily="2" charset="2"/>
                <a:hlinkClick r:id="rId3"/>
              </a:rPr>
              <a:t>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8228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 descr="cityscape">
            <a:extLst>
              <a:ext uri="{FF2B5EF4-FFF2-40B4-BE49-F238E27FC236}">
                <a16:creationId xmlns:a16="http://schemas.microsoft.com/office/drawing/2014/main" xmlns="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" b="39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7" y="3158641"/>
            <a:ext cx="5722223" cy="921807"/>
          </a:xfrm>
        </p:spPr>
        <p:txBody>
          <a:bodyPr/>
          <a:lstStyle/>
          <a:p>
            <a:r>
              <a:rPr lang="hr-HR" cap="none" dirty="0" smtClean="0"/>
              <a:t>Pozdrav!!!</a:t>
            </a:r>
            <a:endParaRPr lang="en-US" cap="non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4906" y="4753017"/>
            <a:ext cx="3706992" cy="503167"/>
          </a:xfrm>
        </p:spPr>
        <p:txBody>
          <a:bodyPr/>
          <a:lstStyle/>
          <a:p>
            <a:r>
              <a:rPr lang="hr-HR" sz="2800" cap="none" dirty="0" smtClean="0"/>
              <a:t>Vaša učiteljica Dubravka</a:t>
            </a:r>
            <a:endParaRPr lang="en-US" sz="2800" cap="none" dirty="0"/>
          </a:p>
        </p:txBody>
      </p:sp>
      <p:sp>
        <p:nvSpPr>
          <p:cNvPr id="8" name="Oval 7"/>
          <p:cNvSpPr/>
          <p:nvPr/>
        </p:nvSpPr>
        <p:spPr>
          <a:xfrm>
            <a:off x="9852394" y="232008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 rot="16552827">
            <a:off x="5707899" y="4759647"/>
            <a:ext cx="2056071" cy="9930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8" y="570017"/>
            <a:ext cx="5158454" cy="5622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16c05727-aa75-4e4a-9b5f-8a80a1165891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573</Words>
  <Application>Microsoft Office PowerPoint</Application>
  <PresentationFormat>Widescreen</PresentationFormat>
  <Paragraphs>101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Office Theme</vt:lpstr>
      <vt:lpstr>Utorak 21.4.2020.</vt:lpstr>
      <vt:lpstr>Tjelesna i zdravstvena kultura </vt:lpstr>
      <vt:lpstr>Hrvatski jezik</vt:lpstr>
      <vt:lpstr>Hrvatski jezik - prilagodba</vt:lpstr>
      <vt:lpstr>Priroda i društvo</vt:lpstr>
      <vt:lpstr>Priroda i društvo - prilagodba</vt:lpstr>
      <vt:lpstr>Izvannastavna aktivnost  - ples</vt:lpstr>
      <vt:lpstr>Pozdrav!!!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2020-04-20T20:19:26Z</dcterms:created>
  <dcterms:modified xsi:type="dcterms:W3CDTF">2020-04-20T22:15:26Z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