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hr-HR"/>
              <a:t>Kliknite da biste uredili stil naslova matrice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A9959DF8-C302-409F-9073-780CA0E94BF9}" type="datetimeFigureOut">
              <a:rPr lang="hr-HR" smtClean="0"/>
              <a:t>19.4.2020.</a:t>
            </a:fld>
            <a:endParaRPr lang="hr-H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hr-H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434F062-B861-4727-8C62-FADC41307E99}" type="slidenum">
              <a:rPr lang="hr-HR" smtClean="0"/>
              <a:t>‹#›</a:t>
            </a:fld>
            <a:endParaRPr lang="hr-H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10631812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A9959DF8-C302-409F-9073-780CA0E94BF9}" type="datetimeFigureOut">
              <a:rPr lang="hr-HR" smtClean="0"/>
              <a:t>19.4.2020.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434F062-B861-4727-8C62-FADC41307E99}" type="slidenum">
              <a:rPr lang="hr-HR" smtClean="0"/>
              <a:t>‹#›</a:t>
            </a:fld>
            <a:endParaRPr lang="hr-HR"/>
          </a:p>
        </p:txBody>
      </p:sp>
    </p:spTree>
    <p:extLst>
      <p:ext uri="{BB962C8B-B14F-4D97-AF65-F5344CB8AC3E}">
        <p14:creationId xmlns:p14="http://schemas.microsoft.com/office/powerpoint/2010/main" val="2643232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A9959DF8-C302-409F-9073-780CA0E94BF9}" type="datetimeFigureOut">
              <a:rPr lang="hr-HR" smtClean="0"/>
              <a:t>19.4.2020.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434F062-B861-4727-8C62-FADC41307E99}" type="slidenum">
              <a:rPr lang="hr-HR" smtClean="0"/>
              <a:t>‹#›</a:t>
            </a:fld>
            <a:endParaRPr lang="hr-HR"/>
          </a:p>
        </p:txBody>
      </p:sp>
    </p:spTree>
    <p:extLst>
      <p:ext uri="{BB962C8B-B14F-4D97-AF65-F5344CB8AC3E}">
        <p14:creationId xmlns:p14="http://schemas.microsoft.com/office/powerpoint/2010/main" val="678136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A9959DF8-C302-409F-9073-780CA0E94BF9}" type="datetimeFigureOut">
              <a:rPr lang="hr-HR" smtClean="0"/>
              <a:t>19.4.2020.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434F062-B861-4727-8C62-FADC41307E99}" type="slidenum">
              <a:rPr lang="hr-HR" smtClean="0"/>
              <a:t>‹#›</a:t>
            </a:fld>
            <a:endParaRPr lang="hr-HR"/>
          </a:p>
        </p:txBody>
      </p:sp>
    </p:spTree>
    <p:extLst>
      <p:ext uri="{BB962C8B-B14F-4D97-AF65-F5344CB8AC3E}">
        <p14:creationId xmlns:p14="http://schemas.microsoft.com/office/powerpoint/2010/main" val="3319795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A9959DF8-C302-409F-9073-780CA0E94BF9}" type="datetimeFigureOut">
              <a:rPr lang="hr-HR" smtClean="0"/>
              <a:t>19.4.2020.</a:t>
            </a:fld>
            <a:endParaRPr lang="hr-H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hr-H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434F062-B861-4727-8C62-FADC41307E99}" type="slidenum">
              <a:rPr lang="hr-HR" smtClean="0"/>
              <a:t>‹#›</a:t>
            </a:fld>
            <a:endParaRPr lang="hr-H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6009743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hr-HR"/>
              <a:t>Kliknite da biste uredili stil naslova matrice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A9959DF8-C302-409F-9073-780CA0E94BF9}" type="datetimeFigureOut">
              <a:rPr lang="hr-HR" smtClean="0"/>
              <a:t>19.4.2020.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434F062-B861-4727-8C62-FADC41307E99}" type="slidenum">
              <a:rPr lang="hr-HR" smtClean="0"/>
              <a:t>‹#›</a:t>
            </a:fld>
            <a:endParaRPr lang="hr-HR"/>
          </a:p>
        </p:txBody>
      </p:sp>
    </p:spTree>
    <p:extLst>
      <p:ext uri="{BB962C8B-B14F-4D97-AF65-F5344CB8AC3E}">
        <p14:creationId xmlns:p14="http://schemas.microsoft.com/office/powerpoint/2010/main" val="1650902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A9959DF8-C302-409F-9073-780CA0E94BF9}" type="datetimeFigureOut">
              <a:rPr lang="hr-HR" smtClean="0"/>
              <a:t>19.4.2020.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4434F062-B861-4727-8C62-FADC41307E99}" type="slidenum">
              <a:rPr lang="hr-HR" smtClean="0"/>
              <a:t>‹#›</a:t>
            </a:fld>
            <a:endParaRPr lang="hr-HR"/>
          </a:p>
        </p:txBody>
      </p:sp>
    </p:spTree>
    <p:extLst>
      <p:ext uri="{BB962C8B-B14F-4D97-AF65-F5344CB8AC3E}">
        <p14:creationId xmlns:p14="http://schemas.microsoft.com/office/powerpoint/2010/main" val="148457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A9959DF8-C302-409F-9073-780CA0E94BF9}" type="datetimeFigureOut">
              <a:rPr lang="hr-HR" smtClean="0"/>
              <a:t>19.4.2020.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4434F062-B861-4727-8C62-FADC41307E99}" type="slidenum">
              <a:rPr lang="hr-HR" smtClean="0"/>
              <a:t>‹#›</a:t>
            </a:fld>
            <a:endParaRPr lang="hr-HR"/>
          </a:p>
        </p:txBody>
      </p:sp>
    </p:spTree>
    <p:extLst>
      <p:ext uri="{BB962C8B-B14F-4D97-AF65-F5344CB8AC3E}">
        <p14:creationId xmlns:p14="http://schemas.microsoft.com/office/powerpoint/2010/main" val="2751796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959DF8-C302-409F-9073-780CA0E94BF9}" type="datetimeFigureOut">
              <a:rPr lang="hr-HR" smtClean="0"/>
              <a:t>19.4.2020.</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4434F062-B861-4727-8C62-FADC41307E99}" type="slidenum">
              <a:rPr lang="hr-HR" smtClean="0"/>
              <a:t>‹#›</a:t>
            </a:fld>
            <a:endParaRPr lang="hr-HR"/>
          </a:p>
        </p:txBody>
      </p:sp>
    </p:spTree>
    <p:extLst>
      <p:ext uri="{BB962C8B-B14F-4D97-AF65-F5344CB8AC3E}">
        <p14:creationId xmlns:p14="http://schemas.microsoft.com/office/powerpoint/2010/main" val="674258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hr-HR"/>
              <a:t>Kliknite da biste uredili stil naslova matrice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9959DF8-C302-409F-9073-780CA0E94BF9}" type="datetimeFigureOut">
              <a:rPr lang="hr-HR" smtClean="0"/>
              <a:t>19.4.2020.</a:t>
            </a:fld>
            <a:endParaRPr lang="hr-H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hr-H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434F062-B861-4727-8C62-FADC41307E99}" type="slidenum">
              <a:rPr lang="hr-HR" smtClean="0"/>
              <a:t>‹#›</a:t>
            </a:fld>
            <a:endParaRPr lang="hr-H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0300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9959DF8-C302-409F-9073-780CA0E94BF9}" type="datetimeFigureOut">
              <a:rPr lang="hr-HR" smtClean="0"/>
              <a:t>19.4.2020.</a:t>
            </a:fld>
            <a:endParaRPr lang="hr-H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hr-H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434F062-B861-4727-8C62-FADC41307E99}" type="slidenum">
              <a:rPr lang="hr-HR" smtClean="0"/>
              <a:t>‹#›</a:t>
            </a:fld>
            <a:endParaRPr lang="hr-H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5233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A9959DF8-C302-409F-9073-780CA0E94BF9}" type="datetimeFigureOut">
              <a:rPr lang="hr-HR" smtClean="0"/>
              <a:t>19.4.2020.</a:t>
            </a:fld>
            <a:endParaRPr lang="hr-H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hr-H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434F062-B861-4727-8C62-FADC41307E99}" type="slidenum">
              <a:rPr lang="hr-HR" smtClean="0"/>
              <a:t>‹#›</a:t>
            </a:fld>
            <a:endParaRPr lang="hr-H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38102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fuHQgpbkqhQ&amp;feature=youtu.be&amp;fbclid=IwAR2-y7enSxli5otbVuZNpmHOrxs2R6FoQ1dc66atXFbpC32tH7bN4UOCw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os-gviteza-zg.skole.hr/vijesti?news_hk=5406&amp;news_id=1605&amp;mshow=878#mod_new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7911583-E67F-4826-AE21-3C239146FAFB}"/>
              </a:ext>
            </a:extLst>
          </p:cNvPr>
          <p:cNvSpPr>
            <a:spLocks noGrp="1"/>
          </p:cNvSpPr>
          <p:nvPr>
            <p:ph type="ctrTitle"/>
          </p:nvPr>
        </p:nvSpPr>
        <p:spPr/>
        <p:txBody>
          <a:bodyPr/>
          <a:lstStyle/>
          <a:p>
            <a:r>
              <a:rPr lang="hr-HR" dirty="0"/>
              <a:t>20.4.2020.</a:t>
            </a:r>
          </a:p>
        </p:txBody>
      </p:sp>
      <p:sp>
        <p:nvSpPr>
          <p:cNvPr id="3" name="Podnaslov 2">
            <a:extLst>
              <a:ext uri="{FF2B5EF4-FFF2-40B4-BE49-F238E27FC236}">
                <a16:creationId xmlns:a16="http://schemas.microsoft.com/office/drawing/2014/main" id="{47EA63AE-817B-40F9-A932-7789630C0C54}"/>
              </a:ext>
            </a:extLst>
          </p:cNvPr>
          <p:cNvSpPr>
            <a:spLocks noGrp="1"/>
          </p:cNvSpPr>
          <p:nvPr>
            <p:ph type="subTitle" idx="1"/>
          </p:nvPr>
        </p:nvSpPr>
        <p:spPr/>
        <p:txBody>
          <a:bodyPr/>
          <a:lstStyle/>
          <a:p>
            <a:r>
              <a:rPr lang="hr-HR" dirty="0"/>
              <a:t>4.b</a:t>
            </a:r>
          </a:p>
        </p:txBody>
      </p:sp>
    </p:spTree>
    <p:extLst>
      <p:ext uri="{BB962C8B-B14F-4D97-AF65-F5344CB8AC3E}">
        <p14:creationId xmlns:p14="http://schemas.microsoft.com/office/powerpoint/2010/main" val="2746404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D9939B4-70D4-4A00-A8DD-DDB7A0176D10}"/>
              </a:ext>
            </a:extLst>
          </p:cNvPr>
          <p:cNvSpPr>
            <a:spLocks noGrp="1"/>
          </p:cNvSpPr>
          <p:nvPr>
            <p:ph type="title"/>
          </p:nvPr>
        </p:nvSpPr>
        <p:spPr/>
        <p:txBody>
          <a:bodyPr/>
          <a:lstStyle/>
          <a:p>
            <a:r>
              <a:rPr lang="hr-HR" dirty="0"/>
              <a:t>Dan planeta Zemlje</a:t>
            </a:r>
          </a:p>
        </p:txBody>
      </p:sp>
      <p:sp>
        <p:nvSpPr>
          <p:cNvPr id="3" name="Rezervirano mjesto sadržaja 2">
            <a:extLst>
              <a:ext uri="{FF2B5EF4-FFF2-40B4-BE49-F238E27FC236}">
                <a16:creationId xmlns:a16="http://schemas.microsoft.com/office/drawing/2014/main" id="{21813557-58F6-408D-AE93-F2E3C813F448}"/>
              </a:ext>
            </a:extLst>
          </p:cNvPr>
          <p:cNvSpPr>
            <a:spLocks noGrp="1"/>
          </p:cNvSpPr>
          <p:nvPr>
            <p:ph idx="1"/>
          </p:nvPr>
        </p:nvSpPr>
        <p:spPr/>
        <p:txBody>
          <a:bodyPr/>
          <a:lstStyle/>
          <a:p>
            <a:r>
              <a:rPr lang="hr-HR" dirty="0"/>
              <a:t>Pročitaj strip o </a:t>
            </a:r>
            <a:r>
              <a:rPr lang="hr-HR" dirty="0">
                <a:hlinkClick r:id="rId2"/>
              </a:rPr>
              <a:t>Danu planete Zemlje </a:t>
            </a:r>
            <a:r>
              <a:rPr lang="hr-HR" dirty="0"/>
              <a:t>i razmisli o njenim nevoljama.</a:t>
            </a:r>
          </a:p>
        </p:txBody>
      </p:sp>
    </p:spTree>
    <p:extLst>
      <p:ext uri="{BB962C8B-B14F-4D97-AF65-F5344CB8AC3E}">
        <p14:creationId xmlns:p14="http://schemas.microsoft.com/office/powerpoint/2010/main" val="797067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C374CCB-C004-4BA5-9DAC-EEE51D954972}"/>
              </a:ext>
            </a:extLst>
          </p:cNvPr>
          <p:cNvSpPr>
            <a:spLocks noGrp="1"/>
          </p:cNvSpPr>
          <p:nvPr>
            <p:ph type="title"/>
          </p:nvPr>
        </p:nvSpPr>
        <p:spPr/>
        <p:txBody>
          <a:bodyPr/>
          <a:lstStyle/>
          <a:p>
            <a:r>
              <a:rPr lang="hr-HR" dirty="0"/>
              <a:t>HRVATSKI JEZIK</a:t>
            </a:r>
          </a:p>
        </p:txBody>
      </p:sp>
      <p:sp>
        <p:nvSpPr>
          <p:cNvPr id="3" name="Rezervirano mjesto sadržaja 2">
            <a:extLst>
              <a:ext uri="{FF2B5EF4-FFF2-40B4-BE49-F238E27FC236}">
                <a16:creationId xmlns:a16="http://schemas.microsoft.com/office/drawing/2014/main" id="{B61FF376-EB02-4459-9F07-895AA2BC26C6}"/>
              </a:ext>
            </a:extLst>
          </p:cNvPr>
          <p:cNvSpPr>
            <a:spLocks noGrp="1"/>
          </p:cNvSpPr>
          <p:nvPr>
            <p:ph idx="1"/>
          </p:nvPr>
        </p:nvSpPr>
        <p:spPr/>
        <p:txBody>
          <a:bodyPr>
            <a:normAutofit fontScale="85000" lnSpcReduction="20000"/>
          </a:bodyPr>
          <a:lstStyle/>
          <a:p>
            <a:pPr marL="0" indent="0">
              <a:buNone/>
            </a:pPr>
            <a:r>
              <a:rPr lang="hr-HR" b="1" i="1" dirty="0"/>
              <a:t>Zahvalnica Zemlji</a:t>
            </a:r>
            <a:r>
              <a:rPr lang="hr-HR" b="1" dirty="0"/>
              <a:t>, </a:t>
            </a:r>
            <a:r>
              <a:rPr lang="hr-HR" dirty="0"/>
              <a:t>Josip </a:t>
            </a:r>
            <a:r>
              <a:rPr lang="hr-HR" dirty="0" err="1"/>
              <a:t>Balaško</a:t>
            </a:r>
            <a:r>
              <a:rPr lang="hr-HR" dirty="0"/>
              <a:t> (čitanka, str. 139):</a:t>
            </a:r>
          </a:p>
          <a:p>
            <a:pPr marL="0" indent="0">
              <a:buNone/>
            </a:pPr>
            <a:r>
              <a:rPr lang="hr-HR" dirty="0"/>
              <a:t>1. Izražajno (naglas) pročitaj igrokaz.</a:t>
            </a:r>
          </a:p>
          <a:p>
            <a:pPr marL="0" indent="0">
              <a:buNone/>
            </a:pPr>
            <a:r>
              <a:rPr lang="hr-HR" dirty="0"/>
              <a:t>2. Usmeno odgovori na pitanja ispod igrokaza. Pazi na to da odgovaraš potpunim rečenicama.</a:t>
            </a:r>
          </a:p>
          <a:p>
            <a:pPr marL="0" indent="0">
              <a:buNone/>
            </a:pPr>
            <a:r>
              <a:rPr lang="hr-HR" dirty="0"/>
              <a:t>3. Prepiši u bilježnicu PLAN PLOČE:</a:t>
            </a:r>
          </a:p>
          <a:p>
            <a:pPr marL="0" indent="0">
              <a:buNone/>
            </a:pPr>
            <a:r>
              <a:rPr lang="hr-HR" b="1" dirty="0"/>
              <a:t>		</a:t>
            </a:r>
            <a:r>
              <a:rPr lang="hr-HR" sz="1900" b="1" dirty="0"/>
              <a:t>Zahvalnica Zemlji</a:t>
            </a:r>
            <a:endParaRPr lang="hr-HR" sz="1900" dirty="0"/>
          </a:p>
          <a:p>
            <a:pPr marL="0" indent="0">
              <a:buNone/>
            </a:pPr>
            <a:r>
              <a:rPr lang="hr-HR" sz="1900" dirty="0"/>
              <a:t>Josip </a:t>
            </a:r>
            <a:r>
              <a:rPr lang="hr-HR" sz="1900" dirty="0" err="1"/>
              <a:t>Balaško</a:t>
            </a:r>
            <a:endParaRPr lang="hr-HR" sz="1900" dirty="0"/>
          </a:p>
          <a:p>
            <a:pPr marL="0" indent="0">
              <a:buNone/>
            </a:pPr>
            <a:r>
              <a:rPr lang="hr-HR" sz="1900" dirty="0"/>
              <a:t>IGROKAZ je tekst pisan po ulogama. </a:t>
            </a:r>
          </a:p>
          <a:p>
            <a:pPr marL="0" indent="0">
              <a:buNone/>
            </a:pPr>
            <a:r>
              <a:rPr lang="hr-HR" sz="1900" dirty="0"/>
              <a:t>Uloge mogu glumiti glumci ili lutke (tada govorimo o lutkarskom igrokazu). </a:t>
            </a:r>
          </a:p>
          <a:p>
            <a:pPr marL="0" indent="0">
              <a:buNone/>
            </a:pPr>
            <a:r>
              <a:rPr lang="hr-HR" sz="1900" dirty="0"/>
              <a:t>Igrokaz se sastoji od likova i teksta koji govore likovi.</a:t>
            </a:r>
          </a:p>
          <a:p>
            <a:pPr marL="0" indent="0">
              <a:buNone/>
            </a:pPr>
            <a:r>
              <a:rPr lang="hr-HR" sz="1900" dirty="0"/>
              <a:t>Likovi: Zemlja, Mjesec</a:t>
            </a:r>
          </a:p>
          <a:p>
            <a:pPr marL="0" indent="0">
              <a:buNone/>
            </a:pPr>
            <a:endParaRPr lang="hr-HR" sz="1900" dirty="0"/>
          </a:p>
          <a:p>
            <a:pPr marL="0" indent="0">
              <a:buNone/>
            </a:pPr>
            <a:endParaRPr lang="hr-HR" sz="1900" dirty="0"/>
          </a:p>
          <a:p>
            <a:pPr marL="0" indent="0">
              <a:buNone/>
            </a:pPr>
            <a:endParaRPr lang="hr-HR" sz="1900" dirty="0"/>
          </a:p>
          <a:p>
            <a:pPr marL="0" indent="0">
              <a:buNone/>
            </a:pPr>
            <a:endParaRPr lang="hr-HR" dirty="0"/>
          </a:p>
        </p:txBody>
      </p:sp>
    </p:spTree>
    <p:extLst>
      <p:ext uri="{BB962C8B-B14F-4D97-AF65-F5344CB8AC3E}">
        <p14:creationId xmlns:p14="http://schemas.microsoft.com/office/powerpoint/2010/main" val="186361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E42161A-4B06-4158-8E20-7AB87ABBCCBF}"/>
              </a:ext>
            </a:extLst>
          </p:cNvPr>
          <p:cNvSpPr>
            <a:spLocks noGrp="1"/>
          </p:cNvSpPr>
          <p:nvPr>
            <p:ph type="title"/>
          </p:nvPr>
        </p:nvSpPr>
        <p:spPr/>
        <p:txBody>
          <a:bodyPr/>
          <a:lstStyle/>
          <a:p>
            <a:r>
              <a:rPr lang="hr-HR" dirty="0"/>
              <a:t>DOMAĆA ZADAĆA</a:t>
            </a:r>
          </a:p>
        </p:txBody>
      </p:sp>
      <p:sp>
        <p:nvSpPr>
          <p:cNvPr id="3" name="Rezervirano mjesto sadržaja 2">
            <a:extLst>
              <a:ext uri="{FF2B5EF4-FFF2-40B4-BE49-F238E27FC236}">
                <a16:creationId xmlns:a16="http://schemas.microsoft.com/office/drawing/2014/main" id="{AF51E19E-9930-4DD8-B475-EB63E94F9F8B}"/>
              </a:ext>
            </a:extLst>
          </p:cNvPr>
          <p:cNvSpPr>
            <a:spLocks noGrp="1"/>
          </p:cNvSpPr>
          <p:nvPr>
            <p:ph idx="1"/>
          </p:nvPr>
        </p:nvSpPr>
        <p:spPr/>
        <p:txBody>
          <a:bodyPr>
            <a:normAutofit/>
          </a:bodyPr>
          <a:lstStyle/>
          <a:p>
            <a:r>
              <a:rPr lang="hr-HR" dirty="0"/>
              <a:t>Napiši Zemlji pismo isprike zbog nevolja koje joj nanose ljudi.</a:t>
            </a:r>
          </a:p>
          <a:p>
            <a:pPr marL="0" indent="0">
              <a:buNone/>
            </a:pPr>
            <a:endParaRPr lang="hr-HR" dirty="0"/>
          </a:p>
          <a:p>
            <a:pPr marL="0" indent="0">
              <a:buNone/>
            </a:pPr>
            <a:r>
              <a:rPr lang="hr-HR" b="1" i="1" dirty="0">
                <a:solidFill>
                  <a:schemeClr val="accent6"/>
                </a:solidFill>
              </a:rPr>
              <a:t>IZAZOV </a:t>
            </a:r>
            <a:r>
              <a:rPr lang="hr-HR" dirty="0"/>
              <a:t>(tko želi) – Dogovori se s prijateljem/prijateljicom pa snimite igrokaz. </a:t>
            </a:r>
          </a:p>
          <a:p>
            <a:r>
              <a:rPr lang="hr-HR" dirty="0"/>
              <a:t>Podijelite uloge.</a:t>
            </a:r>
          </a:p>
          <a:p>
            <a:r>
              <a:rPr lang="hr-HR" dirty="0"/>
              <a:t>Snimite svoju ulogu i pošaljite je prijatelju/prijateljici koja će snimiti svoju ulogu.</a:t>
            </a:r>
          </a:p>
          <a:p>
            <a:r>
              <a:rPr lang="hr-HR" dirty="0"/>
              <a:t>Uz pomoć neke aplikacije za izradu videa spojite svoje snimke u jednu i dobit ćete igrokaz Zahvalnica Zemlji.</a:t>
            </a:r>
          </a:p>
        </p:txBody>
      </p:sp>
    </p:spTree>
    <p:extLst>
      <p:ext uri="{BB962C8B-B14F-4D97-AF65-F5344CB8AC3E}">
        <p14:creationId xmlns:p14="http://schemas.microsoft.com/office/powerpoint/2010/main" val="1813819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FFEF6F2-1108-47FC-8257-64A7C4AFA69D}"/>
              </a:ext>
            </a:extLst>
          </p:cNvPr>
          <p:cNvSpPr>
            <a:spLocks noGrp="1"/>
          </p:cNvSpPr>
          <p:nvPr>
            <p:ph type="title"/>
          </p:nvPr>
        </p:nvSpPr>
        <p:spPr/>
        <p:txBody>
          <a:bodyPr/>
          <a:lstStyle/>
          <a:p>
            <a:r>
              <a:rPr lang="hr-HR" dirty="0"/>
              <a:t>MATEMATIKA</a:t>
            </a:r>
          </a:p>
        </p:txBody>
      </p:sp>
      <p:sp>
        <p:nvSpPr>
          <p:cNvPr id="3" name="Rezervirano mjesto sadržaja 2">
            <a:extLst>
              <a:ext uri="{FF2B5EF4-FFF2-40B4-BE49-F238E27FC236}">
                <a16:creationId xmlns:a16="http://schemas.microsoft.com/office/drawing/2014/main" id="{667460D2-0330-4253-8785-7461C17980C3}"/>
              </a:ext>
            </a:extLst>
          </p:cNvPr>
          <p:cNvSpPr>
            <a:spLocks noGrp="1"/>
          </p:cNvSpPr>
          <p:nvPr>
            <p:ph idx="1"/>
          </p:nvPr>
        </p:nvSpPr>
        <p:spPr/>
        <p:txBody>
          <a:bodyPr>
            <a:normAutofit fontScale="92500" lnSpcReduction="10000"/>
          </a:bodyPr>
          <a:lstStyle/>
          <a:p>
            <a:r>
              <a:rPr lang="hr-HR" dirty="0"/>
              <a:t>Naš je današnji zadatak ponoviti ono najvažnije o </a:t>
            </a:r>
            <a:r>
              <a:rPr lang="hr-HR" b="1" dirty="0"/>
              <a:t>dijeljenju brojeva do milijun</a:t>
            </a:r>
            <a:r>
              <a:rPr lang="hr-HR" dirty="0"/>
              <a:t>.</a:t>
            </a:r>
          </a:p>
          <a:p>
            <a:pPr marL="0" indent="0">
              <a:buNone/>
            </a:pPr>
            <a:r>
              <a:rPr lang="hr-HR" dirty="0"/>
              <a:t>1. Idemo pogledati jedan zadatak dijeljenja i vidjeti kakve to ima veze s množenjem    36 : 9 = 4 jer je 4 x 9 = 36</a:t>
            </a:r>
          </a:p>
          <a:p>
            <a:pPr marL="0" indent="0">
              <a:buNone/>
            </a:pPr>
            <a:r>
              <a:rPr lang="hr-HR" dirty="0"/>
              <a:t>Prisjeti se naziva (imena) i uloge brojeva u dijeljenju: </a:t>
            </a:r>
          </a:p>
          <a:p>
            <a:r>
              <a:rPr lang="hr-HR" dirty="0">
                <a:solidFill>
                  <a:srgbClr val="FF0000"/>
                </a:solidFill>
              </a:rPr>
              <a:t>djeljenik</a:t>
            </a:r>
            <a:r>
              <a:rPr lang="hr-HR" dirty="0"/>
              <a:t> je broj koji se dijeli, </a:t>
            </a:r>
          </a:p>
          <a:p>
            <a:r>
              <a:rPr lang="hr-HR" dirty="0">
                <a:solidFill>
                  <a:srgbClr val="FF0000"/>
                </a:solidFill>
              </a:rPr>
              <a:t>djelitelj</a:t>
            </a:r>
            <a:r>
              <a:rPr lang="hr-HR" dirty="0"/>
              <a:t> je broj kojim se dijeli, </a:t>
            </a:r>
          </a:p>
          <a:p>
            <a:r>
              <a:rPr lang="hr-HR" dirty="0">
                <a:solidFill>
                  <a:srgbClr val="FF0000"/>
                </a:solidFill>
              </a:rPr>
              <a:t>količnik </a:t>
            </a:r>
            <a:r>
              <a:rPr lang="hr-HR" dirty="0"/>
              <a:t>je broj koji se dijeljenjem izračunava.</a:t>
            </a:r>
          </a:p>
          <a:p>
            <a:pPr marL="0" indent="0">
              <a:buNone/>
            </a:pPr>
            <a:r>
              <a:rPr lang="hr-HR" dirty="0">
                <a:solidFill>
                  <a:srgbClr val="FF0000"/>
                </a:solidFill>
              </a:rPr>
              <a:t>Dijeljenje je uzastopno oduzimanje jednoga broja od zadanoga broja</a:t>
            </a:r>
            <a:r>
              <a:rPr lang="hr-HR" dirty="0"/>
              <a:t>, naprimjer, broj 32 oduzimanjem podijeliti brojem 8 (32 – 8 – 8 – 8 – 8 = 0), to možemo napisati pomoću jednakosti dijeljenja (32 : 8 = 4 jer je 4 × 8 = 32).</a:t>
            </a:r>
          </a:p>
          <a:p>
            <a:endParaRPr lang="hr-HR" dirty="0"/>
          </a:p>
        </p:txBody>
      </p:sp>
    </p:spTree>
    <p:extLst>
      <p:ext uri="{BB962C8B-B14F-4D97-AF65-F5344CB8AC3E}">
        <p14:creationId xmlns:p14="http://schemas.microsoft.com/office/powerpoint/2010/main" val="1845410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49B4C52-9861-47BC-AD59-D738F9ED6A14}"/>
              </a:ext>
            </a:extLst>
          </p:cNvPr>
          <p:cNvSpPr>
            <a:spLocks noGrp="1"/>
          </p:cNvSpPr>
          <p:nvPr>
            <p:ph type="title"/>
          </p:nvPr>
        </p:nvSpPr>
        <p:spPr/>
        <p:txBody>
          <a:bodyPr/>
          <a:lstStyle/>
          <a:p>
            <a:r>
              <a:rPr lang="hr-HR" dirty="0"/>
              <a:t>MATEMATIKA</a:t>
            </a:r>
          </a:p>
        </p:txBody>
      </p:sp>
      <p:sp>
        <p:nvSpPr>
          <p:cNvPr id="3" name="Rezervirano mjesto sadržaja 2">
            <a:extLst>
              <a:ext uri="{FF2B5EF4-FFF2-40B4-BE49-F238E27FC236}">
                <a16:creationId xmlns:a16="http://schemas.microsoft.com/office/drawing/2014/main" id="{D16FC501-F85C-4FC9-AE71-BA0C7A695088}"/>
              </a:ext>
            </a:extLst>
          </p:cNvPr>
          <p:cNvSpPr>
            <a:spLocks noGrp="1"/>
          </p:cNvSpPr>
          <p:nvPr>
            <p:ph idx="1"/>
          </p:nvPr>
        </p:nvSpPr>
        <p:spPr/>
        <p:txBody>
          <a:bodyPr>
            <a:normAutofit/>
          </a:bodyPr>
          <a:lstStyle/>
          <a:p>
            <a:pPr marL="0" indent="0">
              <a:buNone/>
            </a:pPr>
            <a:r>
              <a:rPr lang="hr-HR" dirty="0"/>
              <a:t>2. Otvori udžbenik Matematika 4 na stranici 68.</a:t>
            </a:r>
          </a:p>
          <a:p>
            <a:pPr marL="0" indent="0">
              <a:buNone/>
            </a:pPr>
            <a:r>
              <a:rPr lang="hr-HR" dirty="0"/>
              <a:t>Sada riješi zadatke 1. – 5.</a:t>
            </a:r>
          </a:p>
          <a:p>
            <a:pPr marL="0" indent="0">
              <a:buNone/>
            </a:pPr>
            <a:r>
              <a:rPr lang="hr-HR" dirty="0">
                <a:solidFill>
                  <a:srgbClr val="FF0000"/>
                </a:solidFill>
              </a:rPr>
              <a:t>Pripazi!</a:t>
            </a:r>
            <a:r>
              <a:rPr lang="hr-HR" dirty="0"/>
              <a:t> Ostatak nikada ne smije biti veći od djelitelja.</a:t>
            </a:r>
          </a:p>
          <a:p>
            <a:pPr marL="0" indent="0">
              <a:buNone/>
            </a:pPr>
            <a:endParaRPr lang="hr-HR" dirty="0"/>
          </a:p>
          <a:p>
            <a:pPr marL="0" indent="0">
              <a:buNone/>
            </a:pPr>
            <a:r>
              <a:rPr lang="hr-HR" dirty="0"/>
              <a:t>3. Učili smo i dijeljenje zbroja brojem, (60 + 18) : 6 = 78 : 6 = 13.</a:t>
            </a:r>
          </a:p>
          <a:p>
            <a:pPr marL="0" indent="0">
              <a:buNone/>
            </a:pPr>
            <a:r>
              <a:rPr lang="hr-HR" dirty="0"/>
              <a:t>Prisjeti se! </a:t>
            </a:r>
            <a:r>
              <a:rPr lang="hr-HR" i="1" dirty="0">
                <a:solidFill>
                  <a:srgbClr val="FF0000"/>
                </a:solidFill>
              </a:rPr>
              <a:t>Zbroj se dijeli brojem tako da se prvo izračuna zbrajanje u zagradama te se potom dobiveni zbroj podijeli djeliteljem.</a:t>
            </a:r>
          </a:p>
          <a:p>
            <a:pPr marL="0" indent="0">
              <a:buNone/>
            </a:pPr>
            <a:r>
              <a:rPr lang="hr-HR" dirty="0"/>
              <a:t>Riješi 6. i 7. zadatak u udžbeniku.</a:t>
            </a:r>
          </a:p>
          <a:p>
            <a:pPr marL="0" indent="0">
              <a:buNone/>
            </a:pPr>
            <a:endParaRPr lang="hr-HR" dirty="0"/>
          </a:p>
          <a:p>
            <a:pPr marL="0" indent="0">
              <a:buNone/>
            </a:pPr>
            <a:endParaRPr lang="hr-HR" dirty="0"/>
          </a:p>
          <a:p>
            <a:endParaRPr lang="hr-HR" dirty="0"/>
          </a:p>
        </p:txBody>
      </p:sp>
    </p:spTree>
    <p:extLst>
      <p:ext uri="{BB962C8B-B14F-4D97-AF65-F5344CB8AC3E}">
        <p14:creationId xmlns:p14="http://schemas.microsoft.com/office/powerpoint/2010/main" val="2138863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82A709E-51DE-4E15-9562-99BBA25E79BC}"/>
              </a:ext>
            </a:extLst>
          </p:cNvPr>
          <p:cNvSpPr>
            <a:spLocks noGrp="1"/>
          </p:cNvSpPr>
          <p:nvPr>
            <p:ph type="title"/>
          </p:nvPr>
        </p:nvSpPr>
        <p:spPr/>
        <p:txBody>
          <a:bodyPr/>
          <a:lstStyle/>
          <a:p>
            <a:r>
              <a:rPr lang="hr-HR" dirty="0"/>
              <a:t>DOMAĆA ZADAĆA</a:t>
            </a:r>
          </a:p>
        </p:txBody>
      </p:sp>
      <p:sp>
        <p:nvSpPr>
          <p:cNvPr id="3" name="Rezervirano mjesto sadržaja 2">
            <a:extLst>
              <a:ext uri="{FF2B5EF4-FFF2-40B4-BE49-F238E27FC236}">
                <a16:creationId xmlns:a16="http://schemas.microsoft.com/office/drawing/2014/main" id="{1D2E36CE-0D02-4138-BA3B-85D39BD0BD57}"/>
              </a:ext>
            </a:extLst>
          </p:cNvPr>
          <p:cNvSpPr>
            <a:spLocks noGrp="1"/>
          </p:cNvSpPr>
          <p:nvPr>
            <p:ph idx="1"/>
          </p:nvPr>
        </p:nvSpPr>
        <p:spPr/>
        <p:txBody>
          <a:bodyPr>
            <a:normAutofit/>
          </a:bodyPr>
          <a:lstStyle/>
          <a:p>
            <a:r>
              <a:rPr lang="hr-HR" dirty="0"/>
              <a:t>Riješi radnu bilježnicu str. 64, zadaci 1.-7.</a:t>
            </a:r>
          </a:p>
          <a:p>
            <a:r>
              <a:rPr lang="hr-HR" dirty="0"/>
              <a:t>Ponovi tablicu množenja i dijeljenja. Sada bi u četvrtom razredu ove zadatke morao/morala rješavati bez ikakvoga napora. Riješi ih u bilježnicu ili neka te netko od ukućana usmeno ispita.</a:t>
            </a:r>
          </a:p>
          <a:p>
            <a:pPr marL="0" indent="0">
              <a:buNone/>
            </a:pPr>
            <a:r>
              <a:rPr lang="hr-HR" sz="1600" dirty="0"/>
              <a:t>24 : 4 = 		40 : 5 = 		24 : 6 = 		42 : 7 =  		40 : 8 = 	        36 : 9 =</a:t>
            </a:r>
          </a:p>
          <a:p>
            <a:pPr marL="0" indent="0">
              <a:buNone/>
            </a:pPr>
            <a:r>
              <a:rPr lang="hr-HR" sz="1600" dirty="0"/>
              <a:t>21 : 3 = 		32 : 4 = 		48 : 6 = 		63 : 7 = 		56 : 8 = 	        31 : 9 =</a:t>
            </a:r>
          </a:p>
          <a:p>
            <a:pPr marL="0" indent="0">
              <a:buNone/>
            </a:pPr>
            <a:r>
              <a:rPr lang="hr-HR" sz="1600" dirty="0"/>
              <a:t>36 : 4 = 		35 : 5 = 		36 : 6 = 		35 : 7 = 		72 : 8 =	        63 : 9 =</a:t>
            </a:r>
          </a:p>
          <a:p>
            <a:pPr marL="0" indent="0">
              <a:buNone/>
            </a:pPr>
            <a:r>
              <a:rPr lang="hr-HR" sz="1600" dirty="0"/>
              <a:t>27 : 3 = 		42 : 6 = 		54 : 6 = 		40 : 7 = 		64 : 8 = 	        72 : 9 =</a:t>
            </a:r>
          </a:p>
          <a:p>
            <a:pPr marL="0" indent="0">
              <a:buNone/>
            </a:pPr>
            <a:r>
              <a:rPr lang="hr-HR" sz="1600" dirty="0"/>
              <a:t>24 : 3 = 		45 : 5 = 		30 : 6 = 		58 : 7 = 		32 : 3 = 	         54 : 9 =</a:t>
            </a:r>
          </a:p>
          <a:p>
            <a:endParaRPr lang="hr-HR" dirty="0"/>
          </a:p>
        </p:txBody>
      </p:sp>
    </p:spTree>
    <p:extLst>
      <p:ext uri="{BB962C8B-B14F-4D97-AF65-F5344CB8AC3E}">
        <p14:creationId xmlns:p14="http://schemas.microsoft.com/office/powerpoint/2010/main" val="685934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B1C2ACC-0676-4E42-B0F7-B89DE501D39C}"/>
              </a:ext>
            </a:extLst>
          </p:cNvPr>
          <p:cNvSpPr>
            <a:spLocks noGrp="1"/>
          </p:cNvSpPr>
          <p:nvPr>
            <p:ph type="title"/>
          </p:nvPr>
        </p:nvSpPr>
        <p:spPr/>
        <p:txBody>
          <a:bodyPr/>
          <a:lstStyle/>
          <a:p>
            <a:r>
              <a:rPr lang="hr-HR" dirty="0"/>
              <a:t>Za kraj…</a:t>
            </a:r>
          </a:p>
        </p:txBody>
      </p:sp>
      <p:sp>
        <p:nvSpPr>
          <p:cNvPr id="3" name="Rezervirano mjesto sadržaja 2">
            <a:extLst>
              <a:ext uri="{FF2B5EF4-FFF2-40B4-BE49-F238E27FC236}">
                <a16:creationId xmlns:a16="http://schemas.microsoft.com/office/drawing/2014/main" id="{797F7292-1C8B-4514-9F63-84B8E6A989E8}"/>
              </a:ext>
            </a:extLst>
          </p:cNvPr>
          <p:cNvSpPr>
            <a:spLocks noGrp="1"/>
          </p:cNvSpPr>
          <p:nvPr>
            <p:ph idx="1"/>
          </p:nvPr>
        </p:nvSpPr>
        <p:spPr/>
        <p:txBody>
          <a:bodyPr/>
          <a:lstStyle/>
          <a:p>
            <a:r>
              <a:rPr lang="hr-HR" dirty="0"/>
              <a:t>Podsjećam na projekt POVEZANI ZAJEDNIŠTVOM u kojem sudjeluju SVI UČENICI ŠKOLE. Vaš je zadatak bio preko praznika snimiti video, recitaciju, rep, likovni uradak ili ples na temu Himne škole. Većina je odradila zadatak zato molim one koji nisu da to učine još danas jer je danas bio rok za slanje.</a:t>
            </a:r>
          </a:p>
          <a:p>
            <a:r>
              <a:rPr lang="hr-HR" dirty="0"/>
              <a:t>Detaljne upute još jednom šaljem </a:t>
            </a:r>
            <a:r>
              <a:rPr lang="hr-HR" dirty="0">
                <a:hlinkClick r:id="rId2"/>
              </a:rPr>
              <a:t>ovdje</a:t>
            </a:r>
            <a:r>
              <a:rPr lang="hr-HR" dirty="0"/>
              <a:t> i podsjećam da </a:t>
            </a:r>
            <a:r>
              <a:rPr lang="hr-HR" b="1" i="1" u="sng" dirty="0">
                <a:solidFill>
                  <a:schemeClr val="accent6"/>
                </a:solidFill>
              </a:rPr>
              <a:t>SVI TREBAJU NA NEKI NAČIN SUDJELOVATI! </a:t>
            </a:r>
            <a:r>
              <a:rPr lang="hr-HR" dirty="0"/>
              <a:t>Makar crtežom..</a:t>
            </a:r>
          </a:p>
        </p:txBody>
      </p:sp>
    </p:spTree>
    <p:extLst>
      <p:ext uri="{BB962C8B-B14F-4D97-AF65-F5344CB8AC3E}">
        <p14:creationId xmlns:p14="http://schemas.microsoft.com/office/powerpoint/2010/main" val="4232955184"/>
      </p:ext>
    </p:extLst>
  </p:cSld>
  <p:clrMapOvr>
    <a:masterClrMapping/>
  </p:clrMapOvr>
</p:sld>
</file>

<file path=ppt/theme/theme1.xml><?xml version="1.0" encoding="utf-8"?>
<a:theme xmlns:a="http://schemas.openxmlformats.org/drawingml/2006/main" name="Žetva">
  <a:themeElements>
    <a:clrScheme name="Žetva">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Žetva">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Žetv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TM10001105[[fn=Obrezivanje]]</Template>
  <TotalTime>105</TotalTime>
  <Words>684</Words>
  <Application>Microsoft Office PowerPoint</Application>
  <PresentationFormat>Široki zaslon</PresentationFormat>
  <Paragraphs>52</Paragraphs>
  <Slides>8</Slides>
  <Notes>0</Notes>
  <HiddenSlides>0</HiddenSlides>
  <MMClips>0</MMClips>
  <ScaleCrop>false</ScaleCrop>
  <HeadingPairs>
    <vt:vector size="6" baseType="variant">
      <vt:variant>
        <vt:lpstr>Korišteni fontovi</vt:lpstr>
      </vt:variant>
      <vt:variant>
        <vt:i4>1</vt:i4>
      </vt:variant>
      <vt:variant>
        <vt:lpstr>Tema</vt:lpstr>
      </vt:variant>
      <vt:variant>
        <vt:i4>1</vt:i4>
      </vt:variant>
      <vt:variant>
        <vt:lpstr>Naslovi slajdova</vt:lpstr>
      </vt:variant>
      <vt:variant>
        <vt:i4>8</vt:i4>
      </vt:variant>
    </vt:vector>
  </HeadingPairs>
  <TitlesOfParts>
    <vt:vector size="10" baseType="lpstr">
      <vt:lpstr>Franklin Gothic Book</vt:lpstr>
      <vt:lpstr>Žetva</vt:lpstr>
      <vt:lpstr>20.4.2020.</vt:lpstr>
      <vt:lpstr>Dan planeta Zemlje</vt:lpstr>
      <vt:lpstr>HRVATSKI JEZIK</vt:lpstr>
      <vt:lpstr>DOMAĆA ZADAĆA</vt:lpstr>
      <vt:lpstr>MATEMATIKA</vt:lpstr>
      <vt:lpstr>MATEMATIKA</vt:lpstr>
      <vt:lpstr>DOMAĆA ZADAĆA</vt:lpstr>
      <vt:lpstr>Za kraj…</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20.4.2020.</dc:title>
  <dc:creator>arados81@gmail.com</dc:creator>
  <cp:lastModifiedBy>ANTONIJA</cp:lastModifiedBy>
  <cp:revision>9</cp:revision>
  <dcterms:created xsi:type="dcterms:W3CDTF">2020-04-19T19:09:07Z</dcterms:created>
  <dcterms:modified xsi:type="dcterms:W3CDTF">2020-04-19T20:55:01Z</dcterms:modified>
</cp:coreProperties>
</file>