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73204-96D2-451D-9FC0-1DA5FCCA440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0292B-33D2-4D24-B30E-3EFB0BDE6EA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B7FC4-55B7-4BB1-BB50-227BD8C02E9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3CFB8-F0F4-4A83-8036-ABF090B076F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92568-E309-403F-AC4E-89AA91BABB8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97D04-9C36-41B7-8E00-C13904877D3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FFC85-0607-46FD-A690-C28B949F9A7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A41B7-3C02-476C-8CC8-F8CC082BF1B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9D9D0-5C9B-4E8A-BE25-81B41F41DAC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0711F-C3BC-4142-9F68-F46A88ECD2F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A2AD9-3E46-45E3-AF68-4F2310BD545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4226573-21F5-4785-95F3-7528A838358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E:\kopirano s racunala\MARIO POSAO\likovni radovi\4.b 2007.08\Crte po značenju\Filip Prskalo, crte prema značenj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8205" y="2057400"/>
            <a:ext cx="4195189" cy="314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587375"/>
            <a:ext cx="7772400" cy="1470025"/>
          </a:xfrm>
        </p:spPr>
        <p:txBody>
          <a:bodyPr/>
          <a:lstStyle/>
          <a:p>
            <a:pPr eaLnBrk="1" hangingPunct="1"/>
            <a:r>
              <a:rPr lang="hr-HR" sz="6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Crte i vrste crta</a:t>
            </a:r>
          </a:p>
        </p:txBody>
      </p:sp>
      <p:sp>
        <p:nvSpPr>
          <p:cNvPr id="5" name="TekstniOkvir 4"/>
          <p:cNvSpPr txBox="1">
            <a:spLocks noChangeArrowheads="1"/>
          </p:cNvSpPr>
          <p:nvPr/>
        </p:nvSpPr>
        <p:spPr bwMode="auto">
          <a:xfrm>
            <a:off x="5029200" y="6282293"/>
            <a:ext cx="3878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r-H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hr-HR" dirty="0">
                <a:latin typeface="Calibri" panose="020F0502020204030204" pitchFamily="34" charset="0"/>
              </a:rPr>
              <a:t>Mario Gavran, OŠ Julija </a:t>
            </a:r>
            <a:r>
              <a:rPr lang="hr-HR" dirty="0" err="1">
                <a:latin typeface="Calibri" panose="020F0502020204030204" pitchFamily="34" charset="0"/>
              </a:rPr>
              <a:t>Kempfa</a:t>
            </a:r>
            <a:r>
              <a:rPr lang="hr-HR" dirty="0">
                <a:latin typeface="Calibri" panose="020F0502020204030204" pitchFamily="34" charset="0"/>
              </a:rPr>
              <a:t>, Požega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2819400" y="5791200"/>
            <a:ext cx="35541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b="1" dirty="0"/>
              <a:t>Kakve crte vidiš?</a:t>
            </a:r>
          </a:p>
        </p:txBody>
      </p:sp>
      <p:pic>
        <p:nvPicPr>
          <p:cNvPr id="11267" name="Picture 6" descr="E:\kopirano s racunala\MARIO POSAO\likovni radovi\4.b\IMG_0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9906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2296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b="1"/>
              <a:t>Što je crta?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09600" y="2895600"/>
            <a:ext cx="3767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b="1"/>
              <a:t>Kako ona nastaje?</a:t>
            </a:r>
          </a:p>
        </p:txBody>
      </p:sp>
      <p:pic>
        <p:nvPicPr>
          <p:cNvPr id="6150" name="Picture 6" descr="olov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343400"/>
            <a:ext cx="34194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3400" y="1828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r-HR" sz="7200">
                <a:latin typeface="Calibri" pitchFamily="34" charset="0"/>
                <a:cs typeface="Times New Roman" pitchFamily="18" charset="0"/>
              </a:rPr>
              <a:t>. . . . . . . . . . . .</a:t>
            </a:r>
            <a:endParaRPr lang="hr-HR"/>
          </a:p>
        </p:txBody>
      </p:sp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609600" y="2209800"/>
            <a:ext cx="469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8000"/>
              <a:t>.</a:t>
            </a:r>
          </a:p>
        </p:txBody>
      </p:sp>
      <p:sp>
        <p:nvSpPr>
          <p:cNvPr id="7" name="TekstniOkvir 6"/>
          <p:cNvSpPr txBox="1">
            <a:spLocks noChangeArrowheads="1"/>
          </p:cNvSpPr>
          <p:nvPr/>
        </p:nvSpPr>
        <p:spPr bwMode="auto">
          <a:xfrm>
            <a:off x="2590800" y="2209800"/>
            <a:ext cx="469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8000"/>
              <a:t>.</a:t>
            </a:r>
          </a:p>
        </p:txBody>
      </p:sp>
      <p:sp>
        <p:nvSpPr>
          <p:cNvPr id="9" name="TekstniOkvir 8"/>
          <p:cNvSpPr txBox="1">
            <a:spLocks noChangeArrowheads="1"/>
          </p:cNvSpPr>
          <p:nvPr/>
        </p:nvSpPr>
        <p:spPr bwMode="auto">
          <a:xfrm>
            <a:off x="762000" y="2209800"/>
            <a:ext cx="469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8000"/>
              <a:t>.</a:t>
            </a:r>
          </a:p>
        </p:txBody>
      </p:sp>
      <p:sp>
        <p:nvSpPr>
          <p:cNvPr id="10" name="TekstniOkvir 9"/>
          <p:cNvSpPr txBox="1">
            <a:spLocks noChangeArrowheads="1"/>
          </p:cNvSpPr>
          <p:nvPr/>
        </p:nvSpPr>
        <p:spPr bwMode="auto">
          <a:xfrm>
            <a:off x="2438400" y="2209800"/>
            <a:ext cx="469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8000"/>
              <a:t>.</a:t>
            </a:r>
          </a:p>
        </p:txBody>
      </p:sp>
      <p:sp>
        <p:nvSpPr>
          <p:cNvPr id="11" name="TekstniOkvir 10"/>
          <p:cNvSpPr txBox="1">
            <a:spLocks noChangeArrowheads="1"/>
          </p:cNvSpPr>
          <p:nvPr/>
        </p:nvSpPr>
        <p:spPr bwMode="auto">
          <a:xfrm>
            <a:off x="2286000" y="2209800"/>
            <a:ext cx="469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8000"/>
              <a:t>.</a:t>
            </a:r>
          </a:p>
        </p:txBody>
      </p:sp>
      <p:sp>
        <p:nvSpPr>
          <p:cNvPr id="12" name="TekstniOkvir 11"/>
          <p:cNvSpPr txBox="1">
            <a:spLocks noChangeArrowheads="1"/>
          </p:cNvSpPr>
          <p:nvPr/>
        </p:nvSpPr>
        <p:spPr bwMode="auto">
          <a:xfrm>
            <a:off x="914400" y="2209800"/>
            <a:ext cx="469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8000"/>
              <a:t>.</a:t>
            </a:r>
          </a:p>
        </p:txBody>
      </p:sp>
      <p:sp>
        <p:nvSpPr>
          <p:cNvPr id="13" name="TekstniOkvir 12"/>
          <p:cNvSpPr txBox="1">
            <a:spLocks noChangeArrowheads="1"/>
          </p:cNvSpPr>
          <p:nvPr/>
        </p:nvSpPr>
        <p:spPr bwMode="auto">
          <a:xfrm>
            <a:off x="1066800" y="2209800"/>
            <a:ext cx="469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8000"/>
              <a:t>.</a:t>
            </a:r>
          </a:p>
        </p:txBody>
      </p:sp>
      <p:sp>
        <p:nvSpPr>
          <p:cNvPr id="14" name="TekstniOkvir 13"/>
          <p:cNvSpPr txBox="1">
            <a:spLocks noChangeArrowheads="1"/>
          </p:cNvSpPr>
          <p:nvPr/>
        </p:nvSpPr>
        <p:spPr bwMode="auto">
          <a:xfrm>
            <a:off x="1219200" y="2209800"/>
            <a:ext cx="469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8000"/>
              <a:t>.</a:t>
            </a:r>
          </a:p>
        </p:txBody>
      </p:sp>
      <p:sp>
        <p:nvSpPr>
          <p:cNvPr id="15" name="TekstniOkvir 14"/>
          <p:cNvSpPr txBox="1">
            <a:spLocks noChangeArrowheads="1"/>
          </p:cNvSpPr>
          <p:nvPr/>
        </p:nvSpPr>
        <p:spPr bwMode="auto">
          <a:xfrm>
            <a:off x="1371600" y="2209800"/>
            <a:ext cx="469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8000"/>
              <a:t>.</a:t>
            </a:r>
          </a:p>
        </p:txBody>
      </p:sp>
      <p:sp>
        <p:nvSpPr>
          <p:cNvPr id="16" name="TekstniOkvir 15"/>
          <p:cNvSpPr txBox="1">
            <a:spLocks noChangeArrowheads="1"/>
          </p:cNvSpPr>
          <p:nvPr/>
        </p:nvSpPr>
        <p:spPr bwMode="auto">
          <a:xfrm>
            <a:off x="1524000" y="2209800"/>
            <a:ext cx="469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8000"/>
              <a:t>.</a:t>
            </a:r>
          </a:p>
        </p:txBody>
      </p:sp>
      <p:sp>
        <p:nvSpPr>
          <p:cNvPr id="17" name="TekstniOkvir 16"/>
          <p:cNvSpPr txBox="1">
            <a:spLocks noChangeArrowheads="1"/>
          </p:cNvSpPr>
          <p:nvPr/>
        </p:nvSpPr>
        <p:spPr bwMode="auto">
          <a:xfrm>
            <a:off x="1676400" y="2209800"/>
            <a:ext cx="457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8000"/>
              <a:t>.</a:t>
            </a:r>
          </a:p>
        </p:txBody>
      </p:sp>
      <p:sp>
        <p:nvSpPr>
          <p:cNvPr id="18" name="TekstniOkvir 17"/>
          <p:cNvSpPr txBox="1">
            <a:spLocks noChangeArrowheads="1"/>
          </p:cNvSpPr>
          <p:nvPr/>
        </p:nvSpPr>
        <p:spPr bwMode="auto">
          <a:xfrm>
            <a:off x="1828800" y="2209800"/>
            <a:ext cx="469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8000"/>
              <a:t>.</a:t>
            </a:r>
          </a:p>
        </p:txBody>
      </p:sp>
      <p:sp>
        <p:nvSpPr>
          <p:cNvPr id="19" name="TekstniOkvir 18"/>
          <p:cNvSpPr txBox="1">
            <a:spLocks noChangeArrowheads="1"/>
          </p:cNvSpPr>
          <p:nvPr/>
        </p:nvSpPr>
        <p:spPr bwMode="auto">
          <a:xfrm>
            <a:off x="1981200" y="2209800"/>
            <a:ext cx="469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8000"/>
              <a:t>.</a:t>
            </a:r>
          </a:p>
        </p:txBody>
      </p:sp>
      <p:sp>
        <p:nvSpPr>
          <p:cNvPr id="20" name="TekstniOkvir 19"/>
          <p:cNvSpPr txBox="1">
            <a:spLocks noChangeArrowheads="1"/>
          </p:cNvSpPr>
          <p:nvPr/>
        </p:nvSpPr>
        <p:spPr bwMode="auto">
          <a:xfrm>
            <a:off x="2133600" y="2209800"/>
            <a:ext cx="469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8000"/>
              <a:t>.</a:t>
            </a:r>
          </a:p>
        </p:txBody>
      </p:sp>
      <p:sp>
        <p:nvSpPr>
          <p:cNvPr id="4113" name="TekstniOkvir 20"/>
          <p:cNvSpPr txBox="1">
            <a:spLocks noChangeArrowheads="1"/>
          </p:cNvSpPr>
          <p:nvPr/>
        </p:nvSpPr>
        <p:spPr bwMode="auto">
          <a:xfrm>
            <a:off x="685800" y="457200"/>
            <a:ext cx="469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8000"/>
              <a:t>.</a:t>
            </a:r>
          </a:p>
        </p:txBody>
      </p:sp>
      <p:sp>
        <p:nvSpPr>
          <p:cNvPr id="22" name="TekstniOkvir 21"/>
          <p:cNvSpPr txBox="1">
            <a:spLocks noChangeArrowheads="1"/>
          </p:cNvSpPr>
          <p:nvPr/>
        </p:nvSpPr>
        <p:spPr bwMode="auto">
          <a:xfrm>
            <a:off x="5029200" y="457200"/>
            <a:ext cx="469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8000"/>
              <a:t>.</a:t>
            </a:r>
          </a:p>
        </p:txBody>
      </p:sp>
      <p:sp>
        <p:nvSpPr>
          <p:cNvPr id="23" name="TekstniOkvir 22"/>
          <p:cNvSpPr txBox="1">
            <a:spLocks noChangeArrowheads="1"/>
          </p:cNvSpPr>
          <p:nvPr/>
        </p:nvSpPr>
        <p:spPr bwMode="auto">
          <a:xfrm>
            <a:off x="3962400" y="457200"/>
            <a:ext cx="469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8000"/>
              <a:t>.</a:t>
            </a:r>
          </a:p>
        </p:txBody>
      </p:sp>
      <p:sp>
        <p:nvSpPr>
          <p:cNvPr id="24" name="TekstniOkvir 23"/>
          <p:cNvSpPr txBox="1">
            <a:spLocks noChangeArrowheads="1"/>
          </p:cNvSpPr>
          <p:nvPr/>
        </p:nvSpPr>
        <p:spPr bwMode="auto">
          <a:xfrm>
            <a:off x="2819400" y="457200"/>
            <a:ext cx="469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8000"/>
              <a:t>.</a:t>
            </a:r>
          </a:p>
        </p:txBody>
      </p:sp>
      <p:sp>
        <p:nvSpPr>
          <p:cNvPr id="25" name="TekstniOkvir 24"/>
          <p:cNvSpPr txBox="1">
            <a:spLocks noChangeArrowheads="1"/>
          </p:cNvSpPr>
          <p:nvPr/>
        </p:nvSpPr>
        <p:spPr bwMode="auto">
          <a:xfrm>
            <a:off x="1600200" y="457200"/>
            <a:ext cx="469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8000"/>
              <a:t>.</a:t>
            </a:r>
          </a:p>
        </p:txBody>
      </p:sp>
      <p:cxnSp>
        <p:nvCxnSpPr>
          <p:cNvPr id="27" name="Ravni poveznik 26"/>
          <p:cNvCxnSpPr/>
          <p:nvPr/>
        </p:nvCxnSpPr>
        <p:spPr>
          <a:xfrm>
            <a:off x="685800" y="4572000"/>
            <a:ext cx="4876800" cy="158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838200" y="1447800"/>
            <a:ext cx="64531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b="1"/>
              <a:t>Osoba koja crta zove se CRTAČ.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990600" y="4800600"/>
            <a:ext cx="36936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b="1" dirty="0"/>
              <a:t>Crtač crta CRTEŽ.</a:t>
            </a:r>
          </a:p>
        </p:txBody>
      </p:sp>
      <p:pic>
        <p:nvPicPr>
          <p:cNvPr id="8198" name="Picture 6" descr="ruka s olovkom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3622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kopirano s racunala\MARIO POSAO\likovni radovi\generacija 2008,09\Likovni radovi 3 b 2010 2011\modelacija, skupljeno-raspršen\P1040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352800"/>
            <a:ext cx="24384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mazona2 zakrivljeni t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276600"/>
            <a:ext cx="20939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uglati ravni i zakrivljeni tok cr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990600"/>
            <a:ext cx="6858000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5800" y="457200"/>
            <a:ext cx="2044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800" b="1"/>
              <a:t>Vrste crta?</a:t>
            </a:r>
            <a:endParaRPr lang="en-US" sz="2800" b="1"/>
          </a:p>
        </p:txBody>
      </p:sp>
      <p:pic>
        <p:nvPicPr>
          <p:cNvPr id="10245" name="Picture 5" descr="dalekovod ravni t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200400"/>
            <a:ext cx="22272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Line 6"/>
          <p:cNvSpPr>
            <a:spLocks noChangeShapeType="1"/>
          </p:cNvSpPr>
          <p:nvPr/>
        </p:nvSpPr>
        <p:spPr bwMode="auto">
          <a:xfrm flipH="1">
            <a:off x="2743200" y="1752600"/>
            <a:ext cx="32766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>
            <a:off x="1600200" y="1371600"/>
            <a:ext cx="99060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3962400" y="2590800"/>
            <a:ext cx="22860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02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10247" grpId="0" animBg="1"/>
      <p:bldP spid="10247" grpId="1" animBg="1"/>
      <p:bldP spid="102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3" descr="zakrivljena cr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352800"/>
            <a:ext cx="5029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279525" y="244475"/>
            <a:ext cx="3070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b="1"/>
              <a:t>Crte mogu biti:</a:t>
            </a:r>
          </a:p>
        </p:txBody>
      </p:sp>
      <p:sp>
        <p:nvSpPr>
          <p:cNvPr id="7172" name="Line 5"/>
          <p:cNvSpPr>
            <a:spLocks noChangeShapeType="1"/>
          </p:cNvSpPr>
          <p:nvPr/>
        </p:nvSpPr>
        <p:spPr bwMode="auto">
          <a:xfrm>
            <a:off x="838200" y="1828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7173" name="Line 6"/>
          <p:cNvSpPr>
            <a:spLocks noChangeShapeType="1"/>
          </p:cNvSpPr>
          <p:nvPr/>
        </p:nvSpPr>
        <p:spPr bwMode="auto">
          <a:xfrm flipV="1">
            <a:off x="609600" y="2590800"/>
            <a:ext cx="609600" cy="914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>
            <a:off x="1219200" y="2590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>
            <a:off x="1219200" y="2590800"/>
            <a:ext cx="1066800" cy="990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7176" name="Line 9"/>
          <p:cNvSpPr>
            <a:spLocks noChangeShapeType="1"/>
          </p:cNvSpPr>
          <p:nvPr/>
        </p:nvSpPr>
        <p:spPr bwMode="auto">
          <a:xfrm>
            <a:off x="3200400" y="3962400"/>
            <a:ext cx="1905000" cy="381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7177" name="Line 10"/>
          <p:cNvSpPr>
            <a:spLocks noChangeShapeType="1"/>
          </p:cNvSpPr>
          <p:nvPr/>
        </p:nvSpPr>
        <p:spPr bwMode="auto">
          <a:xfrm>
            <a:off x="2895600" y="2667000"/>
            <a:ext cx="914400" cy="381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7178" name="Line 11"/>
          <p:cNvSpPr>
            <a:spLocks noChangeShapeType="1"/>
          </p:cNvSpPr>
          <p:nvPr/>
        </p:nvSpPr>
        <p:spPr bwMode="auto">
          <a:xfrm flipV="1">
            <a:off x="3200400" y="3048000"/>
            <a:ext cx="609600" cy="914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7179" name="Line 12"/>
          <p:cNvSpPr>
            <a:spLocks noChangeShapeType="1"/>
          </p:cNvSpPr>
          <p:nvPr/>
        </p:nvSpPr>
        <p:spPr bwMode="auto">
          <a:xfrm flipV="1">
            <a:off x="2286000" y="2667000"/>
            <a:ext cx="609600" cy="914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6232525" y="1311275"/>
            <a:ext cx="15859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/>
              <a:t>RAVNE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5486400" y="2971800"/>
            <a:ext cx="2689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/>
              <a:t>IZLOMLJENE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5257800" y="5410200"/>
            <a:ext cx="2917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/>
              <a:t>ZAKRIVLJENE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0" grpId="0"/>
      <p:bldP spid="9231" grpId="0"/>
      <p:bldP spid="92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zatvorena cr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838200"/>
            <a:ext cx="29432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 descr="otvorena cr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04800"/>
            <a:ext cx="29432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990600" y="4572000"/>
            <a:ext cx="26908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b="1"/>
              <a:t>ZATVORENE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410200" y="4419600"/>
            <a:ext cx="24653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b="1"/>
              <a:t>OTVORENE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debela i tan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00"/>
            <a:ext cx="29432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914400" y="685800"/>
            <a:ext cx="3838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b="1" dirty="0"/>
              <a:t>U čemu je razlika?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486400" y="2133600"/>
            <a:ext cx="18557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b="1"/>
              <a:t>DEBELA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257800" y="3276600"/>
            <a:ext cx="1606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b="1"/>
              <a:t>TANKA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121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sz="4000"/>
              <a:t>O čemu ovisi debljina crte?</a:t>
            </a:r>
          </a:p>
        </p:txBody>
      </p:sp>
      <p:pic>
        <p:nvPicPr>
          <p:cNvPr id="10243" name="Picture 4" descr="paste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419600"/>
            <a:ext cx="2159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drvena boj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114800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flomas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286000"/>
            <a:ext cx="21590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nalivper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1524000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olovk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2743200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Zadani dizajn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dani dizaj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91</Words>
  <Application>Microsoft Office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Zadani dizajn</vt:lpstr>
      <vt:lpstr>Crte i vrste crta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Gordana Ivančić</dc:creator>
  <cp:lastModifiedBy>Dubravka Kosier Čakarun</cp:lastModifiedBy>
  <cp:revision>12</cp:revision>
  <cp:lastPrinted>1601-01-01T00:00:00Z</cp:lastPrinted>
  <dcterms:created xsi:type="dcterms:W3CDTF">1601-01-01T00:00:00Z</dcterms:created>
  <dcterms:modified xsi:type="dcterms:W3CDTF">2020-04-08T21:07:52Z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