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B8F997-1E93-F841-8E93-54E7BEDC2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550" y="3734911"/>
            <a:ext cx="8915399" cy="2262781"/>
          </a:xfrm>
        </p:spPr>
        <p:txBody>
          <a:bodyPr/>
          <a:lstStyle/>
          <a:p>
            <a:r>
              <a:rPr lang="hr-HR" b="1">
                <a:solidFill>
                  <a:schemeClr val="bg2">
                    <a:lumMod val="50000"/>
                  </a:schemeClr>
                </a:solidFill>
              </a:rPr>
              <a:t>USKRSNI IZAZOV</a:t>
            </a:r>
            <a:br>
              <a:rPr lang="hr-HR" b="1">
                <a:solidFill>
                  <a:schemeClr val="bg2">
                    <a:lumMod val="50000"/>
                  </a:schemeClr>
                </a:solidFill>
              </a:rPr>
            </a:br>
            <a:r>
              <a:rPr lang="hr-HR" b="1">
                <a:solidFill>
                  <a:schemeClr val="bg2">
                    <a:lumMod val="50000"/>
                  </a:schemeClr>
                </a:solidFill>
              </a:rPr>
              <a:t>Elastično jaje</a:t>
            </a:r>
            <a:endParaRPr lang="sr-Latn-RS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385C3C13-66A8-B347-959B-3A3C6C61F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497" y="180561"/>
            <a:ext cx="7154335" cy="4134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085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D187D0-C5D8-FA4D-BD11-34718B4D9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70933"/>
            <a:ext cx="8915400" cy="3777622"/>
          </a:xfrm>
        </p:spPr>
        <p:txBody>
          <a:bodyPr>
            <a:noAutofit/>
          </a:bodyPr>
          <a:lstStyle/>
          <a:p>
            <a:r>
              <a:rPr lang="hr-HR" sz="240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Nakon što se tvrda, vanjska ljuska razgradi, jaje će postati prozirno. </a:t>
            </a:r>
          </a:p>
          <a:p>
            <a:r>
              <a:rPr lang="hr-HR" sz="240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Ako ga stavimo na izvor svjetlosti, jaje izgleda kao da svijetli i možemo vidjeti žumanjak u unutrašnjosti. </a:t>
            </a:r>
          </a:p>
          <a:p>
            <a:r>
              <a:rPr lang="hr-HR" sz="240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Jedina ovojnica koja je ostala i drži jaje čitavim je njegova polupropusna membrana.</a:t>
            </a:r>
          </a:p>
          <a:p>
            <a:endParaRPr lang="sr-Latn-RS" sz="24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8E1ADAB-0147-8E49-857A-99EE4D8A6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291" y="2767972"/>
            <a:ext cx="2836606" cy="34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1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8AC8FB-053D-044A-9406-B5AD995B7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834" y="42333"/>
            <a:ext cx="9726612" cy="5477305"/>
          </a:xfrm>
        </p:spPr>
        <p:txBody>
          <a:bodyPr/>
          <a:lstStyle/>
          <a:p>
            <a:r>
              <a:rPr lang="hr-HR" sz="2800">
                <a:solidFill>
                  <a:srgbClr val="353535"/>
                </a:solidFill>
                <a:latin typeface="Arial" panose="020B0604020202020204" pitchFamily="34" charset="0"/>
              </a:rPr>
              <a:t>Primjetit ćeš i </a:t>
            </a:r>
            <a:r>
              <a:rPr lang="hr-HR" sz="280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kako se jaje povećalo. </a:t>
            </a:r>
          </a:p>
          <a:p>
            <a:r>
              <a:rPr lang="hr-HR" sz="280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Do toga dolazi zato što dio vode iz octa (čak i najjači ocat za kućnu upotrebu sadrži više od 90% vode) prolazi kroz polupropusnu membranu jajeta kako bi se koncentracija vode unutar i izvan jajeta izjednačila. </a:t>
            </a:r>
          </a:p>
          <a:p>
            <a:r>
              <a:rPr lang="hr-HR" sz="280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Taj proces prolaska vode kroz polupropusnu membranu se naziva osmoza i karakterističan je za sva živa bića.</a:t>
            </a:r>
          </a:p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0BDCF48-5D33-FF42-B9C4-2610E1622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871" y="3429000"/>
            <a:ext cx="3935136" cy="33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7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C5BF03-513A-FA44-8296-881A9046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7" y="666750"/>
            <a:ext cx="9747778" cy="5339722"/>
          </a:xfrm>
        </p:spPr>
        <p:txBody>
          <a:bodyPr/>
          <a:lstStyle/>
          <a:p>
            <a:r>
              <a:rPr lang="hr-HR"/>
              <a:t>Čestitam na trudu i istraživanju!</a:t>
            </a:r>
          </a:p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7205DFC-972C-1442-98FD-80BC3567A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1201638"/>
            <a:ext cx="5228167" cy="52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6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CC1AE1-316B-0E42-A281-E28429BB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Pribor: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D0AE1B-FAA0-574B-8D53-4A6E833E0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295" y="1659466"/>
            <a:ext cx="4512205" cy="3539067"/>
          </a:xfrm>
        </p:spPr>
        <p:txBody>
          <a:bodyPr/>
          <a:lstStyle/>
          <a:p>
            <a:r>
              <a:rPr lang="hr-HR" sz="3200"/>
              <a:t>čaša</a:t>
            </a:r>
          </a:p>
          <a:p>
            <a:r>
              <a:rPr lang="hr-HR" sz="3200"/>
              <a:t>alkoholni ocat</a:t>
            </a:r>
          </a:p>
          <a:p>
            <a:r>
              <a:rPr lang="hr-HR" sz="3200"/>
              <a:t>jaje</a:t>
            </a:r>
          </a:p>
          <a:p>
            <a:pPr marL="0" indent="0">
              <a:buNone/>
            </a:pP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366401F-9436-5147-89A2-BBD256FF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555" y="2360082"/>
            <a:ext cx="5799669" cy="4349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836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061D67-9EDA-064F-AB8B-C4818FDF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092" y="423027"/>
            <a:ext cx="8911687" cy="1280890"/>
          </a:xfrm>
        </p:spPr>
        <p:txBody>
          <a:bodyPr/>
          <a:lstStyle/>
          <a:p>
            <a:r>
              <a:rPr lang="hr-HR"/>
              <a:t>Postupak: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7B4EC8-B5B3-D342-A626-A0B4267E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719666"/>
            <a:ext cx="10890250" cy="54186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800" b="0" i="0">
              <a:solidFill>
                <a:srgbClr val="353535"/>
              </a:solidFill>
              <a:effectLst/>
              <a:latin typeface="Arial" panose="020B0604020202020204" pitchFamily="34" charset="0"/>
            </a:endParaRPr>
          </a:p>
          <a:p>
            <a:endParaRPr lang="hr-HR" sz="2400" b="0" i="0">
              <a:solidFill>
                <a:srgbClr val="353535"/>
              </a:solidFill>
              <a:effectLst/>
              <a:latin typeface="Arial" panose="020B0604020202020204" pitchFamily="34" charset="0"/>
            </a:endParaRPr>
          </a:p>
          <a:p>
            <a:r>
              <a:rPr lang="hr-HR" sz="2400" b="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pažljivo položi jaje u staklenu, prozirnu čašu</a:t>
            </a:r>
          </a:p>
          <a:p>
            <a:r>
              <a:rPr lang="hr-HR" sz="2400">
                <a:solidFill>
                  <a:srgbClr val="353535"/>
                </a:solidFill>
                <a:latin typeface="Arial" panose="020B0604020202020204" pitchFamily="34" charset="0"/>
              </a:rPr>
              <a:t>u</a:t>
            </a:r>
            <a:r>
              <a:rPr lang="hr-HR" sz="2400" b="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lij ocat u čašu tako da prekrije jaje</a:t>
            </a:r>
          </a:p>
          <a:p>
            <a:r>
              <a:rPr lang="hr-HR" sz="2400">
                <a:solidFill>
                  <a:srgbClr val="353535"/>
                </a:solidFill>
                <a:latin typeface="Arial" panose="020B0604020202020204" pitchFamily="34" charset="0"/>
              </a:rPr>
              <a:t>ostavi jaje u čaši i octu bar 24 sata</a:t>
            </a:r>
          </a:p>
          <a:p>
            <a:r>
              <a:rPr lang="hr-HR" sz="2400">
                <a:solidFill>
                  <a:srgbClr val="353535"/>
                </a:solidFill>
                <a:latin typeface="Arial" panose="020B0604020202020204" pitchFamily="34" charset="0"/>
              </a:rPr>
              <a:t>tijekom 24 sata pažljivo promatraj što se događa s jajetom</a:t>
            </a:r>
          </a:p>
          <a:p>
            <a:r>
              <a:rPr lang="hr-HR" sz="2400">
                <a:solidFill>
                  <a:srgbClr val="353535"/>
                </a:solidFill>
                <a:latin typeface="Arial" panose="020B0604020202020204" pitchFamily="34" charset="0"/>
              </a:rPr>
              <a:t>nakon 24 sata, pažljivo izvadi jaje iz čaše i lagano ga isperi pod blagim mlazom hladne vode</a:t>
            </a:r>
          </a:p>
          <a:p>
            <a:pPr marL="0" indent="0">
              <a:buNone/>
            </a:pPr>
            <a:endParaRPr lang="hr-HR" sz="2400">
              <a:solidFill>
                <a:srgbClr val="353535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r-HR" sz="2400">
              <a:solidFill>
                <a:srgbClr val="353535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>
                <a:solidFill>
                  <a:srgbClr val="353535"/>
                </a:solidFill>
                <a:latin typeface="Arial" panose="020B0604020202020204" pitchFamily="34" charset="0"/>
              </a:rPr>
              <a:t>**ako je jaje svježe, isplivat će na površinu, pa preporučam da ga barem jednom nježno okreneš tako da se ljuska dobro razgradi sa svih strana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AF8C7E8-4494-3748-B384-E653380B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739" y="100542"/>
            <a:ext cx="3402338" cy="348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640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8A0CCB-550E-1046-8657-E3FBD022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Hipoteza ili pretpostavka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CE0DDD-FA54-8B41-9EB3-14BF273B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72" y="2456268"/>
            <a:ext cx="8915400" cy="3777622"/>
          </a:xfrm>
        </p:spPr>
        <p:txBody>
          <a:bodyPr>
            <a:normAutofit/>
          </a:bodyPr>
          <a:lstStyle/>
          <a:p>
            <a:r>
              <a:rPr lang="hr-HR" sz="3200"/>
              <a:t>Što misliš, što će se dogoditi s jajetom?</a:t>
            </a:r>
            <a:endParaRPr lang="sr-Latn-RS" sz="32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59B65D7-2DC6-D74A-B348-263DB7A02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329" y="3007536"/>
            <a:ext cx="3389952" cy="377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28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30E47E-B443-1A4E-B5A7-55EF3F0A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Zaključak</a:t>
            </a:r>
            <a:endParaRPr lang="sr-Latn-RS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315DDB9A-2943-E542-8094-7972CBC6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44" y="1689100"/>
            <a:ext cx="8915400" cy="3777622"/>
          </a:xfrm>
        </p:spPr>
        <p:txBody>
          <a:bodyPr>
            <a:normAutofit/>
          </a:bodyPr>
          <a:lstStyle/>
          <a:p>
            <a:r>
              <a:rPr lang="hr-HR" sz="3200"/>
              <a:t>Kakvo je jaje nakon što si ga izvadila/izvadio iz octa?</a:t>
            </a:r>
          </a:p>
          <a:p>
            <a:r>
              <a:rPr lang="hr-HR" sz="3200"/>
              <a:t>Što se promijenilo?</a:t>
            </a:r>
          </a:p>
          <a:p>
            <a:r>
              <a:rPr lang="hr-HR" sz="3200"/>
              <a:t>Što misliš, zašto se to dogodilo?</a:t>
            </a:r>
          </a:p>
          <a:p>
            <a:r>
              <a:rPr lang="hr-HR" sz="3200"/>
              <a:t>Objasni svaku tvrdnju!</a:t>
            </a:r>
            <a:endParaRPr lang="sr-Latn-RS" sz="3200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60F57443-B7FF-F142-A1F6-87ECA139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315" y="2133600"/>
            <a:ext cx="5704945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712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ECD6C1-8A01-4645-AE9F-99FD59C1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Dodatni zadatak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F32C36-C281-9345-A74B-48479989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796" y="1710266"/>
            <a:ext cx="8915400" cy="3777622"/>
          </a:xfrm>
        </p:spPr>
        <p:txBody>
          <a:bodyPr>
            <a:normAutofit/>
          </a:bodyPr>
          <a:lstStyle/>
          <a:p>
            <a:r>
              <a:rPr lang="hr-HR" sz="3600"/>
              <a:t>Na mobitelu upali bljeskalicu i stavi jaje na izvor svjetla. Što vidiš?</a:t>
            </a:r>
            <a:endParaRPr lang="sr-Latn-RS" sz="36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EB1CDBA-BB13-8D44-A521-723D3069F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786" y="2776700"/>
            <a:ext cx="5901797" cy="4081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A7CFF6-E6FE-5A46-86C7-55D16A02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Istražuj još!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C81D57-9140-3447-A372-0598EE377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8" y="1264555"/>
            <a:ext cx="8915400" cy="3777622"/>
          </a:xfrm>
        </p:spPr>
        <p:txBody>
          <a:bodyPr/>
          <a:lstStyle/>
          <a:p>
            <a:endParaRPr lang="hr-HR" b="0" i="0">
              <a:solidFill>
                <a:srgbClr val="353535"/>
              </a:solidFill>
              <a:effectLst/>
              <a:latin typeface="Arial" panose="020B0604020202020204" pitchFamily="34" charset="0"/>
            </a:endParaRPr>
          </a:p>
          <a:p>
            <a:r>
              <a:rPr lang="hr-HR" sz="3200">
                <a:solidFill>
                  <a:srgbClr val="353535"/>
                </a:solidFill>
                <a:latin typeface="Arial" panose="020B0604020202020204" pitchFamily="34" charset="0"/>
              </a:rPr>
              <a:t>Što će se dogoditi ako jaje ostavimo na suncu?</a:t>
            </a:r>
          </a:p>
          <a:p>
            <a:r>
              <a:rPr lang="hr-HR" sz="3200">
                <a:solidFill>
                  <a:srgbClr val="353535"/>
                </a:solidFill>
                <a:latin typeface="Arial" panose="020B0604020202020204" pitchFamily="34" charset="0"/>
              </a:rPr>
              <a:t>S koje visine može pasti elastično jaje, a da se ne razbije?</a:t>
            </a:r>
          </a:p>
          <a:p>
            <a:r>
              <a:rPr lang="hr-HR" sz="3200">
                <a:solidFill>
                  <a:srgbClr val="353535"/>
                </a:solidFill>
                <a:latin typeface="Arial" panose="020B0604020202020204" pitchFamily="34" charset="0"/>
              </a:rPr>
              <a:t>Može li jaje promijeniti boju?</a:t>
            </a:r>
          </a:p>
          <a:p>
            <a:endParaRPr lang="hr-HR" b="0" i="0">
              <a:solidFill>
                <a:srgbClr val="353535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797DE4A-2522-A64A-8550-CBC7D59E1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36" y="3312160"/>
            <a:ext cx="5739464" cy="3460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14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7B099C-0F8D-504C-B7E7-F2DB28F7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Znanost iza pokusa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AB338E-EAB1-3C4F-9525-54F02734E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98" y="2851363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b="1" i="0">
              <a:solidFill>
                <a:srgbClr val="353535"/>
              </a:solidFill>
              <a:effectLst/>
              <a:latin typeface="Arial" panose="020B0604020202020204" pitchFamily="34" charset="0"/>
            </a:endParaRPr>
          </a:p>
          <a:p>
            <a:r>
              <a:rPr lang="hr-HR" sz="260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Jaje se najjednostavnije može podijeliti na ljusku, membranu, bjelanjak i žutanjak.</a:t>
            </a:r>
          </a:p>
          <a:p>
            <a:r>
              <a:rPr lang="hr-HR" sz="260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Vanjska ljuska se sastoji od kristala kalcijevog karbonata</a:t>
            </a:r>
            <a:r>
              <a:rPr lang="hr-HR" sz="2600">
                <a:solidFill>
                  <a:srgbClr val="353535"/>
                </a:solidFill>
                <a:latin typeface="Arial" panose="020B0604020202020204" pitchFamily="34" charset="0"/>
              </a:rPr>
              <a:t> koji su povezani proteinima. </a:t>
            </a:r>
          </a:p>
          <a:p>
            <a:r>
              <a:rPr lang="hr-HR" sz="260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Bez proteina, ljuska ne bi mogla održavati svoj oblik i raspala bi se. </a:t>
            </a:r>
          </a:p>
          <a:p>
            <a:r>
              <a:rPr lang="hr-HR" sz="260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Vanjska ljuska štiti jaje od oštećenja te prašine i bakterija.</a:t>
            </a:r>
          </a:p>
          <a:p>
            <a:pPr marL="0" indent="0">
              <a:buNone/>
            </a:pPr>
            <a:endParaRPr lang="hr-HR" sz="7000" b="0" i="0">
              <a:solidFill>
                <a:srgbClr val="353535"/>
              </a:solidFill>
              <a:effectLst/>
              <a:latin typeface="Arial" panose="020B0604020202020204" pitchFamily="34" charset="0"/>
            </a:endParaRPr>
          </a:p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4497740-12EC-734A-A67D-7B4B3CA2E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520" y="229015"/>
            <a:ext cx="4047092" cy="309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250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AB1F0C-0A90-6E43-9437-55D98EB9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134722"/>
            <a:ext cx="9747779" cy="5106889"/>
          </a:xfrm>
        </p:spPr>
        <p:txBody>
          <a:bodyPr>
            <a:normAutofit/>
          </a:bodyPr>
          <a:lstStyle/>
          <a:p>
            <a:r>
              <a:rPr lang="hr-HR" sz="2400">
                <a:solidFill>
                  <a:srgbClr val="353535"/>
                </a:solidFill>
                <a:latin typeface="Arial" panose="020B0604020202020204" pitchFamily="34" charset="0"/>
              </a:rPr>
              <a:t>Kada</a:t>
            </a:r>
            <a:r>
              <a:rPr lang="hr-HR" sz="240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 uroniš jaje u ocat, doći će do reakcije između ljuske jajeta i octene kiseline. </a:t>
            </a:r>
          </a:p>
          <a:p>
            <a:r>
              <a:rPr lang="hr-HR" sz="240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Octena kiselina reagira s kalcijevim karbonatom i nastaje kalcijev acetat, voda i ugljični dioksid. </a:t>
            </a:r>
          </a:p>
          <a:p>
            <a:r>
              <a:rPr lang="hr-HR" sz="240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Ako pobliže pogledamo jaje u octu, primijetit ćemo stvaranje mjehurića, a to je ugljični dioksid.</a:t>
            </a:r>
          </a:p>
          <a:p>
            <a:r>
              <a:rPr lang="hr-HR" sz="2400" i="0">
                <a:solidFill>
                  <a:srgbClr val="353535"/>
                </a:solidFill>
                <a:effectLst/>
                <a:latin typeface="Arial" panose="020B0604020202020204" pitchFamily="34" charset="0"/>
              </a:rPr>
              <a:t>Nakon nekog vremena, ocat će u potpunosti razgraditi ljusku jajeta i jedino što će jaje nastaviti držati čitavo su njegove membrane.</a:t>
            </a:r>
          </a:p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15573ACA-A528-F147-BF98-A79A1F153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532" y="3484777"/>
            <a:ext cx="4718059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34516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12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Pramen</vt:lpstr>
      <vt:lpstr>USKRSNI IZAZOV Elastično jaje</vt:lpstr>
      <vt:lpstr>Pribor:</vt:lpstr>
      <vt:lpstr>Postupak:</vt:lpstr>
      <vt:lpstr>Hipoteza ili pretpostavka</vt:lpstr>
      <vt:lpstr>Zaključak</vt:lpstr>
      <vt:lpstr>Dodatni zadatak</vt:lpstr>
      <vt:lpstr>Istražuj još!</vt:lpstr>
      <vt:lpstr>Znanost iza pokusa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USKRSNI IZAZOV Elastično jaje</dc:title>
  <dc:creator>Anja Čondrić</dc:creator>
  <cp:lastModifiedBy>Anja Čondrić</cp:lastModifiedBy>
  <cp:revision>1</cp:revision>
  <dcterms:created xsi:type="dcterms:W3CDTF">2020-04-08T08:21:33Z</dcterms:created>
  <dcterms:modified xsi:type="dcterms:W3CDTF">2020-04-08T09:27:04Z</dcterms:modified>
</cp:coreProperties>
</file>