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82EC6B1-1E0A-44BF-8BC8-268B07AE63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3EEE0E5A-3DC5-4C6A-90AF-9E08A7D81F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210253EE-9EED-40DF-9C1A-2F3FAC72F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B666F-8D0D-40B2-9183-6C4731EA541D}" type="datetimeFigureOut">
              <a:rPr lang="hr-HR" smtClean="0"/>
              <a:t>6.4.2020.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1421FE4D-6A88-4C71-8EF2-62E25A545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8E2A67DB-1258-4F1B-8FCD-DC1B187B2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AAA67-E812-47FD-A78A-3B44AF14878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8784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4F3B2DF-0ED4-45FA-877B-6F69AF334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E821E3FC-D7B6-44F2-8AF4-DF9DE6DBFA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99C57CE4-832B-4DCC-B6ED-319428871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B666F-8D0D-40B2-9183-6C4731EA541D}" type="datetimeFigureOut">
              <a:rPr lang="hr-HR" smtClean="0"/>
              <a:t>6.4.2020.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D5F440A-DA7E-4525-830B-160978E9D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40E51841-08CB-4E63-97AD-DB53163EC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AAA67-E812-47FD-A78A-3B44AF14878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30190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B0EE010D-56BE-4CC5-B6A1-6AEF1F3834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CD418292-C4EB-4613-A0CA-25FE6869D2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EF4F9714-B038-4724-8070-5647822FD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B666F-8D0D-40B2-9183-6C4731EA541D}" type="datetimeFigureOut">
              <a:rPr lang="hr-HR" smtClean="0"/>
              <a:t>6.4.2020.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10A2D7C7-8D12-42FA-A8B5-32AC1FF05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6D2E9529-D5FE-4CD6-8B7D-7F0EC95C6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AAA67-E812-47FD-A78A-3B44AF14878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86254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4087522-D34C-4577-95D3-5863C1768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DBF5B5A-14AB-48F1-A3D4-8F5703CDFF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96D71E05-B2CE-4BCA-9F69-CD338D8A6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B666F-8D0D-40B2-9183-6C4731EA541D}" type="datetimeFigureOut">
              <a:rPr lang="hr-HR" smtClean="0"/>
              <a:t>6.4.2020.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C4F8F109-D0A6-41F7-86F7-96969F69F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7A475A2D-292C-4FA3-8A06-9B956FC3C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AAA67-E812-47FD-A78A-3B44AF14878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34351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624E7FD-5C3F-45B0-A3BE-93A7684A2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53A9EDB5-5958-4A52-9346-F5B812B9CF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264235F5-674D-4492-98AA-4804DE808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B666F-8D0D-40B2-9183-6C4731EA541D}" type="datetimeFigureOut">
              <a:rPr lang="hr-HR" smtClean="0"/>
              <a:t>6.4.2020.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B26EA412-9D12-4FEC-88F0-557D68EEA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2108614B-1CC2-4C85-813B-BB9E8D58E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AAA67-E812-47FD-A78A-3B44AF14878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77361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82EAD16-7B47-42F8-92AC-A589B1339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6C4D85A-8493-4F07-88FD-426594EFF2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C2BA28A0-3A89-48EF-BF05-6038988CC3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70D0E641-83C7-41AE-9DA3-13B64F26C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B666F-8D0D-40B2-9183-6C4731EA541D}" type="datetimeFigureOut">
              <a:rPr lang="hr-HR" smtClean="0"/>
              <a:t>6.4.2020.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0EA22B7F-B9A3-4B14-80D2-6D1970E3A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82D1036B-D24E-4AA2-A116-E57E1BA92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AAA67-E812-47FD-A78A-3B44AF14878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99527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44580A3-8565-4B68-AA01-B50BB4FD6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F1DF9C31-1F82-45D2-9E20-C2A4FD60E0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A2C944C7-EF59-4D9A-A82C-E8D97685B8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FCCA5AAC-7F90-4251-8FAB-9F1C91BE78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ECB13CC2-B8A5-4578-BF15-68AA9DD940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7BF886DD-19D2-4B01-917F-C9A1EDE64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B666F-8D0D-40B2-9183-6C4731EA541D}" type="datetimeFigureOut">
              <a:rPr lang="hr-HR" smtClean="0"/>
              <a:t>6.4.2020.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EE4B112C-D112-42DB-B1DE-1089B553D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1CD19AC2-43DC-4D60-8EC3-E44C3CD72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AAA67-E812-47FD-A78A-3B44AF14878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12932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7DC57AA-F164-4F0B-B0F5-8011F5243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501F1E28-AE24-4063-A71C-921EABF82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B666F-8D0D-40B2-9183-6C4731EA541D}" type="datetimeFigureOut">
              <a:rPr lang="hr-HR" smtClean="0"/>
              <a:t>6.4.2020.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DC6D532F-309D-4D9B-BA20-17AC3AC7F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34124DAB-1518-44E6-9409-C7A11DAD6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AAA67-E812-47FD-A78A-3B44AF14878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92537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DBDFAF72-9D69-4BE3-9343-6DB427B63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B666F-8D0D-40B2-9183-6C4731EA541D}" type="datetimeFigureOut">
              <a:rPr lang="hr-HR" smtClean="0"/>
              <a:t>6.4.2020.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DF5CC2F6-1C9D-43A3-8F18-021B79454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94E00A07-9A4D-4566-85B8-9679A403C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AAA67-E812-47FD-A78A-3B44AF14878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43582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C978742-769F-4CF8-B843-0D1D7DC13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A1B94BE-569F-485C-AF3E-F1C44127AC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A8E28FB9-4E4D-478A-B6B8-D01E549595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B4B98566-5A9B-457B-BA69-0C51F7469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B666F-8D0D-40B2-9183-6C4731EA541D}" type="datetimeFigureOut">
              <a:rPr lang="hr-HR" smtClean="0"/>
              <a:t>6.4.2020.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63843FF2-6311-4962-B789-10877608E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2D0E55F9-5322-44AA-A28F-5C0F627C6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AAA67-E812-47FD-A78A-3B44AF14878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71280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C919C3B-DF5C-42B2-AB48-E16F5384E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A123884C-8967-43DB-BE5D-033F2BC91A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74B1E828-937A-4D24-B053-168971ED79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609E5626-0E2E-4F0F-9D5A-2CF7BBBDC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B666F-8D0D-40B2-9183-6C4731EA541D}" type="datetimeFigureOut">
              <a:rPr lang="hr-HR" smtClean="0"/>
              <a:t>6.4.2020.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606B9DC3-2C16-4FD9-92E4-123EF5730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D754A973-5C9F-4C86-B2B3-46B5155C5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AAA67-E812-47FD-A78A-3B44AF14878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52574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227119C4-A393-4C5B-9855-591F4DD52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440DF87E-F9F2-43A1-9196-2DC37BCF60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E2749479-D3A0-44A6-8A27-E34F59BC23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B666F-8D0D-40B2-9183-6C4731EA541D}" type="datetimeFigureOut">
              <a:rPr lang="hr-HR" smtClean="0"/>
              <a:t>6.4.2020.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26CAC938-B70C-450C-9E52-588413381A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7EC5169F-1504-4277-85AF-E4FD0F03E9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AAA67-E812-47FD-A78A-3B44AF14878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77061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ordwall.net/hr/resource/1125725/hrvatski-jezik/stvaran-opis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Relationship Id="rId5" Type="http://schemas.openxmlformats.org/officeDocument/2006/relationships/hyperlink" Target="https://creativecommons.org/licenses/by-nc-nd/3.0/" TargetMode="External"/><Relationship Id="rId4" Type="http://schemas.openxmlformats.org/officeDocument/2006/relationships/hyperlink" Target="https://blog.dnevnik.hr/ljubavjejednostavnoljubav/oznaka/proljee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lpWiiQQAD0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ordwall.net/play/1082/249/779?fbclid=IwAR0jbn0dsyX-GCq3lcwuRfkxh4tYKz_MglmcFHBeHpn57SFOMb_lQsFMhOk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learningapps.org/9866791?fbclid=IwAR1i24oyKJBHwqDtfPfvtOAM87cXM455MzOyFKR6SJmsF5epng3PY5KSeT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466012E2-2E5E-4208-B59C-DA4FC44DC7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8635" y="0"/>
            <a:ext cx="12220634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05F94A0D-DB2E-4487-BA31-9105C14D9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636" y="0"/>
            <a:ext cx="12220636" cy="6858000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D521E110-6603-4FEC-81AF-70889C0DBE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6057" y="3121701"/>
            <a:ext cx="3658053" cy="2160162"/>
          </a:xfrm>
        </p:spPr>
        <p:txBody>
          <a:bodyPr anchor="t">
            <a:normAutofit/>
          </a:bodyPr>
          <a:lstStyle/>
          <a:p>
            <a:pPr algn="l"/>
            <a:r>
              <a:rPr lang="hr-HR" sz="4400">
                <a:solidFill>
                  <a:srgbClr val="FFFFFF"/>
                </a:solidFill>
              </a:rPr>
              <a:t>7.4.2020.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14FD9A3E-0109-41F8-87EF-BB152693BB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6057" y="2032347"/>
            <a:ext cx="3658053" cy="955111"/>
          </a:xfrm>
        </p:spPr>
        <p:txBody>
          <a:bodyPr anchor="b">
            <a:normAutofit/>
          </a:bodyPr>
          <a:lstStyle/>
          <a:p>
            <a:pPr algn="l"/>
            <a:r>
              <a:rPr lang="hr-HR" sz="1800">
                <a:solidFill>
                  <a:srgbClr val="FFFFFF"/>
                </a:solidFill>
              </a:rPr>
              <a:t>4.b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57B321C5-E8CE-47A8-933F-8DE576F214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370721" y="908504"/>
            <a:ext cx="5031847" cy="5031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205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7">
            <a:extLst>
              <a:ext uri="{FF2B5EF4-FFF2-40B4-BE49-F238E27FC236}">
                <a16:creationId xmlns:a16="http://schemas.microsoft.com/office/drawing/2014/main" id="{2CB6C291-6CAF-46DF-ACFF-AADF0FD03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5" name="Picture 9">
            <a:extLst>
              <a:ext uri="{FF2B5EF4-FFF2-40B4-BE49-F238E27FC236}">
                <a16:creationId xmlns:a16="http://schemas.microsoft.com/office/drawing/2014/main" id="{1EBADBCA-DA20-4279-93C6-011DEF18AA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53" t="3964" b="3964"/>
          <a:stretch>
            <a:fillRect/>
          </a:stretch>
        </p:blipFill>
        <p:spPr>
          <a:xfrm>
            <a:off x="0" y="1"/>
            <a:ext cx="7554138" cy="6857999"/>
          </a:xfrm>
          <a:custGeom>
            <a:avLst/>
            <a:gdLst>
              <a:gd name="connsiteX0" fmla="*/ 0 w 7554138"/>
              <a:gd name="connsiteY0" fmla="*/ 0 h 6857999"/>
              <a:gd name="connsiteX1" fmla="*/ 7554138 w 7554138"/>
              <a:gd name="connsiteY1" fmla="*/ 0 h 6857999"/>
              <a:gd name="connsiteX2" fmla="*/ 7554138 w 7554138"/>
              <a:gd name="connsiteY2" fmla="*/ 6857999 h 6857999"/>
              <a:gd name="connsiteX3" fmla="*/ 0 w 7554138"/>
              <a:gd name="connsiteY3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54138" h="6857999">
                <a:moveTo>
                  <a:pt x="0" y="0"/>
                </a:moveTo>
                <a:lnTo>
                  <a:pt x="7554138" y="0"/>
                </a:lnTo>
                <a:lnTo>
                  <a:pt x="7554138" y="6857999"/>
                </a:lnTo>
                <a:lnTo>
                  <a:pt x="0" y="6857999"/>
                </a:lnTo>
                <a:close/>
              </a:path>
            </a:pathLst>
          </a:cu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58D614F0-1C9F-401D-A010-751721230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hr-HR">
                <a:solidFill>
                  <a:srgbClr val="FFFFFF"/>
                </a:solidFill>
              </a:rPr>
              <a:t>HRVATSKI JEZIK - </a:t>
            </a:r>
            <a:r>
              <a:rPr lang="hr-HR" b="1">
                <a:solidFill>
                  <a:srgbClr val="FFFFFF"/>
                </a:solidFill>
              </a:rPr>
              <a:t>Slikovit opis</a:t>
            </a:r>
            <a:endParaRPr lang="hr-HR">
              <a:solidFill>
                <a:srgbClr val="FFFFFF"/>
              </a:solidFill>
            </a:endParaRPr>
          </a:p>
        </p:txBody>
      </p:sp>
      <p:sp>
        <p:nvSpPr>
          <p:cNvPr id="16" name="Rectangle 11">
            <a:extLst>
              <a:ext uri="{FF2B5EF4-FFF2-40B4-BE49-F238E27FC236}">
                <a16:creationId xmlns:a16="http://schemas.microsoft.com/office/drawing/2014/main" id="{4735DC46-5663-471D-AADB-81E00E65BC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0850" y="0"/>
            <a:ext cx="539115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9348215-BF44-4890-B393-964B1BAA98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804672"/>
            <a:ext cx="5221224" cy="5230368"/>
          </a:xfrm>
        </p:spPr>
        <p:txBody>
          <a:bodyPr anchor="ctr">
            <a:normAutofit/>
          </a:bodyPr>
          <a:lstStyle/>
          <a:p>
            <a:r>
              <a:rPr lang="hr-HR" sz="2200" dirty="0">
                <a:solidFill>
                  <a:srgbClr val="000000"/>
                </a:solidFill>
              </a:rPr>
              <a:t>Prisjeti se što je stvaran opis. Provjeri svoje znanje putem igrice na </a:t>
            </a:r>
            <a:r>
              <a:rPr lang="hr-HR" sz="2200" dirty="0" err="1">
                <a:solidFill>
                  <a:srgbClr val="000000"/>
                </a:solidFill>
              </a:rPr>
              <a:t>Wordwallu</a:t>
            </a:r>
            <a:r>
              <a:rPr lang="hr-HR" sz="2200" dirty="0">
                <a:solidFill>
                  <a:srgbClr val="000000"/>
                </a:solidFill>
              </a:rPr>
              <a:t>  (što sve navodimo u stvarnom opisu ).</a:t>
            </a:r>
          </a:p>
          <a:p>
            <a:pPr marL="0" indent="0">
              <a:buNone/>
            </a:pPr>
            <a:r>
              <a:rPr lang="hr-HR" sz="2200" dirty="0">
                <a:solidFill>
                  <a:srgbClr val="000000"/>
                </a:solidFill>
              </a:rPr>
              <a:t> </a:t>
            </a:r>
            <a:r>
              <a:rPr lang="hr-HR" sz="2200" dirty="0">
                <a:solidFill>
                  <a:srgbClr val="000000"/>
                </a:solidFill>
                <a:hlinkClick r:id="rId3"/>
              </a:rPr>
              <a:t>STVARAN OPIS</a:t>
            </a:r>
            <a:endParaRPr lang="hr-HR" sz="22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hr-HR" sz="2200" dirty="0">
              <a:solidFill>
                <a:srgbClr val="000000"/>
              </a:solidFill>
            </a:endParaRPr>
          </a:p>
          <a:p>
            <a:r>
              <a:rPr lang="hr-HR" sz="2200" dirty="0">
                <a:solidFill>
                  <a:srgbClr val="000000"/>
                </a:solidFill>
              </a:rPr>
              <a:t>U bilježnicu napiši sljedeći plan ploče:</a:t>
            </a:r>
          </a:p>
          <a:p>
            <a:pPr marL="0" indent="0">
              <a:buNone/>
            </a:pPr>
            <a:endParaRPr lang="hr-HR" sz="2200" dirty="0">
              <a:solidFill>
                <a:srgbClr val="000000"/>
              </a:solidFill>
            </a:endParaRPr>
          </a:p>
          <a:p>
            <a:pPr marL="0" indent="0" algn="ctr">
              <a:buNone/>
            </a:pPr>
            <a:r>
              <a:rPr lang="hr-HR" sz="2200" dirty="0">
                <a:solidFill>
                  <a:srgbClr val="000000"/>
                </a:solidFill>
              </a:rPr>
              <a:t>Slikovit opis</a:t>
            </a:r>
          </a:p>
          <a:p>
            <a:pPr marL="0" indent="0">
              <a:buNone/>
            </a:pPr>
            <a:r>
              <a:rPr lang="hr-HR" sz="2200" dirty="0">
                <a:solidFill>
                  <a:srgbClr val="000000"/>
                </a:solidFill>
              </a:rPr>
              <a:t>SLIKOVIT OPIS je opis koji obiluje pridjevima, usporedbama i slikovitim izrazima. Nazivamo ga još i izražajan, književni ili literarni opis.                                        </a:t>
            </a:r>
          </a:p>
          <a:p>
            <a:pPr marL="0" indent="0">
              <a:buNone/>
            </a:pPr>
            <a:endParaRPr lang="hr-HR" sz="22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8447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B05E4F47-B148-49E0-B472-BBF1493155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69972" y="0"/>
            <a:ext cx="6421721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7A2CE8EB-F719-4F84-9E91-F538438CAC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Naslov 3">
            <a:extLst>
              <a:ext uri="{FF2B5EF4-FFF2-40B4-BE49-F238E27FC236}">
                <a16:creationId xmlns:a16="http://schemas.microsoft.com/office/drawing/2014/main" id="{438ADA36-88FC-4BF7-ABAC-9E9B96793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340" y="802955"/>
            <a:ext cx="4766330" cy="145405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b="1" kern="120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Pozorno promotri sliku.</a:t>
            </a:r>
            <a:endParaRPr lang="en-US" sz="3600" kern="1200"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Rezervirano mjesto teksta 5">
            <a:extLst>
              <a:ext uri="{FF2B5EF4-FFF2-40B4-BE49-F238E27FC236}">
                <a16:creationId xmlns:a16="http://schemas.microsoft.com/office/drawing/2014/main" id="{202F498C-D269-4EA5-AF56-BFCEF9E3E4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04672" y="2421683"/>
            <a:ext cx="4765949" cy="3353476"/>
          </a:xfr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endParaRPr lang="en-US" sz="1800" b="1">
              <a:solidFill>
                <a:srgbClr val="000000"/>
              </a:solidFill>
            </a:endParaRPr>
          </a:p>
          <a:p>
            <a:pPr indent="-228600">
              <a:buFont typeface="Arial" panose="020B0604020202020204" pitchFamily="34" charset="0"/>
              <a:buChar char="•"/>
            </a:pPr>
            <a:endParaRPr lang="en-US" sz="1800" b="1">
              <a:solidFill>
                <a:srgbClr val="000000"/>
              </a:solidFill>
            </a:endParaRP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1800">
                <a:solidFill>
                  <a:srgbClr val="000000"/>
                </a:solidFill>
              </a:rPr>
              <a:t>Usmeno je opiši prema planu opisa. Pazi da tvoj opis bude slikovit uz mnoštvo pridjeva, usporedbi i slikovitih izraza</a:t>
            </a:r>
            <a:r>
              <a:rPr lang="en-US" sz="1800" b="1">
                <a:solidFill>
                  <a:srgbClr val="000000"/>
                </a:solidFill>
              </a:rPr>
              <a:t>.</a:t>
            </a: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18" name="Freeform 50">
            <a:extLst>
              <a:ext uri="{FF2B5EF4-FFF2-40B4-BE49-F238E27FC236}">
                <a16:creationId xmlns:a16="http://schemas.microsoft.com/office/drawing/2014/main" id="{684BF3E1-C321-4F38-85CF-FEBBEEC15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27121" y="581159"/>
            <a:ext cx="546487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Rezervirano mjesto slike 7" descr="Slika na kojoj se prikazuje biljka, cvijet, žuto, suncokret&#10;&#10;Opis je automatski generiran">
            <a:extLst>
              <a:ext uri="{FF2B5EF4-FFF2-40B4-BE49-F238E27FC236}">
                <a16:creationId xmlns:a16="http://schemas.microsoft.com/office/drawing/2014/main" id="{BDE01BA7-4F20-46B1-A166-ECE06F55E652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l="2666" r="2666"/>
          <a:stretch>
            <a:fillRect/>
          </a:stretch>
        </p:blipFill>
        <p:spPr>
          <a:xfrm>
            <a:off x="7708392" y="2255416"/>
            <a:ext cx="4142232" cy="3270712"/>
          </a:xfrm>
          <a:prstGeom prst="rect">
            <a:avLst/>
          </a:prstGeom>
        </p:spPr>
      </p:pic>
      <p:sp>
        <p:nvSpPr>
          <p:cNvPr id="9" name="TekstniOkvir 8">
            <a:extLst>
              <a:ext uri="{FF2B5EF4-FFF2-40B4-BE49-F238E27FC236}">
                <a16:creationId xmlns:a16="http://schemas.microsoft.com/office/drawing/2014/main" id="{05571DDB-5C1B-4080-B20F-29C35C4F06BA}"/>
              </a:ext>
            </a:extLst>
          </p:cNvPr>
          <p:cNvSpPr txBox="1"/>
          <p:nvPr/>
        </p:nvSpPr>
        <p:spPr>
          <a:xfrm>
            <a:off x="9432975" y="5326073"/>
            <a:ext cx="2417649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hr-HR" sz="700">
                <a:solidFill>
                  <a:srgbClr val="FFFFFF"/>
                </a:solidFill>
                <a:hlinkClick r:id="rId4" tooltip="https://blog.dnevnik.hr/ljubavjejednostavnoljubav/oznaka/prolje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Ta fotografija</a:t>
            </a:r>
            <a:r>
              <a:rPr lang="hr-HR" sz="700">
                <a:solidFill>
                  <a:srgbClr val="FFFFFF"/>
                </a:solidFill>
              </a:rPr>
              <a:t> korisnika Nepoznat autor: licenca </a:t>
            </a:r>
            <a:r>
              <a:rPr lang="hr-HR" sz="700">
                <a:solidFill>
                  <a:srgbClr val="FFFFFF"/>
                </a:solidFill>
                <a:hlinkClick r:id="rId5" tooltip="https://creativecommons.org/licenses/by-nc-nd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BY-NC-ND</a:t>
            </a:r>
            <a:endParaRPr lang="hr-HR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6278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A66F7533-D59E-40CD-81F8-424268C8B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hr-HR" sz="2800" b="1" i="1">
                <a:solidFill>
                  <a:srgbClr val="FFFFFF"/>
                </a:solidFill>
              </a:rPr>
              <a:t>ZADATAK: U bilježnicu napiši SLIKOVIT OPIS grada Zagreba u obliku sastavka pod naslovom Moj Zagreb. Pazi na dijelove sastavka i pravila pisanja.</a:t>
            </a:r>
            <a:endParaRPr lang="hr-HR" sz="2800" i="1">
              <a:solidFill>
                <a:srgbClr val="FFFFFF"/>
              </a:solidFill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1B848C8-8C5F-4432-8DC1-BBD521D96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sz="2000" dirty="0">
                <a:solidFill>
                  <a:srgbClr val="000000"/>
                </a:solidFill>
              </a:rPr>
              <a:t>U pisanju će ti pomoći </a:t>
            </a:r>
            <a:r>
              <a:rPr lang="hr-HR" sz="2000" u="sng" dirty="0">
                <a:solidFill>
                  <a:srgbClr val="000000"/>
                </a:solidFill>
              </a:rPr>
              <a:t>zadani plan </a:t>
            </a:r>
            <a:r>
              <a:rPr lang="hr-HR" sz="2000" dirty="0">
                <a:solidFill>
                  <a:srgbClr val="000000"/>
                </a:solidFill>
              </a:rPr>
              <a:t>opisa.</a:t>
            </a:r>
          </a:p>
          <a:p>
            <a:r>
              <a:rPr lang="hr-HR" sz="2000" b="1" i="1" dirty="0">
                <a:solidFill>
                  <a:srgbClr val="000000"/>
                </a:solidFill>
              </a:rPr>
              <a:t>UVOD</a:t>
            </a:r>
            <a:r>
              <a:rPr lang="hr-HR" sz="2000" dirty="0">
                <a:solidFill>
                  <a:srgbClr val="000000"/>
                </a:solidFill>
              </a:rPr>
              <a:t>: navedi ime grada i gdje se smjestio (položaj)</a:t>
            </a:r>
          </a:p>
          <a:p>
            <a:r>
              <a:rPr lang="hr-HR" sz="2000" b="1" i="1" dirty="0">
                <a:solidFill>
                  <a:srgbClr val="000000"/>
                </a:solidFill>
              </a:rPr>
              <a:t>GLAVNI DIO</a:t>
            </a:r>
            <a:r>
              <a:rPr lang="hr-HR" sz="2000" dirty="0">
                <a:solidFill>
                  <a:srgbClr val="000000"/>
                </a:solidFill>
              </a:rPr>
              <a:t>: opiši izgled ulica i trgova, opiši kako izgleda grad pun ljudi, napiši koji dio grada ti je najdraži, izrazi svoj dojam grada odozdo dok šetaš ulicama i odozgo kad ga gledaš s Gornjeg grada</a:t>
            </a:r>
          </a:p>
          <a:p>
            <a:r>
              <a:rPr lang="hr-HR" sz="2000" b="1" i="1" dirty="0">
                <a:solidFill>
                  <a:srgbClr val="000000"/>
                </a:solidFill>
              </a:rPr>
              <a:t>ZAVRŠNI DIO</a:t>
            </a:r>
            <a:r>
              <a:rPr lang="hr-HR" sz="2000" dirty="0">
                <a:solidFill>
                  <a:srgbClr val="000000"/>
                </a:solidFill>
              </a:rPr>
              <a:t>: napiši svoj osjećaj prema gradu.</a:t>
            </a:r>
          </a:p>
          <a:p>
            <a:pPr marL="0" indent="0">
              <a:buNone/>
            </a:pPr>
            <a:endParaRPr lang="hr-HR" sz="2000" dirty="0">
              <a:solidFill>
                <a:srgbClr val="000000"/>
              </a:solidFill>
            </a:endParaRPr>
          </a:p>
          <a:p>
            <a:r>
              <a:rPr lang="hr-HR" sz="2000" dirty="0">
                <a:solidFill>
                  <a:srgbClr val="000000"/>
                </a:solidFill>
              </a:rPr>
              <a:t>PAZI! Opis mora biti slikovit. Obiluje pridjevima, usporedbama i slikovitim izrazima.</a:t>
            </a:r>
          </a:p>
          <a:p>
            <a:endParaRPr lang="hr-HR" sz="17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958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41476780-8C0A-4006-80E3-01553E727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hr-HR" sz="4000" dirty="0">
                <a:solidFill>
                  <a:srgbClr val="FFFFFF"/>
                </a:solidFill>
              </a:rPr>
              <a:t>SLIKOVIT OPIS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0CCD141-4333-449C-AF0B-D8DDFE15F0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>
            <a:normAutofit fontScale="92500" lnSpcReduction="20000"/>
          </a:bodyPr>
          <a:lstStyle/>
          <a:p>
            <a:r>
              <a:rPr lang="hr-HR" sz="2000" dirty="0">
                <a:solidFill>
                  <a:srgbClr val="000000"/>
                </a:solidFill>
              </a:rPr>
              <a:t>Pročitaj glasno svoj slikovit opis grada. Pošalji videozapis u razrednu grupu na WhatsApp.</a:t>
            </a:r>
          </a:p>
          <a:p>
            <a:pPr marL="0" indent="0">
              <a:buNone/>
            </a:pPr>
            <a:endParaRPr lang="hr-HR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pl-PL" sz="2000" dirty="0">
                <a:solidFill>
                  <a:srgbClr val="000000"/>
                </a:solidFill>
              </a:rPr>
              <a:t>ZA ONE KOJI ŽELE VIŠE...</a:t>
            </a:r>
          </a:p>
          <a:p>
            <a:pPr marL="0" indent="0">
              <a:buNone/>
            </a:pPr>
            <a:r>
              <a:rPr lang="hr-HR" sz="2000" dirty="0">
                <a:solidFill>
                  <a:srgbClr val="000000"/>
                </a:solidFill>
              </a:rPr>
              <a:t>Mali </a:t>
            </a:r>
            <a:r>
              <a:rPr lang="hr-HR" sz="2000" dirty="0" err="1">
                <a:solidFill>
                  <a:srgbClr val="000000"/>
                </a:solidFill>
              </a:rPr>
              <a:t>špancir</a:t>
            </a:r>
            <a:endParaRPr lang="hr-HR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hr-HR" sz="2000" dirty="0">
                <a:solidFill>
                  <a:srgbClr val="000000"/>
                </a:solidFill>
              </a:rPr>
              <a:t>Aplikacija </a:t>
            </a:r>
            <a:r>
              <a:rPr lang="hr-HR" sz="2000" b="1" dirty="0">
                <a:solidFill>
                  <a:srgbClr val="000000"/>
                </a:solidFill>
                <a:hlinkClick r:id="rId3"/>
              </a:rPr>
              <a:t>Pozdrav iz Zagreba </a:t>
            </a:r>
            <a:r>
              <a:rPr lang="hr-HR" sz="2000" dirty="0">
                <a:solidFill>
                  <a:srgbClr val="000000"/>
                </a:solidFill>
              </a:rPr>
              <a:t>nudi virtualnu šetnju gradom.</a:t>
            </a:r>
          </a:p>
          <a:p>
            <a:pPr marL="0" indent="0">
              <a:buNone/>
            </a:pPr>
            <a:r>
              <a:rPr lang="hr-HR" sz="2000" b="1" dirty="0">
                <a:solidFill>
                  <a:srgbClr val="000000"/>
                </a:solidFill>
              </a:rPr>
              <a:t>Pozdrav iz Zagreba ili </a:t>
            </a:r>
            <a:r>
              <a:rPr lang="hr-HR" sz="2000" b="1" dirty="0" err="1">
                <a:solidFill>
                  <a:srgbClr val="000000"/>
                </a:solidFill>
              </a:rPr>
              <a:t>Greetings</a:t>
            </a:r>
            <a:r>
              <a:rPr lang="hr-HR" sz="2000" b="1" dirty="0">
                <a:solidFill>
                  <a:srgbClr val="000000"/>
                </a:solidFill>
              </a:rPr>
              <a:t> </a:t>
            </a:r>
            <a:r>
              <a:rPr lang="hr-HR" sz="2000" b="1" dirty="0" err="1">
                <a:solidFill>
                  <a:srgbClr val="000000"/>
                </a:solidFill>
              </a:rPr>
              <a:t>from</a:t>
            </a:r>
            <a:r>
              <a:rPr lang="hr-HR" sz="2000" b="1" dirty="0">
                <a:solidFill>
                  <a:srgbClr val="000000"/>
                </a:solidFill>
              </a:rPr>
              <a:t> Zagreb </a:t>
            </a:r>
            <a:r>
              <a:rPr lang="hr-HR" sz="2000" dirty="0">
                <a:solidFill>
                  <a:srgbClr val="000000"/>
                </a:solidFill>
              </a:rPr>
              <a:t>prva je mobilna aplikacija nastala u Nacionalnoj i sveučilišnoj knjižnici u Zagrebu, koja omogućuje virtualnu šetnju Zagrebom i posjet deset najljepših lokacija te slanje personaliziranih digitalnih razglednica. Aplikacija je dostupna na hrvatskom i engleskom jeziku i besplatna za korisnike. </a:t>
            </a:r>
          </a:p>
          <a:p>
            <a:pPr marL="0" indent="0">
              <a:buNone/>
            </a:pPr>
            <a:endParaRPr lang="hr-HR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121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9B129BC4-4A59-42FE-9FF7-190EA9735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hr-HR">
                <a:solidFill>
                  <a:srgbClr val="FFFFFF"/>
                </a:solidFill>
              </a:rPr>
              <a:t>PRIRODA I DRUŠTVO – PONAVLJANJE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C067C3D-33BE-4ABA-B74C-22AE452960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hr-HR" sz="2400" dirty="0">
                <a:solidFill>
                  <a:srgbClr val="000000"/>
                </a:solidFill>
              </a:rPr>
              <a:t>Provjeri znanje na </a:t>
            </a:r>
            <a:r>
              <a:rPr lang="hr-HR" sz="2400" dirty="0">
                <a:solidFill>
                  <a:srgbClr val="000000"/>
                </a:solidFill>
                <a:hlinkClick r:id="rId3"/>
              </a:rPr>
              <a:t>kvizu </a:t>
            </a:r>
            <a:endParaRPr lang="hr-HR" sz="2400" dirty="0">
              <a:solidFill>
                <a:srgbClr val="000000"/>
              </a:solidFill>
            </a:endParaRPr>
          </a:p>
          <a:p>
            <a:r>
              <a:rPr lang="hr-HR" sz="2400" dirty="0">
                <a:solidFill>
                  <a:srgbClr val="000000"/>
                </a:solidFill>
              </a:rPr>
              <a:t> Napravi umnu mapu u bilježnicu. Koristi se bilješkama iz bilježnice i udžbenikom od str. 58 – 71. </a:t>
            </a:r>
          </a:p>
          <a:p>
            <a:r>
              <a:rPr lang="hr-HR" sz="2400" dirty="0">
                <a:solidFill>
                  <a:srgbClr val="000000"/>
                </a:solidFill>
              </a:rPr>
              <a:t>Središnji pojam umne mape treba biti </a:t>
            </a:r>
            <a:r>
              <a:rPr lang="hr-HR" sz="2400" b="1" dirty="0">
                <a:solidFill>
                  <a:srgbClr val="000000"/>
                </a:solidFill>
              </a:rPr>
              <a:t>HRVATSKA DANAS</a:t>
            </a:r>
            <a:r>
              <a:rPr lang="hr-HR" sz="2400" dirty="0">
                <a:solidFill>
                  <a:srgbClr val="000000"/>
                </a:solidFill>
              </a:rPr>
              <a:t>. Ostali pojmovi su sadržani u naslovima lekcija (</a:t>
            </a:r>
            <a:r>
              <a:rPr lang="hr-HR" sz="2400" dirty="0" err="1">
                <a:solidFill>
                  <a:srgbClr val="000000"/>
                </a:solidFill>
              </a:rPr>
              <a:t>udžb</a:t>
            </a:r>
            <a:r>
              <a:rPr lang="hr-HR" sz="2400" dirty="0">
                <a:solidFill>
                  <a:srgbClr val="000000"/>
                </a:solidFill>
              </a:rPr>
              <a:t>., str. 58 – 71). Osim pojmova umna mapa treba sadržavati i slike. </a:t>
            </a:r>
          </a:p>
          <a:p>
            <a:r>
              <a:rPr lang="hr-HR" sz="2400" dirty="0">
                <a:solidFill>
                  <a:srgbClr val="000000"/>
                </a:solidFill>
              </a:rPr>
              <a:t>Kad završiš riješi križaljku </a:t>
            </a:r>
            <a:r>
              <a:rPr lang="hr-HR" sz="2400" dirty="0">
                <a:solidFill>
                  <a:srgbClr val="000000"/>
                </a:solidFill>
                <a:hlinkClick r:id="rId4"/>
              </a:rPr>
              <a:t>HRVATSKA DANAS</a:t>
            </a:r>
            <a:endParaRPr lang="hr-HR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0936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366</Words>
  <Application>Microsoft Office PowerPoint</Application>
  <PresentationFormat>Široki zaslon</PresentationFormat>
  <Paragraphs>34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sustava Office</vt:lpstr>
      <vt:lpstr>7.4.2020.</vt:lpstr>
      <vt:lpstr>HRVATSKI JEZIK - Slikovit opis</vt:lpstr>
      <vt:lpstr>Pozorno promotri sliku.</vt:lpstr>
      <vt:lpstr>ZADATAK: U bilježnicu napiši SLIKOVIT OPIS grada Zagreba u obliku sastavka pod naslovom Moj Zagreb. Pazi na dijelove sastavka i pravila pisanja.</vt:lpstr>
      <vt:lpstr>SLIKOVIT OPIS</vt:lpstr>
      <vt:lpstr>PRIRODA I DRUŠTVO – PONAVLJANJE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7.4.2020.</dc:title>
  <dc:creator>arados81@gmail.com</dc:creator>
  <cp:lastModifiedBy>arados81@gmail.com</cp:lastModifiedBy>
  <cp:revision>1</cp:revision>
  <dcterms:created xsi:type="dcterms:W3CDTF">2020-04-06T21:27:16Z</dcterms:created>
  <dcterms:modified xsi:type="dcterms:W3CDTF">2020-04-06T21:28:24Z</dcterms:modified>
</cp:coreProperties>
</file>