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5" r:id="rId3"/>
    <p:sldId id="284" r:id="rId4"/>
    <p:sldId id="285" r:id="rId5"/>
    <p:sldId id="286" r:id="rId6"/>
    <p:sldId id="287" r:id="rId7"/>
    <p:sldId id="28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4/7/2020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4/7/2020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23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76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83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5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9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43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59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5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66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248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1447A63-5E3D-469C-A0D1-119323F4F95E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8D479-8942-46E8-A226-A4E01F7A105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345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43131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307320/rh" TargetMode="External"/><Relationship Id="rId2" Type="http://schemas.openxmlformats.org/officeDocument/2006/relationships/hyperlink" Target="https://wordwall.net/hr/resource/1244571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Utorak 7.4.2020.</a:t>
            </a:r>
            <a:br>
              <a:rPr lang="hr-HR" dirty="0" smtClean="0"/>
            </a:br>
            <a:r>
              <a:rPr lang="hr-HR" dirty="0" smtClean="0"/>
              <a:t>4.</a:t>
            </a:r>
            <a:r>
              <a:rPr lang="hr-HR" cap="none" dirty="0" smtClean="0"/>
              <a:t>a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Ponovit ćemo:</a:t>
            </a:r>
          </a:p>
          <a:p>
            <a:r>
              <a:rPr lang="hr-HR" dirty="0" smtClean="0"/>
              <a:t>Stanovništvo Republike Hrvatske</a:t>
            </a:r>
          </a:p>
          <a:p>
            <a:r>
              <a:rPr lang="hr-HR" dirty="0" smtClean="0"/>
              <a:t>Republika Hrvatska i susjedne države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Priroda i društvo </a:t>
            </a:r>
            <a:br>
              <a:rPr lang="hr-HR" dirty="0" smtClean="0"/>
            </a:br>
            <a:r>
              <a:rPr lang="hr-HR" dirty="0" smtClean="0"/>
              <a:t>(pročitaj i podsjeti se)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Stanovništvo Republike Hrvatske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</a:t>
            </a:r>
            <a:r>
              <a:rPr lang="hr-HR" dirty="0" smtClean="0"/>
              <a:t>a području RH živi više naroda</a:t>
            </a:r>
          </a:p>
          <a:p>
            <a:r>
              <a:rPr lang="hr-HR" dirty="0"/>
              <a:t>v</a:t>
            </a:r>
            <a:r>
              <a:rPr lang="hr-HR" dirty="0" smtClean="0"/>
              <a:t>ećinski narod su Hrvati</a:t>
            </a:r>
          </a:p>
          <a:p>
            <a:r>
              <a:rPr lang="hr-HR" dirty="0"/>
              <a:t>n</a:t>
            </a:r>
            <a:r>
              <a:rPr lang="hr-HR" dirty="0" smtClean="0"/>
              <a:t>acionalne manjine (Srbi, Bošnjaci, Talijani, Mađari, Slovaci, Slovenci, Makedonci, Romi i dr.</a:t>
            </a:r>
          </a:p>
          <a:p>
            <a:r>
              <a:rPr lang="hr-HR" dirty="0"/>
              <a:t>s</a:t>
            </a:r>
            <a:r>
              <a:rPr lang="hr-HR" dirty="0" smtClean="0"/>
              <a:t>lužbani jezik – hrvatski</a:t>
            </a:r>
          </a:p>
          <a:p>
            <a:r>
              <a:rPr lang="hr-HR" dirty="0"/>
              <a:t>s</a:t>
            </a:r>
            <a:r>
              <a:rPr lang="hr-HR" dirty="0" smtClean="0"/>
              <a:t>lužbeno pismo – latinica</a:t>
            </a:r>
          </a:p>
          <a:p>
            <a:r>
              <a:rPr lang="hr-HR" dirty="0"/>
              <a:t>v</a:t>
            </a:r>
            <a:r>
              <a:rPr lang="hr-HR" dirty="0" smtClean="0"/>
              <a:t>ećinska vjera – katolička</a:t>
            </a:r>
          </a:p>
          <a:p>
            <a:r>
              <a:rPr lang="hr-HR" dirty="0"/>
              <a:t>o</a:t>
            </a:r>
            <a:r>
              <a:rPr lang="hr-HR" dirty="0" smtClean="0"/>
              <a:t>stale vjere – pravoslavna, islamska, židovska</a:t>
            </a:r>
          </a:p>
          <a:p>
            <a:r>
              <a:rPr lang="hr-HR" dirty="0"/>
              <a:t>s</a:t>
            </a:r>
            <a:r>
              <a:rPr lang="hr-HR" dirty="0" smtClean="0"/>
              <a:t>vi narodi u RH žive ravnopravno</a:t>
            </a:r>
          </a:p>
          <a:p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Republika Hrvatska i susjedne države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0"/>
            <a:ext cx="4754880" cy="3716955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RH okružena sa 6 susjednih država</a:t>
            </a:r>
          </a:p>
          <a:p>
            <a:r>
              <a:rPr lang="hr-HR" dirty="0" smtClean="0"/>
              <a:t>Slovenija, Mađarska, Srbija, Bosna i Hercegovina, Crna Gora i Italija</a:t>
            </a:r>
          </a:p>
          <a:p>
            <a:r>
              <a:rPr lang="hr-HR" dirty="0"/>
              <a:t>p</a:t>
            </a:r>
            <a:r>
              <a:rPr lang="hr-HR" dirty="0" smtClean="0"/>
              <a:t>rirodna granica: dijelovi reljefa (rijeka, more, planina</a:t>
            </a:r>
          </a:p>
          <a:p>
            <a:r>
              <a:rPr lang="hr-HR" dirty="0" smtClean="0"/>
              <a:t>RH ima većinom prirodne granice (Jadransko more, rijeke: Kupa, Sutla, Drava, Mura, Dunav, Sava, Una, Dragonja; planine: Dinara, Plješivica, Žumberačka gora)</a:t>
            </a:r>
          </a:p>
          <a:p>
            <a:r>
              <a:rPr lang="hr-HR" dirty="0"/>
              <a:t>u</a:t>
            </a:r>
            <a:r>
              <a:rPr lang="hr-HR" dirty="0" smtClean="0"/>
              <a:t>mjetna granica: određena dogovorom susjednih država</a:t>
            </a:r>
          </a:p>
          <a:p>
            <a:r>
              <a:rPr lang="hr-HR" dirty="0"/>
              <a:t>d</a:t>
            </a:r>
            <a:r>
              <a:rPr lang="hr-HR" dirty="0" smtClean="0"/>
              <a:t>ržave međusobno surađuju (uvoz, izvoz, prometna povezanost, gospodarstvo..)</a:t>
            </a: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340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1. Zadatak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Otvori radnu bilježnicu Pogled u svijet 4 i riješi 92., 93., 94. i 95. stranu</a:t>
            </a:r>
          </a:p>
          <a:p>
            <a:pPr marL="0" indent="0">
              <a:buNone/>
            </a:pPr>
            <a:r>
              <a:rPr lang="hr-HR" dirty="0" smtClean="0"/>
              <a:t>Koristi se udžbenikom i bilježnicom</a:t>
            </a:r>
          </a:p>
          <a:p>
            <a:pPr marL="0" indent="0">
              <a:buNone/>
            </a:pPr>
            <a:r>
              <a:rPr lang="hr-HR" dirty="0" smtClean="0"/>
              <a:t>______________________________________</a:t>
            </a:r>
          </a:p>
          <a:p>
            <a:pPr marL="0" indent="0">
              <a:buNone/>
            </a:pPr>
            <a:r>
              <a:rPr lang="hr-HR" dirty="0" smtClean="0"/>
              <a:t>Prilagodba (Luka): </a:t>
            </a:r>
          </a:p>
          <a:p>
            <a:pPr marL="0" indent="0">
              <a:buNone/>
            </a:pPr>
            <a:r>
              <a:rPr lang="hr-HR" dirty="0" smtClean="0"/>
              <a:t>Pročitaj u svome udžbeniku sve o </a:t>
            </a:r>
          </a:p>
          <a:p>
            <a:pPr marL="0" indent="0">
              <a:buNone/>
            </a:pPr>
            <a:r>
              <a:rPr lang="hr-HR" dirty="0" smtClean="0"/>
              <a:t>susjednim državama RH, odaberi jednu </a:t>
            </a:r>
          </a:p>
          <a:p>
            <a:pPr marL="0" indent="0">
              <a:buNone/>
            </a:pPr>
            <a:r>
              <a:rPr lang="hr-HR" dirty="0" smtClean="0"/>
              <a:t>državu i nacrtaj njenu zastavu.</a:t>
            </a:r>
          </a:p>
          <a:p>
            <a:pPr marL="0" indent="0">
              <a:buNone/>
            </a:pPr>
            <a:r>
              <a:rPr lang="hr-HR" dirty="0" smtClean="0"/>
              <a:t>Riješi zadatke u svome udžbeniku.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848207"/>
            <a:ext cx="4754880" cy="640080"/>
          </a:xfrm>
        </p:spPr>
        <p:txBody>
          <a:bodyPr/>
          <a:lstStyle/>
          <a:p>
            <a:r>
              <a:rPr lang="hr-HR" dirty="0" smtClean="0"/>
              <a:t>2. Zadatak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6619" y="1693900"/>
            <a:ext cx="4754880" cy="47276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Riješi križaljku:  </a:t>
            </a:r>
            <a:r>
              <a:rPr lang="hr-HR" b="1" dirty="0" smtClean="0">
                <a:solidFill>
                  <a:srgbClr val="7030A0"/>
                </a:solidFill>
                <a:hlinkClick r:id="rId2"/>
              </a:rPr>
              <a:t>RH I SUSJEDNE DRŽAVE</a:t>
            </a:r>
            <a:endParaRPr lang="hr-HR" b="1" dirty="0" smtClean="0">
              <a:solidFill>
                <a:srgbClr val="7030A0"/>
              </a:solidFill>
            </a:endParaRPr>
          </a:p>
          <a:p>
            <a:endParaRPr lang="hr-HR" b="1" dirty="0">
              <a:solidFill>
                <a:srgbClr val="7030A0"/>
              </a:solidFill>
            </a:endParaRPr>
          </a:p>
          <a:p>
            <a:r>
              <a:rPr lang="hr-HR" dirty="0"/>
              <a:t>Odigraj igru </a:t>
            </a:r>
            <a:r>
              <a:rPr lang="hr-HR" b="1" dirty="0">
                <a:solidFill>
                  <a:srgbClr val="7030A0"/>
                </a:solidFill>
                <a:hlinkClick r:id="rId3"/>
              </a:rPr>
              <a:t>REPUBLIKA </a:t>
            </a:r>
            <a:r>
              <a:rPr lang="hr-HR" b="1" dirty="0" smtClean="0">
                <a:solidFill>
                  <a:srgbClr val="7030A0"/>
                </a:solidFill>
                <a:hlinkClick r:id="rId3"/>
              </a:rPr>
              <a:t>HRVATSKA</a:t>
            </a:r>
            <a:r>
              <a:rPr lang="hr-HR" b="1" dirty="0" smtClean="0">
                <a:solidFill>
                  <a:srgbClr val="7030A0"/>
                </a:solidFill>
              </a:rPr>
              <a:t> </a:t>
            </a:r>
            <a:r>
              <a:rPr lang="hr-HR" dirty="0"/>
              <a:t>i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ukućanima </a:t>
            </a:r>
            <a:r>
              <a:rPr lang="hr-HR" dirty="0"/>
              <a:t>usmeno odgovori na </a:t>
            </a: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nekoliko  pitanja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________________________________________</a:t>
            </a:r>
          </a:p>
          <a:p>
            <a:pPr marL="0" indent="0">
              <a:buNone/>
            </a:pPr>
            <a:r>
              <a:rPr lang="hr-HR" dirty="0" smtClean="0"/>
              <a:t>Prilagodba  (Luka): </a:t>
            </a:r>
          </a:p>
          <a:p>
            <a:pPr marL="0" indent="0">
              <a:buNone/>
            </a:pPr>
            <a:r>
              <a:rPr lang="hr-HR" dirty="0" smtClean="0"/>
              <a:t>Uz maminu ili tatinu pomoć pokušaj riješiti </a:t>
            </a:r>
          </a:p>
          <a:p>
            <a:pPr marL="0" indent="0">
              <a:buNone/>
            </a:pPr>
            <a:r>
              <a:rPr lang="hr-HR" dirty="0" smtClean="0"/>
              <a:t>križaljku i odgovori usmeno na nekoliko </a:t>
            </a:r>
          </a:p>
          <a:p>
            <a:pPr marL="0" indent="0">
              <a:buNone/>
            </a:pPr>
            <a:r>
              <a:rPr lang="hr-HR" dirty="0" smtClean="0"/>
              <a:t>pitanja druge igre.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74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94154"/>
            <a:ext cx="4754880" cy="640080"/>
          </a:xfrm>
        </p:spPr>
        <p:txBody>
          <a:bodyPr/>
          <a:lstStyle/>
          <a:p>
            <a:r>
              <a:rPr lang="hr-HR" dirty="0" smtClean="0"/>
              <a:t>Sigurna petica – Stjepan Lice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4233"/>
            <a:ext cx="5715000" cy="4097739"/>
          </a:xfrm>
        </p:spPr>
        <p:txBody>
          <a:bodyPr/>
          <a:lstStyle/>
          <a:p>
            <a:r>
              <a:rPr lang="hr-HR" dirty="0" smtClean="0"/>
              <a:t>Otvori čitanku </a:t>
            </a:r>
            <a:r>
              <a:rPr lang="hr-HR" b="1" dirty="0" smtClean="0"/>
              <a:t>Hrvatski na dlanu 4</a:t>
            </a:r>
            <a:r>
              <a:rPr lang="hr-HR" dirty="0" smtClean="0"/>
              <a:t> na142. i 143. strani</a:t>
            </a:r>
          </a:p>
          <a:p>
            <a:r>
              <a:rPr lang="hr-HR" dirty="0" smtClean="0"/>
              <a:t>Izražajno nekome od ukućana pročitaj tekst </a:t>
            </a:r>
            <a:r>
              <a:rPr lang="hr-HR" b="1" dirty="0" smtClean="0"/>
              <a:t>Sigurna petica</a:t>
            </a:r>
          </a:p>
          <a:p>
            <a:r>
              <a:rPr lang="hr-HR" b="1" dirty="0" smtClean="0"/>
              <a:t>Usmeno</a:t>
            </a:r>
            <a:r>
              <a:rPr lang="hr-HR" dirty="0" smtClean="0"/>
              <a:t> odgovori na sljedeća pitanja:</a:t>
            </a:r>
          </a:p>
          <a:p>
            <a:r>
              <a:rPr lang="hr-HR" dirty="0" smtClean="0"/>
              <a:t>Odakle se Vedranov otac vratio?</a:t>
            </a:r>
          </a:p>
          <a:p>
            <a:r>
              <a:rPr lang="hr-HR" dirty="0" smtClean="0"/>
              <a:t>Čime se Vedran hvalio?</a:t>
            </a:r>
          </a:p>
          <a:p>
            <a:r>
              <a:rPr lang="hr-HR" dirty="0" smtClean="0"/>
              <a:t>Što je Vedranov otac doznao o Vedranu?</a:t>
            </a:r>
          </a:p>
          <a:p>
            <a:r>
              <a:rPr lang="hr-HR" dirty="0" smtClean="0"/>
              <a:t>Sto je rastužilo Vedranova oca?</a:t>
            </a:r>
          </a:p>
          <a:p>
            <a:r>
              <a:rPr lang="hr-HR" dirty="0" smtClean="0"/>
              <a:t>Što bi ti savjetovala/savjetovao Vedranu?</a:t>
            </a:r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9850" y="317766"/>
            <a:ext cx="4754880" cy="640080"/>
          </a:xfrm>
        </p:spPr>
        <p:txBody>
          <a:bodyPr/>
          <a:lstStyle/>
          <a:p>
            <a:r>
              <a:rPr lang="hr-HR" dirty="0" smtClean="0"/>
              <a:t>U bilježnicu napiši: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9850" y="852055"/>
            <a:ext cx="5361432" cy="557991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                          Sigurna petica</a:t>
            </a:r>
          </a:p>
          <a:p>
            <a:pPr marL="0" indent="0">
              <a:buNone/>
            </a:pPr>
            <a:r>
              <a:rPr lang="hr-HR" dirty="0" smtClean="0"/>
              <a:t>Stjepan Lice</a:t>
            </a:r>
          </a:p>
          <a:p>
            <a:pPr>
              <a:buFontTx/>
              <a:buChar char="-"/>
            </a:pPr>
            <a:r>
              <a:rPr lang="hr-HR" dirty="0" smtClean="0"/>
              <a:t>Pripovijetka</a:t>
            </a:r>
          </a:p>
          <a:p>
            <a:pPr>
              <a:buFontTx/>
              <a:buChar char="-"/>
            </a:pPr>
            <a:r>
              <a:rPr lang="hr-HR" dirty="0" smtClean="0"/>
              <a:t>Likovi: Vedranov otac, Vedran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b="1" dirty="0"/>
              <a:t>Zadatak:</a:t>
            </a:r>
            <a:r>
              <a:rPr lang="hr-HR" dirty="0" smtClean="0"/>
              <a:t> </a:t>
            </a:r>
            <a:r>
              <a:rPr lang="hr-HR" i="1" dirty="0" smtClean="0"/>
              <a:t>Odaberi </a:t>
            </a:r>
            <a:r>
              <a:rPr lang="hr-HR" b="1" i="1" dirty="0" smtClean="0"/>
              <a:t>3 </a:t>
            </a:r>
            <a:r>
              <a:rPr lang="hr-HR" i="1" dirty="0" smtClean="0"/>
              <a:t>rečenice s upravnim </a:t>
            </a:r>
          </a:p>
          <a:p>
            <a:pPr marL="0" indent="0">
              <a:buNone/>
            </a:pPr>
            <a:r>
              <a:rPr lang="hr-HR" i="1" dirty="0" smtClean="0"/>
              <a:t>govorom i prepiši ih u bilježnicu tako da ih </a:t>
            </a:r>
          </a:p>
          <a:p>
            <a:pPr marL="0" indent="0">
              <a:buNone/>
            </a:pPr>
            <a:r>
              <a:rPr lang="hr-HR" i="1" dirty="0" smtClean="0"/>
              <a:t>preoblikuješ u neupravni govor. </a:t>
            </a:r>
          </a:p>
          <a:p>
            <a:pPr marL="0" indent="0">
              <a:buNone/>
            </a:pPr>
            <a:r>
              <a:rPr lang="hr-HR" b="1" dirty="0"/>
              <a:t>Zadatak</a:t>
            </a:r>
            <a:r>
              <a:rPr lang="hr-HR" dirty="0" smtClean="0"/>
              <a:t>: Odgovori na pitanje:</a:t>
            </a:r>
          </a:p>
          <a:p>
            <a:pPr marL="0" indent="0">
              <a:buNone/>
            </a:pPr>
            <a:r>
              <a:rPr lang="hr-HR" i="1" dirty="0" smtClean="0"/>
              <a:t>Što misliš zbog čega Nenad dobiva loše </a:t>
            </a:r>
          </a:p>
          <a:p>
            <a:pPr marL="0" indent="0">
              <a:buNone/>
            </a:pPr>
            <a:r>
              <a:rPr lang="hr-HR" i="1" dirty="0" smtClean="0"/>
              <a:t>ocjene i kako bi mu pomogla/pomogao da   </a:t>
            </a:r>
          </a:p>
          <a:p>
            <a:pPr marL="0" indent="0">
              <a:buNone/>
            </a:pPr>
            <a:r>
              <a:rPr lang="hr-HR" i="1" dirty="0" smtClean="0"/>
              <a:t>dobije bolje?</a:t>
            </a:r>
          </a:p>
          <a:p>
            <a:pPr marL="0" indent="0">
              <a:buNone/>
            </a:pPr>
            <a:r>
              <a:rPr lang="hr-HR" i="1" dirty="0" smtClean="0"/>
              <a:t>___________________________________________</a:t>
            </a:r>
          </a:p>
          <a:p>
            <a:pPr marL="0" indent="0">
              <a:buNone/>
            </a:pPr>
            <a:r>
              <a:rPr lang="hr-HR" i="1" dirty="0" smtClean="0"/>
              <a:t>Prilagodba (Luka):</a:t>
            </a:r>
          </a:p>
          <a:p>
            <a:pPr marL="0" indent="0">
              <a:buNone/>
            </a:pPr>
            <a:r>
              <a:rPr lang="hr-HR" i="1" dirty="0" smtClean="0"/>
              <a:t>Pročitaj u čitanci </a:t>
            </a:r>
            <a:r>
              <a:rPr lang="hr-HR" b="1" i="1" dirty="0" smtClean="0"/>
              <a:t>Sunčani dani 4</a:t>
            </a:r>
            <a:r>
              <a:rPr lang="hr-HR" i="1" dirty="0" smtClean="0"/>
              <a:t> tekst </a:t>
            </a:r>
            <a:r>
              <a:rPr lang="hr-HR" b="1" i="1" dirty="0" smtClean="0"/>
              <a:t>Ivica i budilica</a:t>
            </a:r>
            <a:r>
              <a:rPr lang="hr-HR" i="1" dirty="0" smtClean="0"/>
              <a:t> na 104. strani. Odgovori na pitanja na 104. i 105. str. Nacrtaj u bilježnicu </a:t>
            </a:r>
            <a:r>
              <a:rPr lang="hr-HR" b="1" i="1" dirty="0" smtClean="0"/>
              <a:t>Ivicu</a:t>
            </a:r>
            <a:r>
              <a:rPr lang="hr-HR" i="1" dirty="0" smtClean="0"/>
              <a:t> kako spava. </a:t>
            </a:r>
            <a:r>
              <a:rPr lang="hr-HR" i="1" dirty="0" smtClean="0">
                <a:sym typeface="Wingdings" panose="05000000000000000000" pitchFamily="2" charset="2"/>
              </a:rPr>
              <a:t></a:t>
            </a:r>
            <a:endParaRPr lang="hr-HR" i="1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19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46" y="1863898"/>
            <a:ext cx="5211664" cy="4507658"/>
          </a:xfrm>
        </p:spPr>
        <p:txBody>
          <a:bodyPr>
            <a:noAutofit/>
          </a:bodyPr>
          <a:lstStyle/>
          <a:p>
            <a:r>
              <a:rPr lang="hr-HR" sz="2400" dirty="0" smtClean="0"/>
              <a:t>Danas imate drugačiji zadatak.</a:t>
            </a:r>
            <a:endParaRPr lang="hr-HR" sz="2400" dirty="0"/>
          </a:p>
          <a:p>
            <a:r>
              <a:rPr lang="hr-HR" sz="2400" dirty="0"/>
              <a:t>Napravit ćete </a:t>
            </a:r>
            <a:r>
              <a:rPr lang="hr-HR" sz="2400" u="sng" dirty="0"/>
              <a:t>na poseban papir ili u bilježnicu iz lektire ili u bilježnicu iz prirode i društva </a:t>
            </a:r>
            <a:endParaRPr lang="hr-HR" sz="2400" u="sng" dirty="0" smtClean="0"/>
          </a:p>
          <a:p>
            <a:r>
              <a:rPr lang="hr-HR" sz="2400" u="sng" dirty="0" smtClean="0"/>
              <a:t> </a:t>
            </a:r>
          </a:p>
          <a:p>
            <a:r>
              <a:rPr lang="hr-HR" sz="2400" b="1" dirty="0" smtClean="0"/>
              <a:t>UMNU </a:t>
            </a:r>
            <a:r>
              <a:rPr lang="hr-HR" sz="2400" b="1" dirty="0"/>
              <a:t>MAPU</a:t>
            </a:r>
            <a:r>
              <a:rPr lang="hr-HR" sz="2400" dirty="0"/>
              <a:t>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s </a:t>
            </a:r>
            <a:r>
              <a:rPr lang="hr-HR" sz="2400" dirty="0"/>
              <a:t>temom</a:t>
            </a:r>
            <a:r>
              <a:rPr lang="hr-HR" sz="2400" dirty="0" smtClean="0"/>
              <a:t>:</a:t>
            </a:r>
          </a:p>
          <a:p>
            <a:endParaRPr lang="hr-HR" sz="2400" dirty="0"/>
          </a:p>
          <a:p>
            <a:r>
              <a:rPr lang="hr-HR" sz="2400" b="1" i="1" u="sng" dirty="0"/>
              <a:t>Važnost svakodnevnog tjelesnog vježbanja i zdrave prehrane</a:t>
            </a:r>
            <a:endParaRPr lang="hr-HR" sz="2400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1797627"/>
            <a:ext cx="4754880" cy="4159354"/>
          </a:xfrm>
        </p:spPr>
        <p:txBody>
          <a:bodyPr/>
          <a:lstStyle/>
          <a:p>
            <a:r>
              <a:rPr lang="hr-HR" sz="2400" dirty="0"/>
              <a:t>Umna mapa, prisjetimo se, mora biti: </a:t>
            </a:r>
            <a:endParaRPr lang="hr-HR" sz="2400" dirty="0" smtClean="0"/>
          </a:p>
          <a:p>
            <a:r>
              <a:rPr lang="hr-HR" sz="2400" dirty="0" smtClean="0"/>
              <a:t>uredna </a:t>
            </a:r>
          </a:p>
          <a:p>
            <a:r>
              <a:rPr lang="hr-HR" sz="2400" dirty="0" smtClean="0"/>
              <a:t>pregledna</a:t>
            </a:r>
            <a:r>
              <a:rPr lang="hr-HR" sz="2400" dirty="0"/>
              <a:t>, lako čitljiva</a:t>
            </a:r>
            <a:endParaRPr lang="hr-HR" sz="2400" dirty="0" smtClean="0"/>
          </a:p>
          <a:p>
            <a:r>
              <a:rPr lang="hr-HR" sz="2400" dirty="0" smtClean="0"/>
              <a:t>jasna                                                             </a:t>
            </a:r>
          </a:p>
          <a:p>
            <a:r>
              <a:rPr lang="hr-HR" sz="2400" dirty="0" smtClean="0"/>
              <a:t>poučna                                                         </a:t>
            </a:r>
          </a:p>
          <a:p>
            <a:r>
              <a:rPr lang="hr-HR" sz="2400" dirty="0"/>
              <a:t>z</a:t>
            </a:r>
            <a:r>
              <a:rPr lang="hr-HR" sz="2400" dirty="0" smtClean="0"/>
              <a:t>animljiva </a:t>
            </a:r>
            <a:r>
              <a:rPr lang="hr-HR" sz="2400" dirty="0"/>
              <a:t>i korisna</a:t>
            </a: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3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098964"/>
            <a:ext cx="9560052" cy="3857334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/>
              <a:t>Umna mapa mora </a:t>
            </a:r>
            <a:r>
              <a:rPr lang="hr-HR" b="1" dirty="0"/>
              <a:t>prikazati: - što znaš o zadanoj temi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                                               </a:t>
            </a:r>
            <a:r>
              <a:rPr lang="hr-HR" b="1" dirty="0" smtClean="0"/>
              <a:t>     - glavne, najvažnije dijelove/pojmove obojane </a:t>
            </a:r>
            <a:r>
              <a:rPr lang="hr-HR" b="1" dirty="0"/>
              <a:t>ili </a:t>
            </a:r>
            <a:endParaRPr lang="hr-HR" dirty="0"/>
          </a:p>
          <a:p>
            <a:pPr marL="0" indent="0">
              <a:buNone/>
            </a:pPr>
            <a:r>
              <a:rPr lang="hr-HR" b="1" dirty="0" smtClean="0"/>
              <a:t>                                                      drugačije istaknute</a:t>
            </a:r>
            <a:endParaRPr lang="hr-HR" dirty="0"/>
          </a:p>
          <a:p>
            <a:r>
              <a:rPr lang="hr-HR" b="1" dirty="0" smtClean="0"/>
              <a:t>Kod izrade se smiješ </a:t>
            </a:r>
            <a:r>
              <a:rPr lang="hr-HR" b="1" dirty="0"/>
              <a:t>se koristiti – udžbenikom, bilježnicom,  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                                                     </a:t>
            </a:r>
            <a:r>
              <a:rPr lang="hr-HR" b="1" dirty="0" smtClean="0"/>
              <a:t> </a:t>
            </a:r>
            <a:r>
              <a:rPr lang="hr-HR" b="1" dirty="0"/>
              <a:t>radnom bilježnicom, 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                                                      </a:t>
            </a:r>
            <a:r>
              <a:rPr lang="hr-HR" b="1" dirty="0" smtClean="0"/>
              <a:t>razgovorom </a:t>
            </a:r>
            <a:r>
              <a:rPr lang="hr-HR" b="1" dirty="0"/>
              <a:t>s ukućanima,  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                                                      </a:t>
            </a:r>
            <a:r>
              <a:rPr lang="hr-HR" b="1" dirty="0" smtClean="0"/>
              <a:t>internetom</a:t>
            </a:r>
            <a:r>
              <a:rPr lang="hr-HR" b="1" dirty="0"/>
              <a:t>, knjigama</a:t>
            </a:r>
            <a:r>
              <a:rPr lang="hr-HR" b="1" dirty="0" smtClean="0"/>
              <a:t>...</a:t>
            </a:r>
          </a:p>
          <a:p>
            <a:pPr marL="0" indent="0" algn="ctr">
              <a:buNone/>
            </a:pPr>
            <a:r>
              <a:rPr lang="hr-HR" b="1" dirty="0" smtClean="0"/>
              <a:t>Budi kreativna, kreativan </a:t>
            </a:r>
            <a:r>
              <a:rPr lang="hr-HR" b="1" dirty="0" smtClean="0">
                <a:sym typeface="Wingdings" panose="05000000000000000000" pitchFamily="2" charset="2"/>
              </a:rPr>
              <a:t>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________________________________________________________________________________</a:t>
            </a:r>
          </a:p>
          <a:p>
            <a:pPr marL="0" indent="0">
              <a:buNone/>
            </a:pPr>
            <a:r>
              <a:rPr lang="hr-HR" dirty="0" smtClean="0"/>
              <a:t>Prilagodba (Luka):</a:t>
            </a:r>
          </a:p>
          <a:p>
            <a:pPr marL="0" indent="0">
              <a:buNone/>
            </a:pPr>
            <a:r>
              <a:rPr lang="hr-HR" dirty="0" smtClean="0"/>
              <a:t>Luka, nacrtaj se kako vježbaš i pored sebe što misliš da je zdravo jesti.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10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cap="none" dirty="0"/>
              <a:t>P</a:t>
            </a:r>
            <a:r>
              <a:rPr lang="hr-HR" sz="4400" cap="none" dirty="0" smtClean="0"/>
              <a:t>ozdrav od učiteljice Dubravke!</a:t>
            </a:r>
            <a:br>
              <a:rPr lang="hr-HR" sz="4400" cap="none" dirty="0" smtClean="0"/>
            </a:br>
            <a:r>
              <a:rPr lang="hr-HR" sz="4400" cap="none" dirty="0"/>
              <a:t/>
            </a:r>
            <a:br>
              <a:rPr lang="hr-HR" sz="4400" cap="none" dirty="0"/>
            </a:br>
            <a:endParaRPr lang="en-US" sz="4400" cap="non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02" y="3258836"/>
            <a:ext cx="2006744" cy="19431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127</TotalTime>
  <Words>610</Words>
  <Application>Microsoft Office PowerPoint</Application>
  <PresentationFormat>Widescreen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Corbel</vt:lpstr>
      <vt:lpstr>Garamond</vt:lpstr>
      <vt:lpstr>Wingdings</vt:lpstr>
      <vt:lpstr>Savon</vt:lpstr>
      <vt:lpstr>Utorak 7.4.2020. 4.a</vt:lpstr>
      <vt:lpstr>Priroda i društvo</vt:lpstr>
      <vt:lpstr>Priroda i društvo  (pročitaj i podsjeti se)</vt:lpstr>
      <vt:lpstr>Priroda i društvo</vt:lpstr>
      <vt:lpstr>Hrvatski jezik</vt:lpstr>
      <vt:lpstr>Tjelesna i zdravstvena kultura</vt:lpstr>
      <vt:lpstr>Tjelesna i zdravstvena kultura</vt:lpstr>
      <vt:lpstr>Pozdrav od učiteljice Dubravke!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Utorak 7.4.2020. 4.a</dc:title>
  <dc:creator>Dubravka Kosier Čakarun</dc:creator>
  <cp:lastModifiedBy>Dubravka Kosier Čakarun</cp:lastModifiedBy>
  <cp:revision>14</cp:revision>
  <dcterms:created xsi:type="dcterms:W3CDTF">2020-04-06T19:55:13Z</dcterms:created>
  <dcterms:modified xsi:type="dcterms:W3CDTF">2020-04-07T07:23:39Z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