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9" r:id="rId7"/>
    <p:sldId id="264" r:id="rId8"/>
    <p:sldId id="260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421415-7001-4045-B1EA-1ACA1419809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CDFE0A-76DD-4915-94D6-C3FEF99673A4}">
      <dgm:prSet/>
      <dgm:spPr/>
      <dgm:t>
        <a:bodyPr/>
        <a:lstStyle/>
        <a:p>
          <a:r>
            <a:rPr lang="hr-HR"/>
            <a:t>Za današnji će ti rad trebati jedan kartončić pa ga pripremi.</a:t>
          </a:r>
          <a:endParaRPr lang="en-US"/>
        </a:p>
      </dgm:t>
    </dgm:pt>
    <dgm:pt modelId="{C76902C8-238B-4BA8-9646-1CB84A711789}" type="parTrans" cxnId="{BE9C07ED-67C0-4FE4-B979-42BE5B5029F1}">
      <dgm:prSet/>
      <dgm:spPr/>
      <dgm:t>
        <a:bodyPr/>
        <a:lstStyle/>
        <a:p>
          <a:endParaRPr lang="en-US"/>
        </a:p>
      </dgm:t>
    </dgm:pt>
    <dgm:pt modelId="{B740645B-E01B-4765-A847-8F3154BE3CD4}" type="sibTrans" cxnId="{BE9C07ED-67C0-4FE4-B979-42BE5B5029F1}">
      <dgm:prSet/>
      <dgm:spPr/>
      <dgm:t>
        <a:bodyPr/>
        <a:lstStyle/>
        <a:p>
          <a:endParaRPr lang="en-US"/>
        </a:p>
      </dgm:t>
    </dgm:pt>
    <dgm:pt modelId="{5E73A0B7-B0F8-48F3-A4BC-44F00ACE92FF}">
      <dgm:prSet/>
      <dgm:spPr/>
      <dgm:t>
        <a:bodyPr/>
        <a:lstStyle/>
        <a:p>
          <a:r>
            <a:rPr lang="hr-HR" dirty="0"/>
            <a:t>Na </a:t>
          </a:r>
          <a:r>
            <a:rPr lang="hr-HR" dirty="0" err="1"/>
            <a:t>kartončiću</a:t>
          </a:r>
          <a:r>
            <a:rPr lang="hr-HR" dirty="0"/>
            <a:t> nacrtaj jedan kvadrat koji ima stranice veličine 1 cm. Posluži se trokutima i našiljenom olovkom. Izuzetno je važno da danas budeš precizan/precizna i uredan/uredna.</a:t>
          </a:r>
          <a:endParaRPr lang="en-US" dirty="0"/>
        </a:p>
      </dgm:t>
    </dgm:pt>
    <dgm:pt modelId="{AB3DFCBD-202B-4BC3-B3A6-945599F032B0}" type="parTrans" cxnId="{26E8DE6B-E052-412D-8A0B-4C431DDEE046}">
      <dgm:prSet/>
      <dgm:spPr/>
      <dgm:t>
        <a:bodyPr/>
        <a:lstStyle/>
        <a:p>
          <a:endParaRPr lang="en-US"/>
        </a:p>
      </dgm:t>
    </dgm:pt>
    <dgm:pt modelId="{69487236-2B52-405B-846D-5D74394E3554}" type="sibTrans" cxnId="{26E8DE6B-E052-412D-8A0B-4C431DDEE046}">
      <dgm:prSet/>
      <dgm:spPr/>
      <dgm:t>
        <a:bodyPr/>
        <a:lstStyle/>
        <a:p>
          <a:endParaRPr lang="en-US"/>
        </a:p>
      </dgm:t>
    </dgm:pt>
    <dgm:pt modelId="{F3738BEA-8E3C-4E6B-923A-047BFCB73964}">
      <dgm:prSet/>
      <dgm:spPr/>
      <dgm:t>
        <a:bodyPr/>
        <a:lstStyle/>
        <a:p>
          <a:r>
            <a:rPr lang="hr-HR" dirty="0"/>
            <a:t>Kada si završio/završila s crtanjem, škarama pažljivo po linijama izreži kvadrat/kvadratić. Zapamti veličinu njegovih stranica (1 cm). Oboji kvadratić u plavu boju.</a:t>
          </a:r>
          <a:endParaRPr lang="en-US" dirty="0"/>
        </a:p>
      </dgm:t>
    </dgm:pt>
    <dgm:pt modelId="{E5308E2C-1096-4F66-85B3-F0C5D55807C4}" type="parTrans" cxnId="{26DFF0BB-0362-46D5-9CDB-F3943D0490EA}">
      <dgm:prSet/>
      <dgm:spPr/>
      <dgm:t>
        <a:bodyPr/>
        <a:lstStyle/>
        <a:p>
          <a:endParaRPr lang="en-US"/>
        </a:p>
      </dgm:t>
    </dgm:pt>
    <dgm:pt modelId="{A3005734-77F6-40AA-AC57-0798330CF2CE}" type="sibTrans" cxnId="{26DFF0BB-0362-46D5-9CDB-F3943D0490EA}">
      <dgm:prSet/>
      <dgm:spPr/>
      <dgm:t>
        <a:bodyPr/>
        <a:lstStyle/>
        <a:p>
          <a:endParaRPr lang="en-US"/>
        </a:p>
      </dgm:t>
    </dgm:pt>
    <dgm:pt modelId="{70E43C01-5875-414D-B39C-CED695DF156C}" type="pres">
      <dgm:prSet presAssocID="{2D421415-7001-4045-B1EA-1ACA1419809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A409909-4447-4180-A213-E3938066DCE4}" type="pres">
      <dgm:prSet presAssocID="{54CDFE0A-76DD-4915-94D6-C3FEF99673A4}" presName="hierRoot1" presStyleCnt="0"/>
      <dgm:spPr/>
    </dgm:pt>
    <dgm:pt modelId="{1799FE2F-6E64-4A35-AF07-5FE11484DB1E}" type="pres">
      <dgm:prSet presAssocID="{54CDFE0A-76DD-4915-94D6-C3FEF99673A4}" presName="composite" presStyleCnt="0"/>
      <dgm:spPr/>
    </dgm:pt>
    <dgm:pt modelId="{BBB82355-0864-45F7-922B-2AC1450602A6}" type="pres">
      <dgm:prSet presAssocID="{54CDFE0A-76DD-4915-94D6-C3FEF99673A4}" presName="background" presStyleLbl="node0" presStyleIdx="0" presStyleCnt="3"/>
      <dgm:spPr/>
    </dgm:pt>
    <dgm:pt modelId="{D8E6DA05-E7B3-43F3-9E2A-802DF72CE16E}" type="pres">
      <dgm:prSet presAssocID="{54CDFE0A-76DD-4915-94D6-C3FEF99673A4}" presName="text" presStyleLbl="fgAcc0" presStyleIdx="0" presStyleCnt="3">
        <dgm:presLayoutVars>
          <dgm:chPref val="3"/>
        </dgm:presLayoutVars>
      </dgm:prSet>
      <dgm:spPr/>
    </dgm:pt>
    <dgm:pt modelId="{477FE4FA-3C6E-46AD-BA3E-4F56F754BC65}" type="pres">
      <dgm:prSet presAssocID="{54CDFE0A-76DD-4915-94D6-C3FEF99673A4}" presName="hierChild2" presStyleCnt="0"/>
      <dgm:spPr/>
    </dgm:pt>
    <dgm:pt modelId="{AA7F374D-9583-4ED3-9A18-831B88DF7FC0}" type="pres">
      <dgm:prSet presAssocID="{5E73A0B7-B0F8-48F3-A4BC-44F00ACE92FF}" presName="hierRoot1" presStyleCnt="0"/>
      <dgm:spPr/>
    </dgm:pt>
    <dgm:pt modelId="{0B26B97C-A6C6-47DA-A5DA-03D623A9206E}" type="pres">
      <dgm:prSet presAssocID="{5E73A0B7-B0F8-48F3-A4BC-44F00ACE92FF}" presName="composite" presStyleCnt="0"/>
      <dgm:spPr/>
    </dgm:pt>
    <dgm:pt modelId="{E0B47AE1-5986-4156-B0AC-B8B5E23006FE}" type="pres">
      <dgm:prSet presAssocID="{5E73A0B7-B0F8-48F3-A4BC-44F00ACE92FF}" presName="background" presStyleLbl="node0" presStyleIdx="1" presStyleCnt="3"/>
      <dgm:spPr/>
    </dgm:pt>
    <dgm:pt modelId="{E39740D3-FBE9-444D-AE0B-043D81D2AB62}" type="pres">
      <dgm:prSet presAssocID="{5E73A0B7-B0F8-48F3-A4BC-44F00ACE92FF}" presName="text" presStyleLbl="fgAcc0" presStyleIdx="1" presStyleCnt="3">
        <dgm:presLayoutVars>
          <dgm:chPref val="3"/>
        </dgm:presLayoutVars>
      </dgm:prSet>
      <dgm:spPr/>
    </dgm:pt>
    <dgm:pt modelId="{C6C470D2-6BC2-4982-B6AB-CA402CDBCF03}" type="pres">
      <dgm:prSet presAssocID="{5E73A0B7-B0F8-48F3-A4BC-44F00ACE92FF}" presName="hierChild2" presStyleCnt="0"/>
      <dgm:spPr/>
    </dgm:pt>
    <dgm:pt modelId="{1D951561-3BB3-46D2-AE68-33EC04232633}" type="pres">
      <dgm:prSet presAssocID="{F3738BEA-8E3C-4E6B-923A-047BFCB73964}" presName="hierRoot1" presStyleCnt="0"/>
      <dgm:spPr/>
    </dgm:pt>
    <dgm:pt modelId="{AE908D0D-8734-4362-B215-777755CBFEF0}" type="pres">
      <dgm:prSet presAssocID="{F3738BEA-8E3C-4E6B-923A-047BFCB73964}" presName="composite" presStyleCnt="0"/>
      <dgm:spPr/>
    </dgm:pt>
    <dgm:pt modelId="{982FEC4F-55C9-4675-ACC0-AB976EA500A4}" type="pres">
      <dgm:prSet presAssocID="{F3738BEA-8E3C-4E6B-923A-047BFCB73964}" presName="background" presStyleLbl="node0" presStyleIdx="2" presStyleCnt="3"/>
      <dgm:spPr/>
    </dgm:pt>
    <dgm:pt modelId="{3BF08C6B-204D-4CB2-B63F-099929B721A7}" type="pres">
      <dgm:prSet presAssocID="{F3738BEA-8E3C-4E6B-923A-047BFCB73964}" presName="text" presStyleLbl="fgAcc0" presStyleIdx="2" presStyleCnt="3">
        <dgm:presLayoutVars>
          <dgm:chPref val="3"/>
        </dgm:presLayoutVars>
      </dgm:prSet>
      <dgm:spPr/>
    </dgm:pt>
    <dgm:pt modelId="{6434490F-A497-4048-8C76-6C2D5B54F8FB}" type="pres">
      <dgm:prSet presAssocID="{F3738BEA-8E3C-4E6B-923A-047BFCB73964}" presName="hierChild2" presStyleCnt="0"/>
      <dgm:spPr/>
    </dgm:pt>
  </dgm:ptLst>
  <dgm:cxnLst>
    <dgm:cxn modelId="{26E8DE6B-E052-412D-8A0B-4C431DDEE046}" srcId="{2D421415-7001-4045-B1EA-1ACA14198092}" destId="{5E73A0B7-B0F8-48F3-A4BC-44F00ACE92FF}" srcOrd="1" destOrd="0" parTransId="{AB3DFCBD-202B-4BC3-B3A6-945599F032B0}" sibTransId="{69487236-2B52-405B-846D-5D74394E3554}"/>
    <dgm:cxn modelId="{7F35178F-88A8-42FA-A467-03E9B4AFF393}" type="presOf" srcId="{5E73A0B7-B0F8-48F3-A4BC-44F00ACE92FF}" destId="{E39740D3-FBE9-444D-AE0B-043D81D2AB62}" srcOrd="0" destOrd="0" presId="urn:microsoft.com/office/officeart/2005/8/layout/hierarchy1"/>
    <dgm:cxn modelId="{26DFF0BB-0362-46D5-9CDB-F3943D0490EA}" srcId="{2D421415-7001-4045-B1EA-1ACA14198092}" destId="{F3738BEA-8E3C-4E6B-923A-047BFCB73964}" srcOrd="2" destOrd="0" parTransId="{E5308E2C-1096-4F66-85B3-F0C5D55807C4}" sibTransId="{A3005734-77F6-40AA-AC57-0798330CF2CE}"/>
    <dgm:cxn modelId="{A9A0A5D2-1CCA-4481-8A28-B30FCC2AFC52}" type="presOf" srcId="{54CDFE0A-76DD-4915-94D6-C3FEF99673A4}" destId="{D8E6DA05-E7B3-43F3-9E2A-802DF72CE16E}" srcOrd="0" destOrd="0" presId="urn:microsoft.com/office/officeart/2005/8/layout/hierarchy1"/>
    <dgm:cxn modelId="{701FFBDC-1DDD-4FB1-BDA2-8D1CC03C379C}" type="presOf" srcId="{2D421415-7001-4045-B1EA-1ACA14198092}" destId="{70E43C01-5875-414D-B39C-CED695DF156C}" srcOrd="0" destOrd="0" presId="urn:microsoft.com/office/officeart/2005/8/layout/hierarchy1"/>
    <dgm:cxn modelId="{6F264CDE-67FF-4345-82F2-9CC4E8832F8C}" type="presOf" srcId="{F3738BEA-8E3C-4E6B-923A-047BFCB73964}" destId="{3BF08C6B-204D-4CB2-B63F-099929B721A7}" srcOrd="0" destOrd="0" presId="urn:microsoft.com/office/officeart/2005/8/layout/hierarchy1"/>
    <dgm:cxn modelId="{BE9C07ED-67C0-4FE4-B979-42BE5B5029F1}" srcId="{2D421415-7001-4045-B1EA-1ACA14198092}" destId="{54CDFE0A-76DD-4915-94D6-C3FEF99673A4}" srcOrd="0" destOrd="0" parTransId="{C76902C8-238B-4BA8-9646-1CB84A711789}" sibTransId="{B740645B-E01B-4765-A847-8F3154BE3CD4}"/>
    <dgm:cxn modelId="{2089D146-DF78-4A56-BE4B-B97E5E9D0BD3}" type="presParOf" srcId="{70E43C01-5875-414D-B39C-CED695DF156C}" destId="{DA409909-4447-4180-A213-E3938066DCE4}" srcOrd="0" destOrd="0" presId="urn:microsoft.com/office/officeart/2005/8/layout/hierarchy1"/>
    <dgm:cxn modelId="{83ABC8C5-A3EF-4800-B87F-8B24EDE663AB}" type="presParOf" srcId="{DA409909-4447-4180-A213-E3938066DCE4}" destId="{1799FE2F-6E64-4A35-AF07-5FE11484DB1E}" srcOrd="0" destOrd="0" presId="urn:microsoft.com/office/officeart/2005/8/layout/hierarchy1"/>
    <dgm:cxn modelId="{829E8EC1-B8FB-4766-B302-89B914CE01FF}" type="presParOf" srcId="{1799FE2F-6E64-4A35-AF07-5FE11484DB1E}" destId="{BBB82355-0864-45F7-922B-2AC1450602A6}" srcOrd="0" destOrd="0" presId="urn:microsoft.com/office/officeart/2005/8/layout/hierarchy1"/>
    <dgm:cxn modelId="{13460085-9747-4424-8616-9C3B29EDBC06}" type="presParOf" srcId="{1799FE2F-6E64-4A35-AF07-5FE11484DB1E}" destId="{D8E6DA05-E7B3-43F3-9E2A-802DF72CE16E}" srcOrd="1" destOrd="0" presId="urn:microsoft.com/office/officeart/2005/8/layout/hierarchy1"/>
    <dgm:cxn modelId="{A02A7C60-6D45-4FC4-B666-D5AB02361C80}" type="presParOf" srcId="{DA409909-4447-4180-A213-E3938066DCE4}" destId="{477FE4FA-3C6E-46AD-BA3E-4F56F754BC65}" srcOrd="1" destOrd="0" presId="urn:microsoft.com/office/officeart/2005/8/layout/hierarchy1"/>
    <dgm:cxn modelId="{A915C07C-2EDB-49C4-AF83-31F1C0DBDCA6}" type="presParOf" srcId="{70E43C01-5875-414D-B39C-CED695DF156C}" destId="{AA7F374D-9583-4ED3-9A18-831B88DF7FC0}" srcOrd="1" destOrd="0" presId="urn:microsoft.com/office/officeart/2005/8/layout/hierarchy1"/>
    <dgm:cxn modelId="{979BBF9C-C4B6-447E-A951-D7E9236D0B72}" type="presParOf" srcId="{AA7F374D-9583-4ED3-9A18-831B88DF7FC0}" destId="{0B26B97C-A6C6-47DA-A5DA-03D623A9206E}" srcOrd="0" destOrd="0" presId="urn:microsoft.com/office/officeart/2005/8/layout/hierarchy1"/>
    <dgm:cxn modelId="{CA332655-1CC7-4E9D-BDB9-8BFB1FB0A4D1}" type="presParOf" srcId="{0B26B97C-A6C6-47DA-A5DA-03D623A9206E}" destId="{E0B47AE1-5986-4156-B0AC-B8B5E23006FE}" srcOrd="0" destOrd="0" presId="urn:microsoft.com/office/officeart/2005/8/layout/hierarchy1"/>
    <dgm:cxn modelId="{7E39B348-0935-4A6F-B41C-EF6E277AF3D3}" type="presParOf" srcId="{0B26B97C-A6C6-47DA-A5DA-03D623A9206E}" destId="{E39740D3-FBE9-444D-AE0B-043D81D2AB62}" srcOrd="1" destOrd="0" presId="urn:microsoft.com/office/officeart/2005/8/layout/hierarchy1"/>
    <dgm:cxn modelId="{38BCC2DD-4DEA-4C52-819A-88C9275643E6}" type="presParOf" srcId="{AA7F374D-9583-4ED3-9A18-831B88DF7FC0}" destId="{C6C470D2-6BC2-4982-B6AB-CA402CDBCF03}" srcOrd="1" destOrd="0" presId="urn:microsoft.com/office/officeart/2005/8/layout/hierarchy1"/>
    <dgm:cxn modelId="{F009E0F3-9818-43DE-852E-A621F5093D98}" type="presParOf" srcId="{70E43C01-5875-414D-B39C-CED695DF156C}" destId="{1D951561-3BB3-46D2-AE68-33EC04232633}" srcOrd="2" destOrd="0" presId="urn:microsoft.com/office/officeart/2005/8/layout/hierarchy1"/>
    <dgm:cxn modelId="{5A2A2C43-DCD4-40CF-9468-97DC64D746B6}" type="presParOf" srcId="{1D951561-3BB3-46D2-AE68-33EC04232633}" destId="{AE908D0D-8734-4362-B215-777755CBFEF0}" srcOrd="0" destOrd="0" presId="urn:microsoft.com/office/officeart/2005/8/layout/hierarchy1"/>
    <dgm:cxn modelId="{ACD26304-E231-45BC-9C55-660DCA62F1A9}" type="presParOf" srcId="{AE908D0D-8734-4362-B215-777755CBFEF0}" destId="{982FEC4F-55C9-4675-ACC0-AB976EA500A4}" srcOrd="0" destOrd="0" presId="urn:microsoft.com/office/officeart/2005/8/layout/hierarchy1"/>
    <dgm:cxn modelId="{6D1A5EDF-93B6-471B-9906-DCBE5F9CD9D7}" type="presParOf" srcId="{AE908D0D-8734-4362-B215-777755CBFEF0}" destId="{3BF08C6B-204D-4CB2-B63F-099929B721A7}" srcOrd="1" destOrd="0" presId="urn:microsoft.com/office/officeart/2005/8/layout/hierarchy1"/>
    <dgm:cxn modelId="{20061FDD-69FC-43AD-B128-4DC2122BC99C}" type="presParOf" srcId="{1D951561-3BB3-46D2-AE68-33EC04232633}" destId="{6434490F-A497-4048-8C76-6C2D5B54F8F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82355-0864-45F7-922B-2AC1450602A6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6DA05-E7B3-43F3-9E2A-802DF72CE16E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Za današnji će ti rad trebati jedan kartončić pa ga pripremi.</a:t>
          </a:r>
          <a:endParaRPr lang="en-US" sz="1600" kern="1200"/>
        </a:p>
      </dsp:txBody>
      <dsp:txXfrm>
        <a:off x="369163" y="865197"/>
        <a:ext cx="2740203" cy="1701388"/>
      </dsp:txXfrm>
    </dsp:sp>
    <dsp:sp modelId="{E0B47AE1-5986-4156-B0AC-B8B5E23006FE}">
      <dsp:nvSpPr>
        <dsp:cNvPr id="0" name=""/>
        <dsp:cNvSpPr/>
      </dsp:nvSpPr>
      <dsp:spPr>
        <a:xfrm>
          <a:off x="3478530" y="511845"/>
          <a:ext cx="2846069" cy="1807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9740D3-FBE9-444D-AE0B-043D81D2AB62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Na </a:t>
          </a:r>
          <a:r>
            <a:rPr lang="hr-HR" sz="1600" kern="1200" dirty="0" err="1"/>
            <a:t>kartončiću</a:t>
          </a:r>
          <a:r>
            <a:rPr lang="hr-HR" sz="1600" kern="1200" dirty="0"/>
            <a:t> nacrtaj jedan kvadrat koji ima stranice veličine 1 cm. Posluži se trokutima i našiljenom olovkom. Izuzetno je važno da danas budeš precizan/precizna i uredan/uredna.</a:t>
          </a:r>
          <a:endParaRPr lang="en-US" sz="1600" kern="1200" dirty="0"/>
        </a:p>
      </dsp:txBody>
      <dsp:txXfrm>
        <a:off x="3847692" y="865197"/>
        <a:ext cx="2740203" cy="1701388"/>
      </dsp:txXfrm>
    </dsp:sp>
    <dsp:sp modelId="{982FEC4F-55C9-4675-ACC0-AB976EA500A4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F08C6B-204D-4CB2-B63F-099929B721A7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Kada si završio/završila s crtanjem, škarama pažljivo po linijama izreži kvadrat/kvadratić. Zapamti veličinu njegovih stranica (1 cm). Oboji kvadratić u plavu boju.</a:t>
          </a:r>
          <a:endParaRPr lang="en-US" sz="1600" kern="1200" dirty="0"/>
        </a:p>
      </dsp:txBody>
      <dsp:txXfrm>
        <a:off x="7326222" y="865197"/>
        <a:ext cx="2740203" cy="1701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D7550C-F893-4965-B2D8-66E4EBAB3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1A195A8-BA31-4828-84AC-2AFC969DD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6218A21-9AE9-4E9F-B049-A990AC3D1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298-F16A-4A33-A2B9-D65B91DF1316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CDCA171-D6EB-4934-A8C4-9DA21335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EB14F61-223A-4039-BDCC-A146451B0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C254-4F0E-47A7-86A5-C94B7A0FC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721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EEAE60-681B-407A-8432-A12282B6A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267B75B-991C-4C87-AB72-56DE719A9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A403FF5-DCCE-42C6-A9F6-5C22D1DD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298-F16A-4A33-A2B9-D65B91DF1316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64FA08B-AB97-4E9C-BDB8-035F5028D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C35FC18-4290-44DD-ABE1-9711DFE6F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C254-4F0E-47A7-86A5-C94B7A0FC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53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F5474ED0-CA50-4879-91C4-95B59C672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CCDB07F-44A5-4115-ADB2-3EBEE1157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C1A0863-682D-4D19-8D3E-001D3B8A6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298-F16A-4A33-A2B9-D65B91DF1316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803DAE3-B9E3-4AF0-97F4-36C9C9BD4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D68B61D-0631-448D-A40F-61C73EF1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C254-4F0E-47A7-86A5-C94B7A0FC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097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3BE18D-E6C9-45A8-8D4A-14380BD82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06A1C0-2838-4268-AA75-82D3C9C60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9EE085A-7BE4-4FEC-AE36-0B1982881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298-F16A-4A33-A2B9-D65B91DF1316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3AA45EF-6924-41AD-AFF9-BE40D34D1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DB23BEC-8F00-475A-B22D-8F7A20BEB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C254-4F0E-47A7-86A5-C94B7A0FC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633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7F1BE9-6D0C-466A-AE0F-252FFC60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2EE4D18-667A-4C24-BC56-99B2E3118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374C706-39EE-4500-90DD-46803ADC6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298-F16A-4A33-A2B9-D65B91DF1316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41B1C12-C42B-4FF1-B16F-AEE472D58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26F123E-9CB3-4B12-8496-3F53DAAD1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C254-4F0E-47A7-86A5-C94B7A0FC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932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69F987-DAD3-4304-83BD-83BFC74C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1E218B-E2E9-45D4-8B60-397E2E833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BFEF67F-5BCC-44A3-B2F1-B38702FAB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F683BA9-A8F1-4D92-B1CD-B94611F67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298-F16A-4A33-A2B9-D65B91DF1316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BFBFD6C-57B6-491A-A4DD-D9278A31F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1A579E4-2B8B-4082-998A-076D6F141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C254-4F0E-47A7-86A5-C94B7A0FC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771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BEB35B-495A-4EA9-B841-CB9BF6D46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133DBEB-76AE-4457-B444-52625A235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8326F6D-3603-43CA-99AB-5ABA94CCE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5391429-977D-47BC-9743-2502DD242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2015885-A749-48D1-9AF1-2D20EC8E50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F3D5B383-5D4F-4E05-B6CF-7C8AC00D4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298-F16A-4A33-A2B9-D65B91DF1316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D42214B-FF52-4ADA-9921-EAA2CD147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0C0A2DA3-2D42-44CF-B6B6-13F155AB2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C254-4F0E-47A7-86A5-C94B7A0FC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6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F37251-2D48-47F9-B895-9604ED133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3A6E1C7-5C0E-4A25-8244-DB1A128EE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298-F16A-4A33-A2B9-D65B91DF1316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B9CFF7A-A692-483B-A5FF-B203515E7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D00925F-E15C-4DE7-919F-50FA7D879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C254-4F0E-47A7-86A5-C94B7A0FC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799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729D96E8-EB6D-4163-8117-E45491F1A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298-F16A-4A33-A2B9-D65B91DF1316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0E537EDA-0699-45FD-B9B8-BE793BA16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13894EC-5816-4CA3-B70A-2539906D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C254-4F0E-47A7-86A5-C94B7A0FC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860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55A538-7F09-45D9-A287-C0D6BAFDA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FDE2FBC-BD81-4D14-982C-B89663F1A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35DC4E6-DEF8-4F09-82B6-C7ED242D3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802341D-32D9-417D-B041-1564FD00E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298-F16A-4A33-A2B9-D65B91DF1316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134BD8C-4935-4321-8081-955A483A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D277895-E8B0-4AD7-B3C9-3615906AC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C254-4F0E-47A7-86A5-C94B7A0FC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311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756756-5081-4AC0-B691-705D8247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85117EB1-1CCF-48CF-8EEC-76F1E92AB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3E94830-7B4A-475A-A407-D2F0C9DDF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156281F-BC6E-4DA9-A6B4-3C55186C0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298-F16A-4A33-A2B9-D65B91DF1316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64B29F6-B12B-4C8E-AF28-51C77A51C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000BD3C-1BBB-41DB-B5C1-F6F942D40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C254-4F0E-47A7-86A5-C94B7A0FC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883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997BFE4-9DE6-43EE-912E-709F06D3C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91794CB-01B8-47D5-AF5C-655E6D885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189713E-B813-46B7-A9BF-560505763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5A298-F16A-4A33-A2B9-D65B91DF1316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062EE07-A944-445C-BF1A-B5B3AB8FD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580D841-5605-4768-8628-B45B0E6D2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C254-4F0E-47A7-86A5-C94B7A0FC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013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hE15eHGlJ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wikipedia.org/wiki/Heart_symbo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1168481/hrvatski-jezik/4-razred-izgovor-i-pisanje-rije%c4%8di-s-ije-je-e-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D097022-E9E9-4041-A7E9-96A44FDAD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1601735"/>
            <a:ext cx="10684151" cy="1991979"/>
          </a:xfrm>
        </p:spPr>
        <p:txBody>
          <a:bodyPr anchor="b">
            <a:normAutofit/>
          </a:bodyPr>
          <a:lstStyle/>
          <a:p>
            <a:r>
              <a:rPr lang="hr-HR" sz="6600" dirty="0">
                <a:solidFill>
                  <a:srgbClr val="FFFFFF"/>
                </a:solidFill>
              </a:rPr>
              <a:t>3.4.2020.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Podnaslov 2">
            <a:extLst>
              <a:ext uri="{FF2B5EF4-FFF2-40B4-BE49-F238E27FC236}">
                <a16:creationId xmlns:a16="http://schemas.microsoft.com/office/drawing/2014/main" id="{D8F923C8-B23F-4AE2-8679-E9838DB89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75" y="3806169"/>
            <a:ext cx="9469211" cy="865639"/>
          </a:xfrm>
        </p:spPr>
        <p:txBody>
          <a:bodyPr anchor="t">
            <a:normAutofit/>
          </a:bodyPr>
          <a:lstStyle/>
          <a:p>
            <a:r>
              <a:rPr lang="hr-HR" sz="3200">
                <a:solidFill>
                  <a:srgbClr val="FFFFFF"/>
                </a:solidFill>
              </a:rPr>
              <a:t>4.b</a:t>
            </a:r>
          </a:p>
        </p:txBody>
      </p:sp>
    </p:spTree>
    <p:extLst>
      <p:ext uri="{BB962C8B-B14F-4D97-AF65-F5344CB8AC3E}">
        <p14:creationId xmlns:p14="http://schemas.microsoft.com/office/powerpoint/2010/main" val="3834759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3BE53DC8-4C9F-42F4-AFC9-946F295C0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>
            <a:normAutofit/>
          </a:bodyPr>
          <a:lstStyle/>
          <a:p>
            <a:pPr algn="ctr"/>
            <a:r>
              <a:rPr lang="hr-HR" sz="2800">
                <a:solidFill>
                  <a:srgbClr val="FFFFFF"/>
                </a:solidFill>
              </a:rPr>
              <a:t>PRIRODA I DRUŠTVO</a:t>
            </a:r>
            <a:br>
              <a:rPr lang="hr-HR" sz="2800">
                <a:solidFill>
                  <a:srgbClr val="FFFFFF"/>
                </a:solidFill>
              </a:rPr>
            </a:br>
            <a:r>
              <a:rPr lang="hr-HR" sz="2800">
                <a:solidFill>
                  <a:srgbClr val="FFFFFF"/>
                </a:solidFill>
              </a:rPr>
              <a:t>Europska unija</a:t>
            </a:r>
            <a:br>
              <a:rPr lang="hr-HR" sz="2800">
                <a:solidFill>
                  <a:srgbClr val="FFFFFF"/>
                </a:solidFill>
              </a:rPr>
            </a:br>
            <a:endParaRPr lang="hr-HR" sz="2800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E21C5B7-322E-4305-8C53-7F55F077A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27419"/>
            <a:ext cx="5126896" cy="3227626"/>
          </a:xfrm>
        </p:spPr>
        <p:txBody>
          <a:bodyPr anchor="ctr">
            <a:normAutofit/>
          </a:bodyPr>
          <a:lstStyle/>
          <a:p>
            <a:r>
              <a:rPr lang="hr-HR" sz="1900" dirty="0">
                <a:solidFill>
                  <a:srgbClr val="000000"/>
                </a:solidFill>
              </a:rPr>
              <a:t>Otvori udžbenik Pogled u svijet 4, str. 70 i 71. Pročitaj tekst i prouči slike. </a:t>
            </a:r>
          </a:p>
          <a:p>
            <a:r>
              <a:rPr lang="hr-HR" sz="1900" dirty="0">
                <a:solidFill>
                  <a:srgbClr val="000000"/>
                </a:solidFill>
              </a:rPr>
              <a:t>Prepiši plan ploče u bilježnicu.</a:t>
            </a:r>
          </a:p>
          <a:p>
            <a:r>
              <a:rPr lang="hr-HR" sz="1900" dirty="0">
                <a:solidFill>
                  <a:srgbClr val="000000"/>
                </a:solidFill>
              </a:rPr>
              <a:t>Pogledaj video o nastanku Europske unije na linku </a:t>
            </a:r>
            <a:r>
              <a:rPr lang="hr-HR" sz="2000" dirty="0">
                <a:hlinkClick r:id="rId3"/>
              </a:rPr>
              <a:t>https://www.youtube.com/watch?v=bhE15eHGlJI</a:t>
            </a:r>
            <a:endParaRPr lang="hr-HR" sz="19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HR" sz="19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HR" sz="1900" dirty="0">
              <a:solidFill>
                <a:srgbClr val="000000"/>
              </a:solidFill>
            </a:endParaRP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211F4F1F-B056-44C9-9C70-36D94423C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590737"/>
              </p:ext>
            </p:extLst>
          </p:nvPr>
        </p:nvGraphicFramePr>
        <p:xfrm>
          <a:off x="6429378" y="3028293"/>
          <a:ext cx="4954693" cy="2836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4693">
                  <a:extLst>
                    <a:ext uri="{9D8B030D-6E8A-4147-A177-3AD203B41FA5}">
                      <a16:colId xmlns:a16="http://schemas.microsoft.com/office/drawing/2014/main" val="1997403035"/>
                    </a:ext>
                  </a:extLst>
                </a:gridCol>
              </a:tblGrid>
              <a:tr h="2836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9705" algn="l"/>
                        </a:tabLst>
                      </a:pPr>
                      <a:r>
                        <a:rPr lang="hr-HR" sz="1200">
                          <a:effectLst/>
                        </a:rPr>
                        <a:t>PLAN PLOČE: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100" b="1">
                          <a:effectLst/>
                        </a:rPr>
                        <a:t>Europska unija (EU)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100">
                          <a:effectLst/>
                        </a:rPr>
                        <a:t>– zajednica nekih europskih zemalja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100">
                          <a:effectLst/>
                        </a:rPr>
                        <a:t>– ima svoje simbole: zastavu i himnu (Oda radosti)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100">
                          <a:effectLst/>
                        </a:rPr>
                        <a:t>– Republika Hrvatska članica je EU-a od 1. srpnja 2013. godine</a:t>
                      </a:r>
                      <a:endParaRPr lang="hr-HR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740" marR="46740" marT="46740" marB="46740"/>
                </a:tc>
                <a:extLst>
                  <a:ext uri="{0D108BD9-81ED-4DB2-BD59-A6C34878D82A}">
                    <a16:rowId xmlns:a16="http://schemas.microsoft.com/office/drawing/2014/main" val="1660043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651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5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27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396AEBDA-85A4-46AE-AAD6-F1EFA2289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KRAJ….</a:t>
            </a:r>
          </a:p>
        </p:txBody>
      </p:sp>
      <p:sp>
        <p:nvSpPr>
          <p:cNvPr id="30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1D8193B-5854-4270-8BBF-E6E7B4F434D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228" r="2227" b="-3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F6BACD4-FC54-42BA-91AA-8B4FFE7CE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rgbClr val="000000"/>
                </a:solidFill>
              </a:rPr>
              <a:t>Puno vas voli i pozdravlja vaša (m)učiteljica Antonija 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E61B78B4-6C82-4F99-AD92-6ABA1E929F42}"/>
              </a:ext>
            </a:extLst>
          </p:cNvPr>
          <p:cNvSpPr txBox="1"/>
          <p:nvPr/>
        </p:nvSpPr>
        <p:spPr>
          <a:xfrm>
            <a:off x="9926636" y="6657945"/>
            <a:ext cx="226536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>
                <a:solidFill>
                  <a:srgbClr val="FFFFFF"/>
                </a:solidFill>
                <a:hlinkClick r:id="rId4" tooltip="https://en.wikipedia.org/wiki/Heart_symbo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hr-HR" sz="700">
                <a:solidFill>
                  <a:srgbClr val="FFFFFF"/>
                </a:solidFill>
              </a:rPr>
              <a:t> korisnika Nepoznat autor: licenca </a:t>
            </a:r>
            <a:r>
              <a:rPr lang="hr-HR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hr-H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63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11C73B0D-A31E-45DC-8660-F26DDF30E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MATEMATIKA</a:t>
            </a:r>
            <a:br>
              <a:rPr lang="en-US" sz="4000">
                <a:solidFill>
                  <a:srgbClr val="FFFFFF"/>
                </a:solidFill>
              </a:rPr>
            </a:br>
            <a:r>
              <a:rPr lang="en-US" sz="4000">
                <a:solidFill>
                  <a:srgbClr val="FFFFFF"/>
                </a:solidFill>
              </a:rPr>
              <a:t>Jedinice za mjerenje površina</a:t>
            </a:r>
          </a:p>
        </p:txBody>
      </p:sp>
      <p:graphicFrame>
        <p:nvGraphicFramePr>
          <p:cNvPr id="15" name="Rezervirano mjesto sadržaja 2">
            <a:extLst>
              <a:ext uri="{FF2B5EF4-FFF2-40B4-BE49-F238E27FC236}">
                <a16:creationId xmlns:a16="http://schemas.microsoft.com/office/drawing/2014/main" id="{80D2613F-C5A1-4A1F-8B92-3CBEB5D492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374706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887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8BD75479-9624-46AD-BE93-F0C475172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00" y="2298646"/>
            <a:ext cx="10684151" cy="199197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Otvori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udžbenik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stranici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65. 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 1.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zadatku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primijetit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ćeš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nekoliko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različitih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pravokutnika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Pročitaj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prvi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odlomak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razmisli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odgovoru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nemaš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ideju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bi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pravokutnik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mogao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biti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najveći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to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ne mora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zabrinjavati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Pokazat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ću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ti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pomoću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tvojega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kartončića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to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možeš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jednostavno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izračunati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1261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83A8B491-5856-4A6F-8E56-898AA05F1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endParaRPr lang="hr-HR">
              <a:solidFill>
                <a:srgbClr val="000000"/>
              </a:solidFill>
            </a:endParaRPr>
          </a:p>
        </p:txBody>
      </p:sp>
      <p:sp>
        <p:nvSpPr>
          <p:cNvPr id="13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/>
                </a:gs>
                <a:gs pos="23000">
                  <a:schemeClr val="accent1"/>
                </a:gs>
                <a:gs pos="83000">
                  <a:schemeClr val="accent5"/>
                </a:gs>
                <a:gs pos="100000">
                  <a:schemeClr val="accent5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Slika 3" descr="Slika na kojoj se prikazuje zaslon, zgrada, crtež&#10;&#10;Opis je automatski generiran">
            <a:extLst>
              <a:ext uri="{FF2B5EF4-FFF2-40B4-BE49-F238E27FC236}">
                <a16:creationId xmlns:a16="http://schemas.microsoft.com/office/drawing/2014/main" id="{3EB23F55-17DA-44A0-A9FF-ACF080970D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"/>
          <a:stretch/>
        </p:blipFill>
        <p:spPr>
          <a:xfrm>
            <a:off x="450247" y="1629089"/>
            <a:ext cx="3620034" cy="3620021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4D590DA-C68F-42B6-9A25-ECCB1E8F8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hr-HR" sz="2000">
                <a:solidFill>
                  <a:srgbClr val="000000"/>
                </a:solidFill>
              </a:rPr>
              <a:t>Uzmi svoj kvadrat od kartončića i prisloni ga na pravokutnike/kvadrate u udžbeniku. Pripazi na preciznost. Drži se linija. Ne očekuj da će sve biti idealno, ali ćeš makar stvoriti predodžbu o tome koliko puta možeš svoj kartončić umetnuti u ove likove u udžbeniku.</a:t>
            </a:r>
          </a:p>
          <a:p>
            <a:endParaRPr lang="hr-HR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821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4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33112E1A-BE0C-441B-9859-A183795A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Ako si na najdonji lik </a:t>
            </a:r>
            <a:r>
              <a:rPr lang="hr-HR" sz="2400" dirty="0" err="1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kartončić</a:t>
            </a:r>
            <a:r>
              <a:rPr lang="hr-HR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prislonio/prislonila 11 puta u nizu, znači da taj lik ima površinu </a:t>
            </a:r>
            <a:r>
              <a:rPr lang="hr-HR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11 kvadratnih centimetara</a:t>
            </a:r>
            <a:r>
              <a:rPr lang="hr-HR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Kraće to možemo zapisati ovako: </a:t>
            </a:r>
            <a:r>
              <a:rPr lang="hr-HR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11 cm</a:t>
            </a:r>
            <a:r>
              <a:rPr lang="hr-HR" sz="2400" b="1" baseline="300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hr-HR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hr-HR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2400" dirty="0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2A2A99-94DC-46CB-AB4C-901DECCF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hr-HR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Isti postupak ponovi na svim likovima u 1. zadatku i u njih upiši mjeru koju si dobio/dobila.</a:t>
            </a:r>
          </a:p>
          <a:p>
            <a:endParaRPr lang="hr-HR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247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CAFB3E-E6E2-4587-A5FC-061F9AED9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912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75841F-9161-4650-BCE5-20FFE7E29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3" t="3964" b="3964"/>
          <a:stretch/>
        </p:blipFill>
        <p:spPr>
          <a:xfrm>
            <a:off x="575867" y="1"/>
            <a:ext cx="6629806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B8A70195-D7B3-4DBF-B87F-7C4C196AF52D}"/>
              </a:ext>
            </a:extLst>
          </p:cNvPr>
          <p:cNvSpPr txBox="1"/>
          <p:nvPr/>
        </p:nvSpPr>
        <p:spPr>
          <a:xfrm>
            <a:off x="726057" y="3121701"/>
            <a:ext cx="3658053" cy="17865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PLAN PLOČE: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0086A0-762B-44EE-AA70-A7268A72A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91262" y="0"/>
            <a:ext cx="590073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55AE45C8-4F8D-4200-B596-C5A303915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344141"/>
              </p:ext>
            </p:extLst>
          </p:nvPr>
        </p:nvGraphicFramePr>
        <p:xfrm>
          <a:off x="5900739" y="1079750"/>
          <a:ext cx="5507803" cy="46956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{8799B23B-EC83-4686-B30A-512413B5E67A}</a:tableStyleId>
              </a:tblPr>
              <a:tblGrid>
                <a:gridCol w="5507803">
                  <a:extLst>
                    <a:ext uri="{9D8B030D-6E8A-4147-A177-3AD203B41FA5}">
                      <a16:colId xmlns:a16="http://schemas.microsoft.com/office/drawing/2014/main" val="1302386175"/>
                    </a:ext>
                  </a:extLst>
                </a:gridCol>
              </a:tblGrid>
              <a:tr h="4695625">
                <a:tc>
                  <a:txBody>
                    <a:bodyPr/>
                    <a:lstStyle/>
                    <a:p>
                      <a:pPr marL="114300" marR="160020" algn="ctr">
                        <a:spcAft>
                          <a:spcPts val="0"/>
                        </a:spcAft>
                      </a:pPr>
                      <a:r>
                        <a:rPr lang="hr-HR" sz="3000" dirty="0">
                          <a:effectLst/>
                        </a:rPr>
                        <a:t>JEDINICE  ZA  MJERENJE POVRŠINE</a:t>
                      </a:r>
                    </a:p>
                    <a:p>
                      <a:pPr marL="114300" marR="160020" algn="ctr">
                        <a:spcAft>
                          <a:spcPts val="0"/>
                        </a:spcAft>
                      </a:pPr>
                      <a:endParaRPr lang="hr-HR" sz="3000" dirty="0">
                        <a:effectLst/>
                      </a:endParaRPr>
                    </a:p>
                    <a:p>
                      <a:pPr marL="114300" marR="160020" algn="l">
                        <a:spcAft>
                          <a:spcPts val="0"/>
                        </a:spcAft>
                      </a:pPr>
                      <a:r>
                        <a:rPr lang="hr-HR" sz="3000" dirty="0">
                          <a:solidFill>
                            <a:srgbClr val="FF0000"/>
                          </a:solidFill>
                          <a:effectLst/>
                        </a:rPr>
                        <a:t>1 kvadratni centimetar  -  1 cm²</a:t>
                      </a:r>
                    </a:p>
                    <a:p>
                      <a:pPr marL="114300" marR="160020" algn="l">
                        <a:spcAft>
                          <a:spcPts val="0"/>
                        </a:spcAft>
                      </a:pPr>
                      <a:r>
                        <a:rPr lang="hr-HR" sz="3000" dirty="0">
                          <a:solidFill>
                            <a:srgbClr val="FF0000"/>
                          </a:solidFill>
                          <a:effectLst/>
                        </a:rPr>
                        <a:t>1 kvadratni decimetar  -  1 dm²                         </a:t>
                      </a:r>
                    </a:p>
                    <a:p>
                      <a:pPr marL="114300" marR="160020" algn="l">
                        <a:spcAft>
                          <a:spcPts val="0"/>
                        </a:spcAft>
                      </a:pPr>
                      <a:r>
                        <a:rPr lang="hr-HR" sz="3000" dirty="0">
                          <a:solidFill>
                            <a:srgbClr val="FF0000"/>
                          </a:solidFill>
                          <a:effectLst/>
                        </a:rPr>
                        <a:t>1 kvadratni metar  -  1 m²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3000" dirty="0">
                          <a:effectLst/>
                        </a:rPr>
                        <a:t> </a:t>
                      </a:r>
                      <a:endParaRPr lang="hr-HR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5" marR="55155" marT="0" marB="0" anchor="ctr"/>
                </a:tc>
                <a:extLst>
                  <a:ext uri="{0D108BD9-81ED-4DB2-BD59-A6C34878D82A}">
                    <a16:rowId xmlns:a16="http://schemas.microsoft.com/office/drawing/2014/main" val="3476251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633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D4712C0-108A-42C6-8BB6-163DDB782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r-HR" sz="4000">
                <a:solidFill>
                  <a:srgbClr val="FFFFFF"/>
                </a:solidFill>
              </a:rPr>
              <a:t>VJEŽBANJE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F4F339-4691-4644-90DA-C6FB065CF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4" y="3429000"/>
            <a:ext cx="9833548" cy="2693976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000000"/>
                </a:solidFill>
              </a:rPr>
              <a:t>Otvori udžbenik na stranici 66. Pročitaj i riješi sva 4 zadatka.</a:t>
            </a:r>
          </a:p>
          <a:p>
            <a:r>
              <a:rPr lang="hr-HR" dirty="0">
                <a:solidFill>
                  <a:srgbClr val="000000"/>
                </a:solidFill>
              </a:rPr>
              <a:t>Otvori radnu bilježnicu na stranici 61. Pročitaj i riješi sva 4 zadatka.</a:t>
            </a:r>
          </a:p>
          <a:p>
            <a:endParaRPr lang="hr-H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473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E989D5C1-A28A-4FE5-8D72-E6AEC46CE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DOMAĆA ZADAĆA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65D3049-A182-4860-A4C4-DD6352F47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lvl="0"/>
            <a:endParaRPr lang="hr-HR" sz="2400">
              <a:solidFill>
                <a:srgbClr val="000000"/>
              </a:solidFill>
            </a:endParaRPr>
          </a:p>
          <a:p>
            <a:r>
              <a:rPr lang="hr-HR" sz="2400">
                <a:solidFill>
                  <a:srgbClr val="000000"/>
                </a:solidFill>
              </a:rPr>
              <a:t>Zbirka zadataka na stranicama 51. i 52. – preko vikenda</a:t>
            </a:r>
          </a:p>
        </p:txBody>
      </p:sp>
    </p:spTree>
    <p:extLst>
      <p:ext uri="{BB962C8B-B14F-4D97-AF65-F5344CB8AC3E}">
        <p14:creationId xmlns:p14="http://schemas.microsoft.com/office/powerpoint/2010/main" val="22700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97AA824A-AE50-4209-918D-E382E2BC2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>
            <a:normAutofit/>
          </a:bodyPr>
          <a:lstStyle/>
          <a:p>
            <a:pPr algn="ctr"/>
            <a:r>
              <a:rPr lang="hr-HR" sz="4000">
                <a:solidFill>
                  <a:srgbClr val="FFFFFF"/>
                </a:solidFill>
              </a:rPr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6AD316-A1CD-43AD-AF75-DF3D27F0C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27419"/>
            <a:ext cx="5126896" cy="32276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1900">
                <a:solidFill>
                  <a:srgbClr val="000000"/>
                </a:solidFill>
                <a:hlinkClick r:id="rId3"/>
              </a:rPr>
              <a:t>https://wordwall.net/hr/resource/1168481/hrvatski-jezik/4-razred-izgovor-i-pisanje-rije%c4%8di-s-ije-je-e-i</a:t>
            </a:r>
            <a:endParaRPr lang="hr-HR" sz="19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HR" sz="19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hr-HR" sz="1900">
                <a:solidFill>
                  <a:srgbClr val="000000"/>
                </a:solidFill>
              </a:rPr>
              <a:t>Napiši tablicu u bilježnicu i točno zapiši sve riječi koje imaš u igrici. 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B743E04-EBC3-4395-AB0D-CDB76F7F3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203347"/>
              </p:ext>
            </p:extLst>
          </p:nvPr>
        </p:nvGraphicFramePr>
        <p:xfrm>
          <a:off x="7817064" y="3658470"/>
          <a:ext cx="2179321" cy="157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227">
                  <a:extLst>
                    <a:ext uri="{9D8B030D-6E8A-4147-A177-3AD203B41FA5}">
                      <a16:colId xmlns:a16="http://schemas.microsoft.com/office/drawing/2014/main" val="1138307037"/>
                    </a:ext>
                  </a:extLst>
                </a:gridCol>
                <a:gridCol w="1043094">
                  <a:extLst>
                    <a:ext uri="{9D8B030D-6E8A-4147-A177-3AD203B41FA5}">
                      <a16:colId xmlns:a16="http://schemas.microsoft.com/office/drawing/2014/main" val="3212585779"/>
                    </a:ext>
                  </a:extLst>
                </a:gridCol>
              </a:tblGrid>
              <a:tr h="737616">
                <a:tc>
                  <a:txBody>
                    <a:bodyPr/>
                    <a:lstStyle/>
                    <a:p>
                      <a:pPr algn="ctr"/>
                      <a:r>
                        <a:rPr lang="hr-HR" sz="3300"/>
                        <a:t>-ije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300"/>
                        <a:t>-je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73921607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endParaRPr lang="hr-HR" sz="330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endParaRPr lang="hr-HR" sz="3300"/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397405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727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465</Words>
  <Application>Microsoft Office PowerPoint</Application>
  <PresentationFormat>Široki zaslon</PresentationFormat>
  <Paragraphs>42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sustava Office</vt:lpstr>
      <vt:lpstr>3.4.2020.</vt:lpstr>
      <vt:lpstr>MATEMATIKA Jedinice za mjerenje površina</vt:lpstr>
      <vt:lpstr>Otvori udžbenik na stranici 65.  U 1. zadatku primijetit ćeš nekoliko različitih pravokutnika. Pročitaj prvi odlomak i razmisli o odgovoru. Ako nemaš ideju koji bi pravokutnik mogao biti najveći, to te ne mora zabrinjavati. Pokazat ću ti pomoću tvojega kartončića kako to možeš jednostavno izračunati. </vt:lpstr>
      <vt:lpstr>PowerPoint prezentacija</vt:lpstr>
      <vt:lpstr>Ako si na najdonji lik kartončić prislonio/prislonila 11 puta u nizu, znači da taj lik ima površinu 11 kvadratnih centimetara. Kraće to možemo zapisati ovako: 11 cm2. </vt:lpstr>
      <vt:lpstr>PowerPoint prezentacija</vt:lpstr>
      <vt:lpstr>VJEŽBANJE</vt:lpstr>
      <vt:lpstr>DOMAĆA ZADAĆA</vt:lpstr>
      <vt:lpstr>HRVATSKI JEZIK</vt:lpstr>
      <vt:lpstr>PRIRODA I DRUŠTVO Europska unija </vt:lpstr>
      <vt:lpstr>KRAJ….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3.4.2020.</dc:title>
  <dc:creator>arados81@gmail.com</dc:creator>
  <cp:lastModifiedBy>arados81@gmail.com</cp:lastModifiedBy>
  <cp:revision>4</cp:revision>
  <dcterms:created xsi:type="dcterms:W3CDTF">2020-04-02T16:56:17Z</dcterms:created>
  <dcterms:modified xsi:type="dcterms:W3CDTF">2020-04-02T17:02:21Z</dcterms:modified>
</cp:coreProperties>
</file>