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61" r:id="rId3"/>
    <p:sldId id="256" r:id="rId4"/>
    <p:sldId id="257" r:id="rId5"/>
    <p:sldId id="259" r:id="rId6"/>
    <p:sldId id="258" r:id="rId7"/>
    <p:sldId id="260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440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0DBA6-7E88-48A7-B73E-44AFA1A69BD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83C86-EB67-4D55-8817-BD8BAAFDC4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08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Danas ćemo naučiti čime mjerimo površine. Krenut ćemo od mjerenja duljine. </a:t>
            </a:r>
          </a:p>
          <a:p>
            <a:r>
              <a:rPr lang="hr-HR" dirty="0" smtClean="0"/>
              <a:t>Ovo je dužina</a:t>
            </a:r>
            <a:r>
              <a:rPr lang="hr-HR" baseline="0" dirty="0" smtClean="0"/>
              <a:t> kao dio pravca omeđena krajnjim točkama. Duljine dužine mjerimo mjerama za duljinu, a to su mm, cm, dm, m, km. </a:t>
            </a:r>
          </a:p>
          <a:p>
            <a:r>
              <a:rPr lang="hr-HR" baseline="0" dirty="0" smtClean="0"/>
              <a:t>Ovo su geometrijski likovi, nama dobro poznati, pravokutnik i kvadrat. Osim što možemo mjeriti opseg pravokutnika i kvadrata, možemo im mjeriti i površinu, sve ovo što se zeleni. </a:t>
            </a:r>
          </a:p>
          <a:p>
            <a:r>
              <a:rPr lang="hr-HR" baseline="0" dirty="0" smtClean="0"/>
              <a:t>Također, možemo mjeriti površinu trokuta i kruga, ali to ćete učiti kad budete malo stariji.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3C86-EB67-4D55-8817-BD8BAAFDC4E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14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Ponovimo mjerenje duljine. </a:t>
            </a:r>
          </a:p>
          <a:p>
            <a:r>
              <a:rPr lang="hr-HR" dirty="0" smtClean="0"/>
              <a:t>Ravnalo</a:t>
            </a:r>
            <a:r>
              <a:rPr lang="hr-HR" baseline="0" dirty="0" smtClean="0"/>
              <a:t> i trokut nam služe za mjerenje duljina dužina, stranica i sl. za</a:t>
            </a:r>
            <a:r>
              <a:rPr lang="hr-HR" dirty="0" smtClean="0"/>
              <a:t> naše školske potrebe.</a:t>
            </a:r>
          </a:p>
          <a:p>
            <a:r>
              <a:rPr lang="hr-HR" dirty="0" smtClean="0"/>
              <a:t>Stolari</a:t>
            </a:r>
            <a:r>
              <a:rPr lang="hr-HR" baseline="0" dirty="0" smtClean="0"/>
              <a:t> i </a:t>
            </a:r>
            <a:r>
              <a:rPr lang="hr-HR" dirty="0" smtClean="0"/>
              <a:t>zidari koriste ovakav metar.</a:t>
            </a:r>
          </a:p>
          <a:p>
            <a:r>
              <a:rPr lang="hr-HR" dirty="0" smtClean="0"/>
              <a:t>Krojači koriste ovakav metar i njime</a:t>
            </a:r>
            <a:r>
              <a:rPr lang="hr-HR" baseline="0" dirty="0" smtClean="0"/>
              <a:t> mjere svašta: opseg glave, opseg struka, širinu ramena, duljinu ruku, ovisno što trebaju krojiti i šivati.</a:t>
            </a:r>
            <a:endParaRPr lang="hr-HR" dirty="0" smtClean="0"/>
          </a:p>
          <a:p>
            <a:r>
              <a:rPr lang="hr-HR" dirty="0" smtClean="0"/>
              <a:t> Osnovna jedinica za mjerenje duljine je 1 metar. 1 m ima 10 dm,</a:t>
            </a:r>
            <a:r>
              <a:rPr lang="hr-HR" baseline="0" dirty="0" smtClean="0"/>
              <a:t> 100 cm, 1000 milimetara.</a:t>
            </a:r>
          </a:p>
          <a:p>
            <a:r>
              <a:rPr lang="hr-HR" baseline="0" dirty="0" smtClean="0"/>
              <a:t>1 dm ima 10 cm, 100 mm.</a:t>
            </a:r>
          </a:p>
          <a:p>
            <a:r>
              <a:rPr lang="hr-HR" baseline="0" dirty="0" smtClean="0"/>
              <a:t>1 cm ima 10 mm.</a:t>
            </a:r>
          </a:p>
          <a:p>
            <a:r>
              <a:rPr lang="hr-HR" baseline="0" dirty="0" smtClean="0"/>
              <a:t>Ponovimo i kilometar kojim se mjere  veće duljine, udaljenosti između mjesta, duljine cesta ili rijeka. 1 km ima 1000 m.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3C86-EB67-4D55-8817-BD8BAAFDC4E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45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 slici je kvadrat koji ima duljinu stranice 1 cm. Ovakav kvadrat je 1 kvadratni centimetar. Kratko se zapisuje ovako. Jedan</a:t>
            </a:r>
            <a:r>
              <a:rPr lang="hr-HR" baseline="0" dirty="0" smtClean="0"/>
              <a:t> k</a:t>
            </a:r>
            <a:r>
              <a:rPr lang="hr-HR" dirty="0" smtClean="0"/>
              <a:t>vadratni centimetar je jedinični kvadrat kojim mjerimo površine.</a:t>
            </a:r>
          </a:p>
          <a:p>
            <a:r>
              <a:rPr lang="hr-HR" dirty="0" smtClean="0"/>
              <a:t>I ovo je kvadrat, ali njegova stranica iznosi 1 dm.</a:t>
            </a:r>
            <a:r>
              <a:rPr lang="hr-HR" baseline="0" dirty="0" smtClean="0"/>
              <a:t> Stoga je on također jedinični kvadrat. Vidimo 1 kvadratni decimetar, a kraće se zapisuje ovako.  Ponovimo, površinu mjerimo jediničnim kvadratima, kvadratima koji imaju duljinu stranice 1 mm, 1 cm, 1 dm, 1 m, 1 km.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3C86-EB67-4D55-8817-BD8BAAFDC4E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99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Sažmimo.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3C86-EB67-4D55-8817-BD8BAAFDC4E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48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Uočavamo 1</a:t>
            </a:r>
            <a:r>
              <a:rPr lang="hr-HR" baseline="0" dirty="0" smtClean="0"/>
              <a:t> kvadratni cm i jedan kvadratni dm. Pitanje glasi: koliko nam je potrebno kvadratnih centimetara da bismo pokrili ili popločali kvadratni decimetar? Da bismo to otkrili, nacrtali smo kvadratnu mrežu. Podijelili smo kvadratni decimetar na manje kvadrate stranice 1 cm, </a:t>
            </a:r>
            <a:r>
              <a:rPr lang="hr-HR" baseline="0" dirty="0" err="1" smtClean="0"/>
              <a:t>tj</a:t>
            </a:r>
            <a:r>
              <a:rPr lang="hr-HR" baseline="0" dirty="0" smtClean="0"/>
              <a:t>, na kvadratne cm. </a:t>
            </a:r>
          </a:p>
          <a:p>
            <a:r>
              <a:rPr lang="hr-HR" baseline="0" dirty="0" smtClean="0"/>
              <a:t>Krenimo prekrivati kvadratni decimetar kvadratnim centimetrima.  1, 2,…..</a:t>
            </a:r>
          </a:p>
          <a:p>
            <a:r>
              <a:rPr lang="hr-HR" baseline="0" dirty="0" smtClean="0"/>
              <a:t>Jedan red prekrili smo s 10 kvadratnih cm. Treba utvrditi koliko je redova pa ubrzajmo proces…..</a:t>
            </a:r>
          </a:p>
          <a:p>
            <a:r>
              <a:rPr lang="hr-HR" dirty="0" smtClean="0"/>
              <a:t>Dokazali smo da 1 kvadratni decimetar ima 100 kvadratnih centimetara. Kraće to računamo tako da pomnožimo 10 cm duljine</a:t>
            </a:r>
            <a:r>
              <a:rPr lang="hr-HR" baseline="0" dirty="0" smtClean="0"/>
              <a:t> i 10 cm širine kvadrata, jer 1 dm ima 10 cm.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3C86-EB67-4D55-8817-BD8BAAFDC4E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91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Zaključimo dalje: 1 kvadratni centimetar ima 100 kvadratnih milimetara jer</a:t>
            </a:r>
            <a:r>
              <a:rPr lang="hr-HR" baseline="0" dirty="0" smtClean="0"/>
              <a:t> 1 cm ima 10 mm, a 10 puta 10 je 100.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3C86-EB67-4D55-8817-BD8BAAFDC4E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40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Koliko 1 kvadratni metar ima kvadratnih</a:t>
            </a:r>
            <a:r>
              <a:rPr lang="hr-HR" baseline="0" dirty="0" smtClean="0"/>
              <a:t> centimetara? Krenimo od poznatog. 1 m ima 100 cm. 1 kvadratni metar ima 100 cm puta 100 cm a to je 10 000 kvadratnih centimetara,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3C86-EB67-4D55-8817-BD8BAAFDC4E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63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Naučili smo što je to kvadratni centimetar. To je kvadrat duljine stranice 1 cm.</a:t>
            </a:r>
          </a:p>
          <a:p>
            <a:r>
              <a:rPr lang="hr-HR" dirty="0" smtClean="0"/>
              <a:t>Što je kvadratni decimetar? To je kvadrat duljine stranice 1 dm.</a:t>
            </a:r>
          </a:p>
          <a:p>
            <a:r>
              <a:rPr lang="hr-HR" dirty="0" smtClean="0"/>
              <a:t>Što je kvadratni metar? To je kvadrat duljine stranice 1 m.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3C86-EB67-4D55-8817-BD8BAAFDC4E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51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70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34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24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86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7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96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59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039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97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722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634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17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94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5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60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A966F4-FB81-4D8F-8ACB-7F5041C1FA06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C89EE-D1AC-4C06-9677-A4A0523960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3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187624" y="2204864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/>
              <a:t>MJERENJE </a:t>
            </a:r>
            <a:r>
              <a:rPr lang="hr-HR" sz="5400" dirty="0" smtClean="0"/>
              <a:t>  POVRŠINA</a:t>
            </a:r>
            <a:endParaRPr lang="hr-HR" sz="5400" dirty="0"/>
          </a:p>
          <a:p>
            <a:pPr algn="ctr"/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38727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0083" y="908720"/>
            <a:ext cx="8229600" cy="5026570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dirty="0" smtClean="0"/>
              <a:t>Prepiši u bilježnicu:</a:t>
            </a:r>
            <a:br>
              <a:rPr lang="hr-HR" sz="2800" dirty="0" smtClean="0"/>
            </a:br>
            <a:r>
              <a:rPr lang="hr-HR" sz="2800" dirty="0" smtClean="0"/>
              <a:t> </a:t>
            </a:r>
            <a:br>
              <a:rPr lang="hr-HR" sz="2800" dirty="0" smtClean="0"/>
            </a:br>
            <a:r>
              <a:rPr lang="hr-HR" sz="2800" dirty="0" smtClean="0"/>
              <a:t>                                       </a:t>
            </a:r>
            <a:r>
              <a:rPr lang="hr-HR" sz="2800" cap="none" dirty="0" smtClean="0"/>
              <a:t>                  </a:t>
            </a: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Vježba</a:t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m²   </a:t>
            </a: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= 100 cm · 100 cm    = 10 000 cm²</a:t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cm² </a:t>
            </a: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=   10 mm · 10 mm    = 100 mm²</a:t>
            </a:r>
            <a:r>
              <a:rPr lang="hr-HR" sz="28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8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dm² </a:t>
            </a: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=   10 cm ·  10 cm     = 100 cm²</a:t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m²   </a:t>
            </a: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=   10 dm ·  10 dm     = 100 dm²</a:t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izračunaj u bilježnicu:</a:t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5 dm² = _____ cm²                        2 m²    = _____ dm²</a:t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400 cm²  = _____ dm²                     700 dm² = _____m²</a:t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3 dm² = _____ cm²                          5 m²   = _____ dm²</a:t>
            </a:r>
            <a:b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600 cm²  = _____ dm²                     200 dm² = _____ m²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AutoShape 4" descr="Slikovni rezultat za geometrijski troku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geometrijski troku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RB/61. str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      __________________________________________________</a:t>
            </a:r>
          </a:p>
          <a:p>
            <a:pPr marL="0" indent="0">
              <a:buNone/>
            </a:pPr>
            <a:r>
              <a:rPr lang="hr-HR" cap="none" dirty="0" smtClean="0"/>
              <a:t>Prilagodba (Luka)</a:t>
            </a:r>
          </a:p>
          <a:p>
            <a:pPr marL="0" indent="0">
              <a:buNone/>
            </a:pPr>
            <a:r>
              <a:rPr lang="hr-HR" cap="none" dirty="0" smtClean="0"/>
              <a:t>Potraži u svome udžbeniku sadržaje vezane uz mjerenje površina i rješi ih.</a:t>
            </a:r>
          </a:p>
          <a:p>
            <a:pPr marL="0" indent="0">
              <a:buNone/>
            </a:pPr>
            <a:r>
              <a:rPr lang="hr-HR" cap="none" dirty="0" smtClean="0"/>
              <a:t>Prepiši u bilježnicu naslov i sljedeće: </a:t>
            </a:r>
            <a:r>
              <a:rPr lang="hr-H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r-HR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= </a:t>
            </a:r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10 000 cm²</a:t>
            </a:r>
            <a:b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hr-HR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r-H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cm² 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100 mm²</a:t>
            </a:r>
            <a:r>
              <a:rPr lang="hr-H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1 </a:t>
            </a:r>
            <a:r>
              <a:rPr lang="hr-H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dm² 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100 cm²</a:t>
            </a:r>
            <a:b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hr-HR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r-H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  </a:t>
            </a:r>
            <a:r>
              <a:rPr lang="hr-HR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100 dm²</a:t>
            </a:r>
            <a:b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8990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796030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adam se da vam nije bilo teško.</a:t>
            </a:r>
          </a:p>
          <a:p>
            <a:pPr marL="0" indent="0" algn="ctr">
              <a:buNone/>
            </a:pPr>
            <a:r>
              <a:rPr lang="hr-HR" sz="3600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ozdrav od učiteljice Dubravke!</a:t>
            </a:r>
          </a:p>
          <a:p>
            <a:pPr marL="0" indent="0">
              <a:buNone/>
            </a:pPr>
            <a:endParaRPr lang="hr-HR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3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08920"/>
            <a:ext cx="3419872" cy="2279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5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Mjerenje površine</a:t>
            </a:r>
            <a:endParaRPr lang="hr-HR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971600" y="3573016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971600" y="3429000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2607240" y="3394728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avokutnik 13"/>
          <p:cNvSpPr/>
          <p:nvPr/>
        </p:nvSpPr>
        <p:spPr>
          <a:xfrm>
            <a:off x="4860032" y="1844824"/>
            <a:ext cx="3096344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Jednakokračni trokut 14"/>
          <p:cNvSpPr/>
          <p:nvPr/>
        </p:nvSpPr>
        <p:spPr>
          <a:xfrm>
            <a:off x="4881736" y="422108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4881736" y="3176972"/>
            <a:ext cx="86409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6462197" y="42210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1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503911" y="2297575"/>
            <a:ext cx="7772400" cy="42395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Mjerenje duljine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 descr="C:\Users\Korisnik\Documents\Bogdanka\Škola na daljinu\MAT\ruler-146428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355">
            <a:off x="132690" y="1288160"/>
            <a:ext cx="36004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ocuments\Bogdanka\Škola na daljinu\MAT\inch-tape-31180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408">
            <a:off x="780399" y="2532885"/>
            <a:ext cx="2752080" cy="13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Documents\Bogdanka\Škola na daljinu\MAT\measuring-tape-789899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0" y="3792942"/>
            <a:ext cx="2588146" cy="17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/>
          <p:cNvSpPr txBox="1"/>
          <p:nvPr/>
        </p:nvSpPr>
        <p:spPr>
          <a:xfrm>
            <a:off x="3851920" y="2278717"/>
            <a:ext cx="44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1 m = 10 dm = 100 cm = 1 000 mm</a:t>
            </a:r>
            <a:endParaRPr lang="hr-HR" sz="24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3851920" y="275924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1 dm = 10 cm = 100 mm</a:t>
            </a:r>
            <a:endParaRPr lang="hr-HR" sz="24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3851920" y="3261219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1 cm = 10 mm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3846130" y="3772620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1 km = 1 000 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993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353" y="50215"/>
            <a:ext cx="7797662" cy="1151965"/>
          </a:xfrm>
        </p:spPr>
        <p:txBody>
          <a:bodyPr/>
          <a:lstStyle/>
          <a:p>
            <a:r>
              <a:rPr lang="hr-HR" dirty="0" smtClean="0"/>
              <a:t>Mjerenje površine</a:t>
            </a:r>
            <a:endParaRPr lang="hr-HR" dirty="0"/>
          </a:p>
        </p:txBody>
      </p:sp>
      <p:pic>
        <p:nvPicPr>
          <p:cNvPr id="4" name="Picture 5" descr="C:\Users\Korisnik\Documents\Bogdanka\Škola na daljinu\MAT\kv cm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95" y="1768397"/>
            <a:ext cx="876422" cy="6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risnik\Documents\Bogdanka\Škola na daljinu\MAT\Bez naslo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83" y="875984"/>
            <a:ext cx="44386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487015" y="235667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 cm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030049" y="192614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 cm</a:t>
            </a:r>
            <a:endParaRPr lang="hr-HR" dirty="0"/>
          </a:p>
        </p:txBody>
      </p:sp>
      <p:sp>
        <p:nvSpPr>
          <p:cNvPr id="8" name="Strelica zakrivljena udesno 7"/>
          <p:cNvSpPr/>
          <p:nvPr/>
        </p:nvSpPr>
        <p:spPr>
          <a:xfrm flipH="1">
            <a:off x="1916646" y="2086685"/>
            <a:ext cx="639129" cy="1760458"/>
          </a:xfrm>
          <a:prstGeom prst="curvedRightArrow">
            <a:avLst>
              <a:gd name="adj1" fmla="val 25000"/>
              <a:gd name="adj2" fmla="val 93323"/>
              <a:gd name="adj3" fmla="val 2403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67201" y="3717032"/>
            <a:ext cx="308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1 kvadratni centimetar</a:t>
            </a:r>
            <a:endParaRPr lang="hr-HR" sz="2400" b="1" dirty="0">
              <a:solidFill>
                <a:srgbClr val="00B05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913780" y="4178697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1 cm²</a:t>
            </a:r>
            <a:endParaRPr lang="hr-HR" sz="2400" b="1" dirty="0">
              <a:solidFill>
                <a:srgbClr val="00B050"/>
              </a:solidFill>
            </a:endParaRPr>
          </a:p>
        </p:txBody>
      </p:sp>
      <p:sp>
        <p:nvSpPr>
          <p:cNvPr id="11" name="Strelica zakrivljena ulijevo 10"/>
          <p:cNvSpPr/>
          <p:nvPr/>
        </p:nvSpPr>
        <p:spPr>
          <a:xfrm rot="257336" flipH="1">
            <a:off x="3949417" y="1244958"/>
            <a:ext cx="1525280" cy="4552375"/>
          </a:xfrm>
          <a:prstGeom prst="curvedLeftArrow">
            <a:avLst>
              <a:gd name="adj1" fmla="val 11439"/>
              <a:gd name="adj2" fmla="val 50000"/>
              <a:gd name="adj3" fmla="val 23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026324" y="517292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1 dm </a:t>
            </a:r>
            <a:endParaRPr lang="hr-HR" sz="28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277724" y="2544587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1 dm</a:t>
            </a:r>
            <a:endParaRPr lang="hr-HR" sz="24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5255440" y="395364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 kvadratni decimetar</a:t>
            </a:r>
            <a:endParaRPr lang="hr-HR" sz="2400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6257570" y="732632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1 dm ²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7351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hr-HR" sz="2400" cap="none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K</a:t>
            </a:r>
            <a:r>
              <a:rPr lang="hr-HR" sz="2400" cap="none" dirty="0" smtClean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vadrat koji ima duljinu stranice 1 cm je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rgbClr val="00B05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	1 kvadratni centimetar (1cm²).</a:t>
            </a:r>
          </a:p>
          <a:p>
            <a:pPr marL="0" indent="0">
              <a:buNone/>
            </a:pPr>
            <a:endParaRPr lang="hr-HR" sz="2400" cap="none" dirty="0" smtClean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cap="none" dirty="0" smtClean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	Kvadrat koji ima duljinu stranice 1 dm je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rgbClr val="FF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	1 kvadratni decimetar (1dm ²).</a:t>
            </a:r>
          </a:p>
          <a:p>
            <a:pPr marL="0" indent="0">
              <a:buNone/>
            </a:pPr>
            <a:endParaRPr lang="hr-HR" sz="2400" cap="none" dirty="0" smtClean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cap="none" dirty="0" smtClean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	Kvadrat koji ima duljinu stranice 1 m je </a:t>
            </a:r>
          </a:p>
          <a:p>
            <a:pPr marL="0" indent="0">
              <a:buNone/>
            </a:pPr>
            <a:r>
              <a:rPr lang="hr-HR" sz="2400" cap="none" dirty="0" smtClean="0">
                <a:solidFill>
                  <a:srgbClr val="0070C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	1 kvadratni metar ( m²).</a:t>
            </a:r>
          </a:p>
          <a:p>
            <a:pPr marL="0" indent="0">
              <a:buNone/>
            </a:pPr>
            <a:endParaRPr lang="hr-HR" sz="2400" cap="none" dirty="0" smtClean="0">
              <a:solidFill>
                <a:srgbClr val="0070C0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cap="none" dirty="0" smtClean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	Što je mm² ?</a:t>
            </a:r>
          </a:p>
          <a:p>
            <a:pPr marL="0" indent="0">
              <a:buNone/>
            </a:pPr>
            <a:endParaRPr lang="hr-HR" sz="2400" cap="none" dirty="0" smtClean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cap="none" dirty="0" smtClean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	Što je km² ?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33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7657001"/>
              </p:ext>
            </p:extLst>
          </p:nvPr>
        </p:nvGraphicFramePr>
        <p:xfrm>
          <a:off x="457200" y="260350"/>
          <a:ext cx="5194920" cy="453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492"/>
                <a:gridCol w="519492"/>
                <a:gridCol w="519492"/>
                <a:gridCol w="519492"/>
                <a:gridCol w="519492"/>
                <a:gridCol w="519492"/>
                <a:gridCol w="519492"/>
                <a:gridCol w="519492"/>
                <a:gridCol w="519492"/>
                <a:gridCol w="519492"/>
              </a:tblGrid>
              <a:tr h="45368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368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9922"/>
              </p:ext>
            </p:extLst>
          </p:nvPr>
        </p:nvGraphicFramePr>
        <p:xfrm>
          <a:off x="7020272" y="332656"/>
          <a:ext cx="455712" cy="37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/>
              </a:tblGrid>
              <a:tr h="37581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6935616" y="32141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1cm²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691680" y="184482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/>
              <a:t>1 dm ²</a:t>
            </a:r>
            <a:endParaRPr lang="hr-HR" sz="6000" dirty="0"/>
          </a:p>
        </p:txBody>
      </p:sp>
      <p:sp>
        <p:nvSpPr>
          <p:cNvPr id="27" name="Pravokutnik 26"/>
          <p:cNvSpPr/>
          <p:nvPr/>
        </p:nvSpPr>
        <p:spPr>
          <a:xfrm>
            <a:off x="467544" y="436510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971600" y="4365104"/>
            <a:ext cx="50405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>
            <a:off x="1475656" y="436510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/>
          <p:cNvSpPr/>
          <p:nvPr/>
        </p:nvSpPr>
        <p:spPr>
          <a:xfrm>
            <a:off x="1979712" y="4365104"/>
            <a:ext cx="576064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2555776" y="436510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3059832" y="4365104"/>
            <a:ext cx="50405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3563888" y="436510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/>
          <p:cNvSpPr/>
          <p:nvPr/>
        </p:nvSpPr>
        <p:spPr>
          <a:xfrm>
            <a:off x="4067944" y="4365104"/>
            <a:ext cx="576064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4644008" y="436510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avokutnik 35"/>
          <p:cNvSpPr/>
          <p:nvPr/>
        </p:nvSpPr>
        <p:spPr>
          <a:xfrm>
            <a:off x="5148064" y="4365104"/>
            <a:ext cx="50405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Pravokutnik 36"/>
          <p:cNvSpPr/>
          <p:nvPr/>
        </p:nvSpPr>
        <p:spPr>
          <a:xfrm>
            <a:off x="5148064" y="386104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/>
          <p:cNvSpPr/>
          <p:nvPr/>
        </p:nvSpPr>
        <p:spPr>
          <a:xfrm>
            <a:off x="5148064" y="3429000"/>
            <a:ext cx="50405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/>
          <p:cNvSpPr/>
          <p:nvPr/>
        </p:nvSpPr>
        <p:spPr>
          <a:xfrm>
            <a:off x="5148064" y="2996952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Pravokutnik 39"/>
          <p:cNvSpPr/>
          <p:nvPr/>
        </p:nvSpPr>
        <p:spPr>
          <a:xfrm>
            <a:off x="5148064" y="2492896"/>
            <a:ext cx="504056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avokutnik 40"/>
          <p:cNvSpPr/>
          <p:nvPr/>
        </p:nvSpPr>
        <p:spPr>
          <a:xfrm>
            <a:off x="5148064" y="2060848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/>
          <p:cNvSpPr/>
          <p:nvPr/>
        </p:nvSpPr>
        <p:spPr>
          <a:xfrm>
            <a:off x="5148064" y="1628800"/>
            <a:ext cx="50405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/>
          <p:cNvSpPr/>
          <p:nvPr/>
        </p:nvSpPr>
        <p:spPr>
          <a:xfrm>
            <a:off x="5148064" y="1196752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/>
          <p:cNvSpPr/>
          <p:nvPr/>
        </p:nvSpPr>
        <p:spPr>
          <a:xfrm>
            <a:off x="5148064" y="690744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Pravokutnik 46"/>
          <p:cNvSpPr/>
          <p:nvPr/>
        </p:nvSpPr>
        <p:spPr>
          <a:xfrm>
            <a:off x="5148064" y="260648"/>
            <a:ext cx="504056" cy="430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TekstniOkvir 47"/>
          <p:cNvSpPr txBox="1"/>
          <p:nvPr/>
        </p:nvSpPr>
        <p:spPr>
          <a:xfrm>
            <a:off x="2339751" y="4797152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10 cm </a:t>
            </a:r>
            <a:endParaRPr lang="hr-HR" sz="2800" dirty="0"/>
          </a:p>
        </p:txBody>
      </p:sp>
      <p:sp>
        <p:nvSpPr>
          <p:cNvPr id="49" name="TekstniOkvir 48"/>
          <p:cNvSpPr txBox="1"/>
          <p:nvPr/>
        </p:nvSpPr>
        <p:spPr>
          <a:xfrm>
            <a:off x="5724128" y="2091045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10 cm</a:t>
            </a:r>
            <a:endParaRPr lang="hr-HR" sz="2800" dirty="0"/>
          </a:p>
        </p:txBody>
      </p:sp>
      <p:sp>
        <p:nvSpPr>
          <p:cNvPr id="50" name="TekstniOkvir 49"/>
          <p:cNvSpPr txBox="1"/>
          <p:nvPr/>
        </p:nvSpPr>
        <p:spPr>
          <a:xfrm>
            <a:off x="1085733" y="5490810"/>
            <a:ext cx="4062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/>
              <a:t>1 dm ² = 100 cm²</a:t>
            </a:r>
            <a:endParaRPr lang="hr-HR" sz="4400" dirty="0"/>
          </a:p>
        </p:txBody>
      </p:sp>
      <p:sp>
        <p:nvSpPr>
          <p:cNvPr id="51" name="Pravokutnik 50"/>
          <p:cNvSpPr/>
          <p:nvPr/>
        </p:nvSpPr>
        <p:spPr>
          <a:xfrm>
            <a:off x="4092572" y="38654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971600" y="38654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Pravokutnik 52"/>
          <p:cNvSpPr/>
          <p:nvPr/>
        </p:nvSpPr>
        <p:spPr>
          <a:xfrm>
            <a:off x="1979712" y="3865420"/>
            <a:ext cx="570456" cy="49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/>
          <p:cNvSpPr/>
          <p:nvPr/>
        </p:nvSpPr>
        <p:spPr>
          <a:xfrm>
            <a:off x="3059832" y="3865420"/>
            <a:ext cx="5216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Pravokutnik 54"/>
          <p:cNvSpPr/>
          <p:nvPr/>
        </p:nvSpPr>
        <p:spPr>
          <a:xfrm>
            <a:off x="4596628" y="3429000"/>
            <a:ext cx="5514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Pravokutnik 55"/>
          <p:cNvSpPr/>
          <p:nvPr/>
        </p:nvSpPr>
        <p:spPr>
          <a:xfrm>
            <a:off x="4596628" y="2507744"/>
            <a:ext cx="5514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Pravokutnik 56"/>
          <p:cNvSpPr/>
          <p:nvPr/>
        </p:nvSpPr>
        <p:spPr>
          <a:xfrm>
            <a:off x="4622916" y="159279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Pravokutnik 57"/>
          <p:cNvSpPr/>
          <p:nvPr/>
        </p:nvSpPr>
        <p:spPr>
          <a:xfrm>
            <a:off x="4622916" y="69269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Pravokutnik 58"/>
          <p:cNvSpPr/>
          <p:nvPr/>
        </p:nvSpPr>
        <p:spPr>
          <a:xfrm>
            <a:off x="483028" y="3436420"/>
            <a:ext cx="504056" cy="424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Pravokutnik 59"/>
          <p:cNvSpPr/>
          <p:nvPr/>
        </p:nvSpPr>
        <p:spPr>
          <a:xfrm>
            <a:off x="1475655" y="3423836"/>
            <a:ext cx="536143" cy="43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Pravokutnik 60"/>
          <p:cNvSpPr/>
          <p:nvPr/>
        </p:nvSpPr>
        <p:spPr>
          <a:xfrm>
            <a:off x="2550168" y="3423836"/>
            <a:ext cx="504056" cy="43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Pravokutnik 61"/>
          <p:cNvSpPr/>
          <p:nvPr/>
        </p:nvSpPr>
        <p:spPr>
          <a:xfrm>
            <a:off x="3588516" y="3467080"/>
            <a:ext cx="504056" cy="39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Pravokutnik 62"/>
          <p:cNvSpPr/>
          <p:nvPr/>
        </p:nvSpPr>
        <p:spPr>
          <a:xfrm>
            <a:off x="4103948" y="3011800"/>
            <a:ext cx="504056" cy="454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Pravokutnik 63"/>
          <p:cNvSpPr/>
          <p:nvPr/>
        </p:nvSpPr>
        <p:spPr>
          <a:xfrm>
            <a:off x="4099484" y="2060848"/>
            <a:ext cx="504056" cy="46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Pravokutnik 64"/>
          <p:cNvSpPr/>
          <p:nvPr/>
        </p:nvSpPr>
        <p:spPr>
          <a:xfrm>
            <a:off x="4103948" y="1160748"/>
            <a:ext cx="504056" cy="44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Pravokutnik 65"/>
          <p:cNvSpPr/>
          <p:nvPr/>
        </p:nvSpPr>
        <p:spPr>
          <a:xfrm>
            <a:off x="4099484" y="278340"/>
            <a:ext cx="504056" cy="438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Pravokutnik 66"/>
          <p:cNvSpPr/>
          <p:nvPr/>
        </p:nvSpPr>
        <p:spPr>
          <a:xfrm>
            <a:off x="987084" y="2963024"/>
            <a:ext cx="504056" cy="46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Pravokutnik 67"/>
          <p:cNvSpPr/>
          <p:nvPr/>
        </p:nvSpPr>
        <p:spPr>
          <a:xfrm>
            <a:off x="2012912" y="2963024"/>
            <a:ext cx="504056" cy="465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9" name="Pravokutnik 68"/>
          <p:cNvSpPr/>
          <p:nvPr/>
        </p:nvSpPr>
        <p:spPr>
          <a:xfrm>
            <a:off x="3054224" y="2996952"/>
            <a:ext cx="504056" cy="39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Pravokutnik 69"/>
          <p:cNvSpPr/>
          <p:nvPr/>
        </p:nvSpPr>
        <p:spPr>
          <a:xfrm>
            <a:off x="3577656" y="2522592"/>
            <a:ext cx="504056" cy="446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Pravokutnik 70"/>
          <p:cNvSpPr/>
          <p:nvPr/>
        </p:nvSpPr>
        <p:spPr>
          <a:xfrm>
            <a:off x="3563888" y="1612588"/>
            <a:ext cx="5401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Pravokutnik 71"/>
          <p:cNvSpPr/>
          <p:nvPr/>
        </p:nvSpPr>
        <p:spPr>
          <a:xfrm>
            <a:off x="3577656" y="716688"/>
            <a:ext cx="504056" cy="417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Pravokutnik 72"/>
          <p:cNvSpPr/>
          <p:nvPr/>
        </p:nvSpPr>
        <p:spPr>
          <a:xfrm>
            <a:off x="483028" y="2522592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Pravokutnik 73"/>
          <p:cNvSpPr/>
          <p:nvPr/>
        </p:nvSpPr>
        <p:spPr>
          <a:xfrm>
            <a:off x="1514568" y="2502408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Pravokutnik 74"/>
          <p:cNvSpPr/>
          <p:nvPr/>
        </p:nvSpPr>
        <p:spPr>
          <a:xfrm>
            <a:off x="2526600" y="2584368"/>
            <a:ext cx="504056" cy="401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Pravokutnik 75"/>
          <p:cNvSpPr/>
          <p:nvPr/>
        </p:nvSpPr>
        <p:spPr>
          <a:xfrm>
            <a:off x="3054224" y="2075696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Pravokutnik 76"/>
          <p:cNvSpPr/>
          <p:nvPr/>
        </p:nvSpPr>
        <p:spPr>
          <a:xfrm>
            <a:off x="960140" y="207569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" name="Pravokutnik 77"/>
          <p:cNvSpPr/>
          <p:nvPr/>
        </p:nvSpPr>
        <p:spPr>
          <a:xfrm>
            <a:off x="467544" y="1629168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Pravokutnik 78"/>
          <p:cNvSpPr/>
          <p:nvPr/>
        </p:nvSpPr>
        <p:spPr>
          <a:xfrm>
            <a:off x="1491140" y="1607644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Pravokutnik 79"/>
          <p:cNvSpPr/>
          <p:nvPr/>
        </p:nvSpPr>
        <p:spPr>
          <a:xfrm>
            <a:off x="2011799" y="2079732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Pravokutnik 80"/>
          <p:cNvSpPr/>
          <p:nvPr/>
        </p:nvSpPr>
        <p:spPr>
          <a:xfrm>
            <a:off x="2555776" y="1629168"/>
            <a:ext cx="504056" cy="422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2" name="Pravokutnik 81"/>
          <p:cNvSpPr/>
          <p:nvPr/>
        </p:nvSpPr>
        <p:spPr>
          <a:xfrm>
            <a:off x="978916" y="1181904"/>
            <a:ext cx="504056" cy="45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3" name="Pravokutnik 82"/>
          <p:cNvSpPr/>
          <p:nvPr/>
        </p:nvSpPr>
        <p:spPr>
          <a:xfrm>
            <a:off x="2022544" y="1160748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4" name="Pravokutnik 83"/>
          <p:cNvSpPr/>
          <p:nvPr/>
        </p:nvSpPr>
        <p:spPr>
          <a:xfrm>
            <a:off x="3073600" y="1165716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5" name="Pravokutnik 84"/>
          <p:cNvSpPr/>
          <p:nvPr/>
        </p:nvSpPr>
        <p:spPr>
          <a:xfrm>
            <a:off x="456084" y="707544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6" name="Pravokutnik 85"/>
          <p:cNvSpPr/>
          <p:nvPr/>
        </p:nvSpPr>
        <p:spPr>
          <a:xfrm>
            <a:off x="1493920" y="743540"/>
            <a:ext cx="504056" cy="39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7" name="Pravokutnik 86"/>
          <p:cNvSpPr/>
          <p:nvPr/>
        </p:nvSpPr>
        <p:spPr>
          <a:xfrm>
            <a:off x="2537976" y="717056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8" name="Pravokutnik 87"/>
          <p:cNvSpPr/>
          <p:nvPr/>
        </p:nvSpPr>
        <p:spPr>
          <a:xfrm>
            <a:off x="981232" y="260648"/>
            <a:ext cx="504056" cy="4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9" name="Pravokutnik 88"/>
          <p:cNvSpPr/>
          <p:nvPr/>
        </p:nvSpPr>
        <p:spPr>
          <a:xfrm>
            <a:off x="2025896" y="269180"/>
            <a:ext cx="504056" cy="453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0" name="Pravokutnik 89"/>
          <p:cNvSpPr/>
          <p:nvPr/>
        </p:nvSpPr>
        <p:spPr>
          <a:xfrm>
            <a:off x="3058108" y="269180"/>
            <a:ext cx="504056" cy="43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1" name="Pravokutnik 90"/>
          <p:cNvSpPr/>
          <p:nvPr/>
        </p:nvSpPr>
        <p:spPr>
          <a:xfrm>
            <a:off x="4622916" y="266112"/>
            <a:ext cx="504056" cy="4246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2" name="Pravokutnik 91"/>
          <p:cNvSpPr/>
          <p:nvPr/>
        </p:nvSpPr>
        <p:spPr>
          <a:xfrm>
            <a:off x="4627804" y="1165716"/>
            <a:ext cx="504056" cy="4743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3" name="Pravokutnik 92"/>
          <p:cNvSpPr/>
          <p:nvPr/>
        </p:nvSpPr>
        <p:spPr>
          <a:xfrm>
            <a:off x="4622916" y="2052060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4" name="Pravokutnik 93"/>
          <p:cNvSpPr/>
          <p:nvPr/>
        </p:nvSpPr>
        <p:spPr>
          <a:xfrm>
            <a:off x="4608004" y="2959972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5" name="Pravokutnik 94"/>
          <p:cNvSpPr/>
          <p:nvPr/>
        </p:nvSpPr>
        <p:spPr>
          <a:xfrm>
            <a:off x="4627804" y="3865420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6" name="Pravokutnik 95"/>
          <p:cNvSpPr/>
          <p:nvPr/>
        </p:nvSpPr>
        <p:spPr>
          <a:xfrm>
            <a:off x="4092572" y="3392020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7" name="Pravokutnik 96"/>
          <p:cNvSpPr/>
          <p:nvPr/>
        </p:nvSpPr>
        <p:spPr>
          <a:xfrm>
            <a:off x="4075852" y="2550056"/>
            <a:ext cx="540004" cy="442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8" name="Pravokutnik 97"/>
          <p:cNvSpPr/>
          <p:nvPr/>
        </p:nvSpPr>
        <p:spPr>
          <a:xfrm>
            <a:off x="4118860" y="1607644"/>
            <a:ext cx="504056" cy="47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9" name="Pravokutnik 98"/>
          <p:cNvSpPr/>
          <p:nvPr/>
        </p:nvSpPr>
        <p:spPr>
          <a:xfrm>
            <a:off x="4092572" y="724752"/>
            <a:ext cx="504056" cy="4093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0" name="Pravokutnik 99"/>
          <p:cNvSpPr/>
          <p:nvPr/>
        </p:nvSpPr>
        <p:spPr>
          <a:xfrm>
            <a:off x="3597144" y="1157864"/>
            <a:ext cx="506804" cy="4497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1" name="Pravokutnik 100"/>
          <p:cNvSpPr/>
          <p:nvPr/>
        </p:nvSpPr>
        <p:spPr>
          <a:xfrm>
            <a:off x="3570596" y="278340"/>
            <a:ext cx="504056" cy="4383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2" name="Pravokutnik 101"/>
          <p:cNvSpPr/>
          <p:nvPr/>
        </p:nvSpPr>
        <p:spPr>
          <a:xfrm>
            <a:off x="3050336" y="732764"/>
            <a:ext cx="504056" cy="4329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3" name="Pravokutnik 102"/>
          <p:cNvSpPr/>
          <p:nvPr/>
        </p:nvSpPr>
        <p:spPr>
          <a:xfrm>
            <a:off x="2537976" y="278340"/>
            <a:ext cx="504056" cy="4383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4" name="Pravokutnik 103"/>
          <p:cNvSpPr/>
          <p:nvPr/>
        </p:nvSpPr>
        <p:spPr>
          <a:xfrm>
            <a:off x="2528746" y="1149892"/>
            <a:ext cx="504056" cy="442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5" name="Pravokutnik 104"/>
          <p:cNvSpPr/>
          <p:nvPr/>
        </p:nvSpPr>
        <p:spPr>
          <a:xfrm>
            <a:off x="3077400" y="1657176"/>
            <a:ext cx="504056" cy="4594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6" name="Pravokutnik 105"/>
          <p:cNvSpPr/>
          <p:nvPr/>
        </p:nvSpPr>
        <p:spPr>
          <a:xfrm>
            <a:off x="3571796" y="2116644"/>
            <a:ext cx="504056" cy="376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7" name="Pravokutnik 106"/>
          <p:cNvSpPr/>
          <p:nvPr/>
        </p:nvSpPr>
        <p:spPr>
          <a:xfrm>
            <a:off x="3563888" y="2938424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8" name="Pravokutnik 107"/>
          <p:cNvSpPr/>
          <p:nvPr/>
        </p:nvSpPr>
        <p:spPr>
          <a:xfrm>
            <a:off x="3599956" y="3859096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9" name="Pravokutnik 108"/>
          <p:cNvSpPr/>
          <p:nvPr/>
        </p:nvSpPr>
        <p:spPr>
          <a:xfrm>
            <a:off x="3077400" y="3392020"/>
            <a:ext cx="504056" cy="4670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0" name="Pravokutnik 109"/>
          <p:cNvSpPr/>
          <p:nvPr/>
        </p:nvSpPr>
        <p:spPr>
          <a:xfrm>
            <a:off x="3068752" y="2511552"/>
            <a:ext cx="504056" cy="481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1" name="Pravokutnik 110"/>
          <p:cNvSpPr/>
          <p:nvPr/>
        </p:nvSpPr>
        <p:spPr>
          <a:xfrm>
            <a:off x="2539348" y="2078360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2" name="Pravokutnik 111"/>
          <p:cNvSpPr/>
          <p:nvPr/>
        </p:nvSpPr>
        <p:spPr>
          <a:xfrm>
            <a:off x="2529952" y="2963024"/>
            <a:ext cx="504056" cy="4608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3" name="Pravokutnik 112"/>
          <p:cNvSpPr/>
          <p:nvPr/>
        </p:nvSpPr>
        <p:spPr>
          <a:xfrm>
            <a:off x="2581664" y="3898028"/>
            <a:ext cx="472560" cy="4458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4" name="Pravokutnik 113"/>
          <p:cNvSpPr/>
          <p:nvPr/>
        </p:nvSpPr>
        <p:spPr>
          <a:xfrm>
            <a:off x="2009228" y="743540"/>
            <a:ext cx="504056" cy="3974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5" name="Pravokutnik 114"/>
          <p:cNvSpPr/>
          <p:nvPr/>
        </p:nvSpPr>
        <p:spPr>
          <a:xfrm>
            <a:off x="1493920" y="278340"/>
            <a:ext cx="504056" cy="465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6" name="Pravokutnik 115"/>
          <p:cNvSpPr/>
          <p:nvPr/>
        </p:nvSpPr>
        <p:spPr>
          <a:xfrm>
            <a:off x="1497156" y="1165716"/>
            <a:ext cx="504056" cy="4265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7" name="Pravokutnik 116"/>
          <p:cNvSpPr/>
          <p:nvPr/>
        </p:nvSpPr>
        <p:spPr>
          <a:xfrm>
            <a:off x="1995196" y="1640076"/>
            <a:ext cx="560580" cy="4119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8" name="Pravokutnik 117"/>
          <p:cNvSpPr/>
          <p:nvPr/>
        </p:nvSpPr>
        <p:spPr>
          <a:xfrm>
            <a:off x="456084" y="278340"/>
            <a:ext cx="504056" cy="465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9" name="Pravokutnik 118"/>
          <p:cNvSpPr/>
          <p:nvPr/>
        </p:nvSpPr>
        <p:spPr>
          <a:xfrm>
            <a:off x="978916" y="743540"/>
            <a:ext cx="504056" cy="4532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0" name="Pravokutnik 119"/>
          <p:cNvSpPr/>
          <p:nvPr/>
        </p:nvSpPr>
        <p:spPr>
          <a:xfrm>
            <a:off x="460972" y="1206108"/>
            <a:ext cx="504056" cy="4339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1" name="Pravokutnik 120"/>
          <p:cNvSpPr/>
          <p:nvPr/>
        </p:nvSpPr>
        <p:spPr>
          <a:xfrm>
            <a:off x="986040" y="1657176"/>
            <a:ext cx="504056" cy="4036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2" name="Pravokutnik 121"/>
          <p:cNvSpPr/>
          <p:nvPr/>
        </p:nvSpPr>
        <p:spPr>
          <a:xfrm>
            <a:off x="1475656" y="2096852"/>
            <a:ext cx="504056" cy="4257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3" name="Pravokutnik 122"/>
          <p:cNvSpPr/>
          <p:nvPr/>
        </p:nvSpPr>
        <p:spPr>
          <a:xfrm>
            <a:off x="2017228" y="2550056"/>
            <a:ext cx="504056" cy="3883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4" name="Pravokutnik 123"/>
          <p:cNvSpPr/>
          <p:nvPr/>
        </p:nvSpPr>
        <p:spPr>
          <a:xfrm>
            <a:off x="1010512" y="2511552"/>
            <a:ext cx="504056" cy="4935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5" name="Pravokutnik 124"/>
          <p:cNvSpPr/>
          <p:nvPr/>
        </p:nvSpPr>
        <p:spPr>
          <a:xfrm>
            <a:off x="1521840" y="2980180"/>
            <a:ext cx="504056" cy="4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6" name="Pravokutnik 125"/>
          <p:cNvSpPr/>
          <p:nvPr/>
        </p:nvSpPr>
        <p:spPr>
          <a:xfrm>
            <a:off x="2024264" y="3436420"/>
            <a:ext cx="504056" cy="4438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7" name="Pravokutnik 126"/>
          <p:cNvSpPr/>
          <p:nvPr/>
        </p:nvSpPr>
        <p:spPr>
          <a:xfrm>
            <a:off x="456084" y="2060848"/>
            <a:ext cx="504056" cy="4309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8" name="Pravokutnik 127"/>
          <p:cNvSpPr/>
          <p:nvPr/>
        </p:nvSpPr>
        <p:spPr>
          <a:xfrm>
            <a:off x="472200" y="2992592"/>
            <a:ext cx="504056" cy="431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9" name="Pravokutnik 128"/>
          <p:cNvSpPr/>
          <p:nvPr/>
        </p:nvSpPr>
        <p:spPr>
          <a:xfrm>
            <a:off x="1475656" y="3865420"/>
            <a:ext cx="504056" cy="4784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0" name="Pravokutnik 129"/>
          <p:cNvSpPr/>
          <p:nvPr/>
        </p:nvSpPr>
        <p:spPr>
          <a:xfrm>
            <a:off x="985326" y="3444432"/>
            <a:ext cx="504056" cy="4209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1" name="Pravokutnik 130"/>
          <p:cNvSpPr/>
          <p:nvPr/>
        </p:nvSpPr>
        <p:spPr>
          <a:xfrm>
            <a:off x="472200" y="3835604"/>
            <a:ext cx="504056" cy="506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6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Zaključimo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1</a:t>
            </a:r>
            <a:r>
              <a:rPr lang="hr-HR" cap="none" dirty="0" smtClean="0"/>
              <a:t> cm² = 100 mm²</a:t>
            </a:r>
          </a:p>
          <a:p>
            <a:pPr marL="0" indent="0">
              <a:buNone/>
            </a:pPr>
            <a:endParaRPr lang="hr-HR" cap="none" dirty="0" smtClean="0"/>
          </a:p>
          <a:p>
            <a:pPr marL="0" indent="0">
              <a:buNone/>
            </a:pPr>
            <a:r>
              <a:rPr lang="hr-HR" cap="none" dirty="0" smtClean="0"/>
              <a:t>1 dm² = 100 cm²</a:t>
            </a:r>
          </a:p>
          <a:p>
            <a:pPr marL="0" indent="0">
              <a:buNone/>
            </a:pPr>
            <a:endParaRPr lang="hr-HR" cap="none" dirty="0" smtClean="0"/>
          </a:p>
          <a:p>
            <a:pPr marL="0" indent="0">
              <a:buNone/>
            </a:pPr>
            <a:r>
              <a:rPr lang="hr-HR" cap="none" dirty="0" smtClean="0"/>
              <a:t>1 m² = 100 dm²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2057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/>
              <a:t>K</a:t>
            </a:r>
            <a:r>
              <a:rPr lang="hr-HR" cap="none" dirty="0" smtClean="0"/>
              <a:t>oliko 1 m² ima cm² ?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cap="none" dirty="0" smtClean="0"/>
              <a:t>1 m = 100 cm</a:t>
            </a:r>
          </a:p>
          <a:p>
            <a:pPr marL="0" indent="0">
              <a:buNone/>
            </a:pPr>
            <a:endParaRPr lang="hr-HR" cap="none" dirty="0" smtClean="0"/>
          </a:p>
          <a:p>
            <a:pPr marL="0" indent="0">
              <a:buNone/>
            </a:pPr>
            <a:r>
              <a:rPr lang="hr-HR" cap="none" dirty="0" smtClean="0"/>
              <a:t>1 m²= 100 cm · 100 cm</a:t>
            </a:r>
          </a:p>
          <a:p>
            <a:pPr marL="0" indent="0">
              <a:buNone/>
            </a:pPr>
            <a:r>
              <a:rPr lang="hr-HR" cap="none" dirty="0" smtClean="0"/>
              <a:t> </a:t>
            </a:r>
          </a:p>
          <a:p>
            <a:pPr marL="0" indent="0">
              <a:buNone/>
            </a:pPr>
            <a:r>
              <a:rPr lang="hr-HR" cap="none" dirty="0" smtClean="0"/>
              <a:t>         =  10 000 cm²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29948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Naučili smo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619672" y="1628800"/>
            <a:ext cx="7365504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što je kvadratni centimetar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što je kvadratni decimetar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što je kvadratni metar.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1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838</TotalTime>
  <Words>713</Words>
  <Application>Microsoft Office PowerPoint</Application>
  <PresentationFormat>On-screen Show (4:3)</PresentationFormat>
  <Paragraphs>93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Ebrima</vt:lpstr>
      <vt:lpstr>Impact</vt:lpstr>
      <vt:lpstr>Main Event</vt:lpstr>
      <vt:lpstr>PowerPoint Presentation</vt:lpstr>
      <vt:lpstr>Mjerenje površine</vt:lpstr>
      <vt:lpstr>Mjerenje duljine </vt:lpstr>
      <vt:lpstr>Mjerenje površine</vt:lpstr>
      <vt:lpstr>PowerPoint Presentation</vt:lpstr>
      <vt:lpstr>PowerPoint Presentation</vt:lpstr>
      <vt:lpstr>Zaključimo </vt:lpstr>
      <vt:lpstr>Koliko 1 m² ima cm² ?</vt:lpstr>
      <vt:lpstr>Naučili smo</vt:lpstr>
      <vt:lpstr>Prepiši u bilježnicu:                                                            Vježba  1 m²   = 100 cm · 100 cm    = 10 000 cm² 1 cm² =   10 mm · 10 mm    = 100 mm² 1 dm² =   10 cm ·  10 cm     = 100 cm² 1 m²   =   10 dm ·  10 dm     = 100 dm²  izračunaj u bilježnicu:      5 dm² = _____ cm²                        2 m²    = _____ dm² 400 cm²  = _____ dm²                     700 dm² = _____m²     3 dm² = _____ cm²                          5 m²   = _____ dm² 600 cm²  = _____ dm²                     200 dm² = _____ m²   </vt:lpstr>
      <vt:lpstr>Domaća zadaća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Mjerenje površine</dc:title>
  <dc:creator>Korisnik</dc:creator>
  <cp:lastModifiedBy>Dubravka Kosier Čakarun</cp:lastModifiedBy>
  <cp:revision>38</cp:revision>
  <dcterms:created xsi:type="dcterms:W3CDTF">2020-03-17T21:16:40Z</dcterms:created>
  <dcterms:modified xsi:type="dcterms:W3CDTF">2020-04-01T20:45:20Z</dcterms:modified>
</cp:coreProperties>
</file>