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7.png" ContentType="image/png"/>
  <Override PartName="/ppt/media/image8.jpeg" ContentType="image/jpeg"/>
  <Override PartName="/ppt/media/image10.jpeg" ContentType="image/jpeg"/>
  <Override PartName="/ppt/media/image11.jpeg" ContentType="image/jpe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051640" y="2061000"/>
            <a:ext cx="5255280" cy="27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PROLJEĆE U ZAVIČAJU </a:t>
            </a:r>
            <a:endParaRPr b="0" lang="hr-HR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Na slijedećem slajdu je igra asocijacije</a:t>
            </a:r>
            <a:endParaRPr b="0" lang="hr-H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395640" y="980640"/>
            <a:ext cx="7928280" cy="585108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U proljeće dani su sve dulji,a noći sve kraće. Sve je toplije.Prvi dan proljeća dan i noć traju jednako dugo 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Vrijeme je promjenjivo.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67640" y="692640"/>
            <a:ext cx="7928280" cy="365580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Često se izmjenjuju sunčana, oblačna i kišna razdoblja.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Oblačimo laganiju odjeću.</a:t>
            </a: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8" dur="indefinite" restart="never" nodeType="tmRoot">
          <p:childTnLst>
            <p:seq>
              <p:cTn id="149" dur="indefinite" nodeType="mainSeq"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withEffect" fill="hold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67640" y="1196640"/>
            <a:ext cx="7928280" cy="502740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Biljke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pupaju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Iz tih se pupova razvijaju listovi i cvjetovi, tj.biljke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listaju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 i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cvjetaju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Listopadno drveće više nije golo.</a:t>
            </a: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67640" y="1052640"/>
            <a:ext cx="7928280" cy="502812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Životinje se bude iz zimskog sna.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Mnoge životinje dobivaju mlade.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Lastavice i rode vraćaju se u svoja gnijezda.</a:t>
            </a: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4" dur="indefinite" restart="never" nodeType="tmRoot">
          <p:childTnLst>
            <p:seq>
              <p:cTn id="155" dur="indefinite" nodeType="mainSeq"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withEffect" fill="hold" presetClass="emph" presetID="3" presetSubtype="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0" nodeType="withEffect" fill="hold" presetClass="emph" presetID="21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mph" presetID="4" presetSubtype="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 to="1.5">
                                      <p:cBhvr additive="repl">
                                        <p:cTn id="168" dur="2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mph" presetID="18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395640" y="1124640"/>
            <a:ext cx="7928280" cy="365580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Potoci i rijeke bujaju od otopljenoga snijega ili proljetnih kiša. 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3" dur="indefinite" restart="never" nodeType="tmRoot">
          <p:childTnLst>
            <p:seq>
              <p:cTn id="174" dur="indefinite" nodeType="mainSeq"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withEffect" fill="hold" presetClass="emph" presetID="3" presetSubtype="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rgb">
                                      <p:cBhvr>
                                        <p:cTn id="178" dur="20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nodeType="withEffect" fill="hold" presetClass="emph" presetID="21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mph" presetID="4" presetSubtype="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 to="1.5">
                                      <p:cBhvr additive="repl">
                                        <p:cTn id="187" dur="20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mph" presetID="18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mph" presetID="26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 additive="repl">
                                        <p:cTn id="195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95640" y="908640"/>
            <a:ext cx="7928280" cy="585036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Nakon otapanja snijega ljudi kopaju i gnoje zemlju.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Siju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 sjemenke,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sade 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sadnice i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podrezuju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 voćke i vinovu lozu.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U gradu ljudi uređuju dvorišta i sade cvijeće.</a:t>
            </a: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7" dur="indefinite" restart="never" nodeType="tmRoot">
          <p:childTnLst>
            <p:seq>
              <p:cTn id="198" dur="indefinite" nodeType="mainSeq"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withEffect" fill="hold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nodeType="withEffect" fill="hold" presetClass="emph" presetID="21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mph" presetID="4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 to="1.5">
                                      <p:cBhvr additive="repl">
                                        <p:cTn id="211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67640" y="692640"/>
            <a:ext cx="7928280" cy="393012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ZADATAK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Nakon što si dobro proučio/la ovu prezentaciju i pročitao/la 84. i 85. str. u udžbeniku prirode i društva  napravi mentalnu mapu u bilježnicu – onako kako smo to radili u školi.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Sjeti se da smo u mentalnim mapama pisali samo važne stvari koje se tiču određene teme.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Naravno ne zaboravi svoju mentalnu mapu i oblačiće u koje pišeš ukrasiti različitim bojama da bude što ljepša.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  <a:ea typeface="DejaVu Sans"/>
              </a:rPr>
              <a:t>Ovaj uradak mi pošalji!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2" dur="indefinite" restart="never" nodeType="tmRoot">
          <p:childTnLst>
            <p:seq>
              <p:cTn id="213" dur="indefinite" nodeType="mainSeq">
                <p:childTnLst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7" dur="20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1"/>
          <p:cNvGraphicFramePr/>
          <p:nvPr/>
        </p:nvGraphicFramePr>
        <p:xfrm>
          <a:off x="500040" y="357120"/>
          <a:ext cx="8157600" cy="6330240"/>
        </p:xfrm>
        <a:graphic>
          <a:graphicData uri="http://schemas.openxmlformats.org/drawingml/2006/table">
            <a:tbl>
              <a:tblPr/>
              <a:tblGrid>
                <a:gridCol w="2719080"/>
                <a:gridCol w="2719080"/>
                <a:gridCol w="2719800"/>
              </a:tblGrid>
              <a:tr h="12556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99"/>
                        </a:spcBef>
                      </a:pPr>
                      <a:r>
                        <a:rPr b="0" lang="hr-HR" sz="4000" spc="-1" strike="noStrike">
                          <a:latin typeface="Calibri"/>
                        </a:rPr>
                        <a:t>visibaba  </a:t>
                      </a:r>
                      <a:endParaRPr b="0" lang="hr-HR" sz="40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0" lang="hr-HR" sz="3200" spc="-1" strike="noStrike">
                          <a:latin typeface="Calibri"/>
                        </a:rPr>
                        <a:t>lastavica  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leptir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noFill/>
                    </a:lnB>
                    <a:solidFill>
                      <a:srgbClr val="cb3d39"/>
                    </a:solidFill>
                  </a:tcPr>
                </a:tc>
              </a:tr>
              <a:tr h="12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0" lang="hr-HR" sz="3600" spc="-1" strike="noStrike">
                          <a:latin typeface="Calibri"/>
                        </a:rPr>
                        <a:t>jaglac  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0" lang="hr-HR" sz="3200" spc="-1" strike="noStrike">
                          <a:latin typeface="Calibri"/>
                        </a:rPr>
                        <a:t>roda  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0" lang="hr-HR" sz="3200" spc="-1" strike="noStrike">
                          <a:latin typeface="Calibri"/>
                        </a:rPr>
                        <a:t>pčela 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</a:tr>
              <a:tr h="12542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0" lang="hr-HR" sz="3600" spc="-1" strike="noStrike">
                          <a:latin typeface="Calibri"/>
                        </a:rPr>
                        <a:t>ljubičica    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divlja patka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bubamara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</a:tr>
              <a:tr h="13075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b="1" lang="hr-HR" sz="28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PROLJETNICE</a:t>
                      </a:r>
                      <a:endParaRPr b="0" lang="hr-HR" sz="28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1" lang="hr-HR" sz="36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PTICE SELICE    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1" lang="hr-HR" sz="36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KUKCI</a:t>
                      </a:r>
                      <a:r>
                        <a:rPr b="0" lang="hr-HR" sz="36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    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solidFill>
                        <a:srgbClr val="debcbb"/>
                      </a:solidFill>
                    </a:lnR>
                    <a:lnT w="9360">
                      <a:solidFill>
                        <a:srgbClr val="debcbb"/>
                      </a:solidFill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</a:tr>
              <a:tr h="1256040"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b="1" lang="hr-HR" sz="5400" spc="-1" strike="noStrike">
                          <a:solidFill>
                            <a:srgbClr val="ffff00"/>
                          </a:solidFill>
                          <a:latin typeface="Calibri"/>
                        </a:rPr>
                        <a:t>PROLJEĆE</a:t>
                      </a:r>
                      <a:r>
                        <a:rPr b="0" lang="hr-HR" sz="5400" spc="-1" strike="noStrike">
                          <a:solidFill>
                            <a:srgbClr val="ffff00"/>
                          </a:solidFill>
                          <a:latin typeface="Calibri"/>
                        </a:rPr>
                        <a:t>            </a:t>
                      </a:r>
                      <a:endParaRPr b="0" lang="hr-HR" sz="5400" spc="-1" strike="noStrike"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debcbb"/>
                      </a:solidFill>
                    </a:lnL>
                    <a:lnR w="9360">
                      <a:noFill/>
                    </a:lnR>
                    <a:lnT w="9360">
                      <a:noFill/>
                    </a:lnT>
                    <a:lnB w="9360">
                      <a:solidFill>
                        <a:srgbClr val="debcbb"/>
                      </a:solidFill>
                    </a:lnB>
                    <a:solidFill>
                      <a:srgbClr val="cb3d39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40" name="CustomShape 2"/>
          <p:cNvSpPr/>
          <p:nvPr/>
        </p:nvSpPr>
        <p:spPr>
          <a:xfrm>
            <a:off x="468360" y="318960"/>
            <a:ext cx="2741760" cy="121788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468360" y="1557360"/>
            <a:ext cx="2741760" cy="129384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68360" y="2852640"/>
            <a:ext cx="2733840" cy="122256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468360" y="4105440"/>
            <a:ext cx="2741760" cy="129384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3203640" y="2843280"/>
            <a:ext cx="2741760" cy="122256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3203640" y="1557360"/>
            <a:ext cx="2741760" cy="129384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3203640" y="318960"/>
            <a:ext cx="2741760" cy="121788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3203640" y="4105440"/>
            <a:ext cx="2741760" cy="131472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5940360" y="317520"/>
            <a:ext cx="2741760" cy="121788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5938920" y="1557360"/>
            <a:ext cx="2741760" cy="129384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5954760" y="2862360"/>
            <a:ext cx="2741760" cy="122256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5940360" y="4105440"/>
            <a:ext cx="2741760" cy="129384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468360" y="5430960"/>
            <a:ext cx="8228160" cy="1217880"/>
          </a:xfrm>
          <a:prstGeom prst="rect">
            <a:avLst/>
          </a:prstGeom>
          <a:gradFill rotWithShape="0"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39640" y="692640"/>
            <a:ext cx="8071200" cy="521028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VISIBABE 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Kakvo ono zvono zvoni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uz potok što poljem roni?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Kakve ono bijele glave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cvatu izmeđ svele trave?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To su jutros ukraj grabe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nikle prve visibabe,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 sad zvone u dan rani,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kao mali sirotani,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da procvate rosno cvijeće,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jer proljeće već se kreće.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Ivo Kozarčanin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0" dur="1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3" dur="1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6" dur="1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9" dur="1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2" dur="1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5" dur="1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8" dur="1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1" dur="1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4" dur="1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7" dur="1" fill="hold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0" dur="1" fill="hold"/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539640" y="1196640"/>
            <a:ext cx="7928280" cy="393012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Proljeće prema kalendaru počinje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21. ožujka 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i traje do </a:t>
            </a:r>
            <a:r>
              <a:rPr b="1" lang="hr-H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21. lipnja</a:t>
            </a:r>
            <a:r>
              <a:rPr b="1" lang="hr-HR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hr-HR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withEffect" fill="hold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nodeType="withEffect" fill="hold" presetClass="emph" presetID="21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93312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nodeType="withEffect" fill="hold" presetClass="emph" presetID="26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53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mph" presetID="3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30240" y="1052640"/>
            <a:ext cx="9142560" cy="200988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graphicFrame>
        <p:nvGraphicFramePr>
          <p:cNvPr id="56" name="Table 2"/>
          <p:cNvGraphicFramePr/>
          <p:nvPr/>
        </p:nvGraphicFramePr>
        <p:xfrm>
          <a:off x="214200" y="714240"/>
          <a:ext cx="2577600" cy="2194200"/>
        </p:xfrm>
        <a:graphic>
          <a:graphicData uri="http://schemas.openxmlformats.org/drawingml/2006/table">
            <a:tbl>
              <a:tblPr/>
              <a:tblGrid>
                <a:gridCol w="368280"/>
                <a:gridCol w="368280"/>
                <a:gridCol w="368280"/>
                <a:gridCol w="368280"/>
                <a:gridCol w="368280"/>
                <a:gridCol w="368280"/>
                <a:gridCol w="368280"/>
              </a:tblGrid>
              <a:tr h="274320">
                <a:tc gridSpan="7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OŽUJAK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969696"/>
                      </a:solidFill>
                    </a:lnB>
                    <a:solidFill>
                      <a:srgbClr val="d7e3c3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969696"/>
                      </a:solidFill>
                    </a:lnL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U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Č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N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969696"/>
                      </a:solidFill>
                    </a:lnR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eeece1"/>
                          </a:solidFill>
                          <a:latin typeface="Century Gothic"/>
                        </a:rPr>
                        <a:t>21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le 3"/>
          <p:cNvGraphicFramePr/>
          <p:nvPr/>
        </p:nvGraphicFramePr>
        <p:xfrm>
          <a:off x="3071880" y="714240"/>
          <a:ext cx="2577600" cy="1919880"/>
        </p:xfrm>
        <a:graphic>
          <a:graphicData uri="http://schemas.openxmlformats.org/drawingml/2006/table">
            <a:tbl>
              <a:tblPr/>
              <a:tblGrid>
                <a:gridCol w="368280"/>
                <a:gridCol w="368280"/>
                <a:gridCol w="368280"/>
                <a:gridCol w="368280"/>
                <a:gridCol w="368280"/>
                <a:gridCol w="368280"/>
                <a:gridCol w="368280"/>
              </a:tblGrid>
              <a:tr h="274320">
                <a:tc gridSpan="7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TRAVANJ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969696"/>
                      </a:solidFill>
                    </a:lnB>
                    <a:solidFill>
                      <a:srgbClr val="d7e3c3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969696"/>
                      </a:solidFill>
                    </a:lnL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U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Č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N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969696"/>
                      </a:solidFill>
                    </a:lnR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4"/>
          <p:cNvGraphicFramePr/>
          <p:nvPr/>
        </p:nvGraphicFramePr>
        <p:xfrm>
          <a:off x="6072120" y="714240"/>
          <a:ext cx="2577600" cy="1919880"/>
        </p:xfrm>
        <a:graphic>
          <a:graphicData uri="http://schemas.openxmlformats.org/drawingml/2006/table">
            <a:tbl>
              <a:tblPr/>
              <a:tblGrid>
                <a:gridCol w="368280"/>
                <a:gridCol w="368280"/>
                <a:gridCol w="368280"/>
                <a:gridCol w="368280"/>
                <a:gridCol w="368280"/>
                <a:gridCol w="368280"/>
                <a:gridCol w="368280"/>
              </a:tblGrid>
              <a:tr h="274320">
                <a:tc gridSpan="7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SVIBANJ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969696"/>
                      </a:solidFill>
                    </a:lnB>
                    <a:solidFill>
                      <a:srgbClr val="d7e3c3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969696"/>
                      </a:solidFill>
                    </a:lnL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U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Č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N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969696"/>
                      </a:solidFill>
                    </a:lnR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Table 5"/>
          <p:cNvGraphicFramePr/>
          <p:nvPr/>
        </p:nvGraphicFramePr>
        <p:xfrm>
          <a:off x="3000240" y="3143160"/>
          <a:ext cx="2583720" cy="2194200"/>
        </p:xfrm>
        <a:graphic>
          <a:graphicData uri="http://schemas.openxmlformats.org/drawingml/2006/table">
            <a:tbl>
              <a:tblPr/>
              <a:tblGrid>
                <a:gridCol w="374400"/>
                <a:gridCol w="368280"/>
                <a:gridCol w="368280"/>
                <a:gridCol w="368280"/>
                <a:gridCol w="368280"/>
                <a:gridCol w="368280"/>
                <a:gridCol w="368280"/>
              </a:tblGrid>
              <a:tr h="274320">
                <a:tc gridSpan="7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LIPANJ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969696"/>
                      </a:solidFill>
                    </a:lnB>
                    <a:solidFill>
                      <a:srgbClr val="d7e3c3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969696"/>
                      </a:solidFill>
                    </a:lnL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U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Č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P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S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N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969696"/>
                      </a:solidFill>
                    </a:lnR>
                    <a:lnT w="12240">
                      <a:solidFill>
                        <a:srgbClr val="969696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3f8e8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19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21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22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23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24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25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26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27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28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29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dddddd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27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30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777777"/>
                      </a:solidFill>
                    </a:lnL>
                    <a:lnR w="12240">
                      <a:solidFill>
                        <a:srgbClr val="dddddd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dddddd"/>
                      </a:solidFill>
                    </a:lnL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hr-HR" sz="1200" spc="-1" strike="noStrike">
                          <a:solidFill>
                            <a:srgbClr val="800000"/>
                          </a:solidFill>
                          <a:latin typeface="Century Gothic"/>
                        </a:rPr>
                        <a:t> 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777777"/>
                      </a:solidFill>
                    </a:lnR>
                    <a:lnT w="12240">
                      <a:solidFill>
                        <a:srgbClr val="dddddd"/>
                      </a:solidFill>
                    </a:lnT>
                    <a:lnB w="12240">
                      <a:solidFill>
                        <a:srgbClr val="777777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23640" y="548640"/>
            <a:ext cx="7499520" cy="136944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rgbClr val="800080"/>
                </a:solidFill>
                <a:latin typeface="Calibri"/>
                <a:ea typeface="DejaVu Sans"/>
              </a:rPr>
              <a:t>Priroda ima svoj kalendar. </a:t>
            </a:r>
            <a:endParaRPr b="0" lang="hr-HR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rgbClr val="800080"/>
                </a:solidFill>
                <a:latin typeface="Calibri"/>
                <a:ea typeface="DejaVu Sans"/>
              </a:rPr>
              <a:t>   </a:t>
            </a:r>
            <a:r>
              <a:rPr b="1" lang="hr-HR" sz="2800" spc="-1" strike="noStrike">
                <a:solidFill>
                  <a:srgbClr val="800080"/>
                </a:solidFill>
                <a:latin typeface="Calibri"/>
                <a:ea typeface="DejaVu Sans"/>
              </a:rPr>
              <a:t>Proljeće u prirodi ne počinje</a:t>
            </a:r>
            <a:endParaRPr b="0" lang="hr-HR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rgbClr val="800080"/>
                </a:solidFill>
                <a:latin typeface="Calibri"/>
                <a:ea typeface="DejaVu Sans"/>
              </a:rPr>
              <a:t>nadnevkom. Najavljuju ga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389160" y="2060640"/>
            <a:ext cx="7689960" cy="69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4000" spc="-1" strike="noStrike">
                <a:solidFill>
                  <a:srgbClr val="d63ad6"/>
                </a:solidFill>
                <a:latin typeface="Calibri"/>
                <a:ea typeface="DejaVu Sans"/>
              </a:rPr>
              <a:t>   </a:t>
            </a:r>
            <a:r>
              <a:rPr b="1" lang="hr-HR" sz="4000" spc="-1" strike="noStrike">
                <a:solidFill>
                  <a:srgbClr val="d63ad6"/>
                </a:solidFill>
                <a:latin typeface="Calibri"/>
                <a:ea typeface="DejaVu Sans"/>
              </a:rPr>
              <a:t>VJESNICI PROLJEĆA - PROLJETNICE</a:t>
            </a:r>
            <a:endParaRPr b="0" lang="hr-HR" sz="4000" spc="-1" strike="noStrike">
              <a:latin typeface="Arial"/>
            </a:endParaRPr>
          </a:p>
        </p:txBody>
      </p:sp>
      <p:pic>
        <p:nvPicPr>
          <p:cNvPr id="62" name="Picture 6" descr=""/>
          <p:cNvPicPr/>
          <p:nvPr/>
        </p:nvPicPr>
        <p:blipFill>
          <a:blip r:embed="rId2"/>
          <a:stretch/>
        </p:blipFill>
        <p:spPr>
          <a:xfrm>
            <a:off x="1042920" y="2997360"/>
            <a:ext cx="4104000" cy="2708280"/>
          </a:xfrm>
          <a:prstGeom prst="rect">
            <a:avLst/>
          </a:prstGeom>
          <a:ln w="9360">
            <a:noFill/>
          </a:ln>
        </p:spPr>
      </p:pic>
      <p:sp>
        <p:nvSpPr>
          <p:cNvPr id="63" name="CustomShape 3"/>
          <p:cNvSpPr/>
          <p:nvPr/>
        </p:nvSpPr>
        <p:spPr>
          <a:xfrm>
            <a:off x="4260960" y="3780000"/>
            <a:ext cx="4297320" cy="2039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</a:t>
            </a: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Visibabe, jaglaci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L     ljubičice,cice-mace,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</a:t>
            </a: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šafrani i zvončići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8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467640" y="980640"/>
            <a:ext cx="8071200" cy="1735560"/>
          </a:xfrm>
          <a:prstGeom prst="rect">
            <a:avLst/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65" name="Picture 4" descr=""/>
          <p:cNvPicPr/>
          <p:nvPr/>
        </p:nvPicPr>
        <p:blipFill>
          <a:blip r:embed="rId2"/>
          <a:stretch/>
        </p:blipFill>
        <p:spPr>
          <a:xfrm>
            <a:off x="467640" y="980640"/>
            <a:ext cx="5688000" cy="4551480"/>
          </a:xfrm>
          <a:prstGeom prst="rect">
            <a:avLst/>
          </a:prstGeom>
          <a:ln w="9360">
            <a:noFill/>
          </a:ln>
        </p:spPr>
      </p:pic>
      <p:sp>
        <p:nvSpPr>
          <p:cNvPr id="66" name="CustomShape 2"/>
          <p:cNvSpPr/>
          <p:nvPr/>
        </p:nvSpPr>
        <p:spPr>
          <a:xfrm>
            <a:off x="6475680" y="1980720"/>
            <a:ext cx="1112760" cy="516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jaglaci</a:t>
            </a: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9" dur="indefinite" restart="never" nodeType="tmRoot">
          <p:childTnLst>
            <p:seq>
              <p:cTn id="100" dur="indefinite" nodeType="mainSeq">
                <p:childTnLst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498240" y="846000"/>
            <a:ext cx="8071200" cy="1735560"/>
          </a:xfrm>
          <a:prstGeom prst="rect">
            <a:avLst/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68" name="Picture 4" descr=""/>
          <p:cNvPicPr/>
          <p:nvPr/>
        </p:nvPicPr>
        <p:blipFill>
          <a:blip r:embed="rId2"/>
          <a:stretch/>
        </p:blipFill>
        <p:spPr>
          <a:xfrm>
            <a:off x="498240" y="846000"/>
            <a:ext cx="3886200" cy="5112000"/>
          </a:xfrm>
          <a:prstGeom prst="rect">
            <a:avLst/>
          </a:prstGeom>
          <a:ln w="9360">
            <a:noFill/>
          </a:ln>
        </p:spPr>
      </p:pic>
      <p:sp>
        <p:nvSpPr>
          <p:cNvPr id="69" name="CustomShape 2"/>
          <p:cNvSpPr/>
          <p:nvPr/>
        </p:nvSpPr>
        <p:spPr>
          <a:xfrm>
            <a:off x="4507920" y="1131480"/>
            <a:ext cx="1346040" cy="516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vrba iva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70" name="Picture 6" descr=""/>
          <p:cNvPicPr/>
          <p:nvPr/>
        </p:nvPicPr>
        <p:blipFill>
          <a:blip r:embed="rId3"/>
          <a:stretch/>
        </p:blipFill>
        <p:spPr>
          <a:xfrm>
            <a:off x="4356000" y="1989000"/>
            <a:ext cx="4246560" cy="3473640"/>
          </a:xfrm>
          <a:prstGeom prst="rect">
            <a:avLst/>
          </a:prstGeom>
          <a:ln w="9360">
            <a:noFill/>
          </a:ln>
        </p:spPr>
      </p:pic>
      <p:sp>
        <p:nvSpPr>
          <p:cNvPr id="71" name="CustomShape 3"/>
          <p:cNvSpPr/>
          <p:nvPr/>
        </p:nvSpPr>
        <p:spPr>
          <a:xfrm>
            <a:off x="4786920" y="5540040"/>
            <a:ext cx="3363480" cy="516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djeci znana cica-maca</a:t>
            </a: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6" dur="indefinite" restart="never" nodeType="tmRoot">
          <p:childTnLst>
            <p:seq>
              <p:cTn id="107" dur="indefinite" nodeType="mainSeq">
                <p:childTnLst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95640" y="908640"/>
            <a:ext cx="8499600" cy="173556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752760" y="1531080"/>
            <a:ext cx="80535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1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hr-HR" sz="3200" spc="-1" strike="noStrike">
                <a:solidFill>
                  <a:srgbClr val="000000"/>
                </a:solidFill>
                <a:latin typeface="Arial"/>
                <a:ea typeface="DejaVu Sans"/>
              </a:rPr>
              <a:t>Sve ove biljke vjesnici su proljeća.</a:t>
            </a:r>
            <a:endParaRPr b="0" lang="hr-HR" sz="3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</a:pPr>
            <a:endParaRPr b="0" lang="hr-HR" sz="3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hr-HR" sz="3200" spc="-1" strike="noStrike">
                <a:solidFill>
                  <a:srgbClr val="000000"/>
                </a:solidFill>
                <a:latin typeface="Arial"/>
                <a:ea typeface="DejaVu Sans"/>
              </a:rPr>
              <a:t>Sve su zaštićene i trebamo ih čuvati.</a:t>
            </a:r>
            <a:endParaRPr b="0" lang="hr-HR" sz="3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</a:pPr>
            <a:endParaRPr b="0" lang="hr-HR" sz="3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hr-HR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Provodi slobodno vrijeme u prirodi i uživaj</a:t>
            </a:r>
            <a:endParaRPr b="0" lang="hr-HR" sz="3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</a:pPr>
            <a:r>
              <a:rPr b="0" lang="hr-HR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hr-HR" sz="3200" spc="-1" strike="noStrike">
                <a:solidFill>
                  <a:srgbClr val="000000"/>
                </a:solidFill>
                <a:latin typeface="Arial"/>
                <a:ea typeface="DejaVu Sans"/>
              </a:rPr>
              <a:t>u njihovoj ljepoti.</a:t>
            </a:r>
            <a:endParaRPr b="0" lang="hr-HR" sz="3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</a:pP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8" dur="indefinite" restart="never" nodeType="tmRoot">
          <p:childTnLst>
            <p:seq>
              <p:cTn id="129" dur="indefinite" nodeType="mainSeq">
                <p:childTnLst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4" dur="2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2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4" dur="20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7" dur="20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Application>LibreOffice/6.2.5.2$Windows_X86_64 LibreOffice_project/1ec314fa52f458adc18c4f025c545a4e8b22c159</Application>
  <Words>456</Words>
  <Paragraphs>318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2013-02-24T17:16:40Z</dcterms:created>
  <dc:creator>Ivana Gluhačić</dc:creator>
  <dc:description/>
  <dc:language>hr-HR</dc:language>
  <cp:lastModifiedBy/>
  <dcterms:modified xsi:type="dcterms:W3CDTF">2020-03-31T19:47:41Z</dcterms:modified>
  <cp:revision>35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