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handoutMasterIdLst>
    <p:handoutMasterId r:id="rId17"/>
  </p:handoutMasterIdLst>
  <p:sldIdLst>
    <p:sldId id="267" r:id="rId5"/>
    <p:sldId id="257" r:id="rId6"/>
    <p:sldId id="269" r:id="rId7"/>
    <p:sldId id="258" r:id="rId8"/>
    <p:sldId id="270" r:id="rId9"/>
    <p:sldId id="271" r:id="rId10"/>
    <p:sldId id="263" r:id="rId11"/>
    <p:sldId id="272" r:id="rId12"/>
    <p:sldId id="273" r:id="rId13"/>
    <p:sldId id="274" r:id="rId14"/>
    <p:sldId id="26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12" autoAdjust="0"/>
  </p:normalViewPr>
  <p:slideViewPr>
    <p:cSldViewPr snapToGrid="0">
      <p:cViewPr varScale="1">
        <p:scale>
          <a:sx n="73" d="100"/>
          <a:sy n="73" d="100"/>
        </p:scale>
        <p:origin x="12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xmlns="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xmlns="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xmlns="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xmlns="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xmlns="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xmlns="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xmlns="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xmlns="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 smtClean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 smtClean="0"/>
              <a:t>Second level</a:t>
            </a:r>
          </a:p>
          <a:p>
            <a:pPr marL="0" lvl="2" indent="0" algn="ctr">
              <a:buNone/>
            </a:pPr>
            <a:r>
              <a:rPr lang="en-US" noProof="0" smtClean="0"/>
              <a:t>Third level</a:t>
            </a:r>
          </a:p>
          <a:p>
            <a:pPr marL="0" lvl="3" indent="0" algn="ctr">
              <a:buNone/>
            </a:pPr>
            <a:r>
              <a:rPr lang="en-US" noProof="0" smtClean="0"/>
              <a:t>Fourth level</a:t>
            </a:r>
          </a:p>
          <a:p>
            <a:pPr marL="0" lvl="4" indent="0" algn="ctr">
              <a:buNone/>
            </a:pPr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xmlns="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xmlns="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xmlns="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xmlns="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xmlns="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xmlns="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xmlns="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xmlns="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3/30/2020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Jedinice </a:t>
            </a:r>
            <a:r>
              <a:rPr lang="hr-HR" dirty="0"/>
              <a:t>za mjerenje </a:t>
            </a:r>
            <a:r>
              <a:rPr lang="hr-HR" dirty="0" smtClean="0"/>
              <a:t>površine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6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-796833"/>
            <a:ext cx="8361229" cy="5202258"/>
          </a:xfrm>
        </p:spPr>
        <p:txBody>
          <a:bodyPr/>
          <a:lstStyle/>
          <a:p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bilježnicu zapiši: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hr-HR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68849"/>
              </p:ext>
            </p:extLst>
          </p:nvPr>
        </p:nvGraphicFramePr>
        <p:xfrm>
          <a:off x="1436914" y="1946367"/>
          <a:ext cx="9313817" cy="405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{306799F8-075E-4A3A-A7F6-7FBC6576F1A4}</a:tableStyleId>
              </a:tblPr>
              <a:tblGrid>
                <a:gridCol w="9313817"/>
              </a:tblGrid>
              <a:tr h="3683724">
                <a:tc>
                  <a:txBody>
                    <a:bodyPr/>
                    <a:lstStyle/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JEDINICE  ZA  MJERENJE </a:t>
                      </a:r>
                      <a:r>
                        <a:rPr lang="hr-HR" sz="2400" dirty="0" smtClean="0">
                          <a:effectLst/>
                        </a:rPr>
                        <a:t>POVRŠINE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</a:endParaRP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1 kvadratni centimetar  -  1 </a:t>
                      </a:r>
                      <a:r>
                        <a:rPr lang="hr-HR" sz="2400" dirty="0" smtClean="0">
                          <a:effectLst/>
                        </a:rPr>
                        <a:t>cm²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cm²  - jedan kvadratni centimetar</a:t>
                      </a:r>
                      <a:b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r-H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kvadratni decimetar  -  1 dm²  </a:t>
                      </a:r>
                      <a:endParaRPr lang="hr-HR" sz="2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4300" marR="16002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dm²  - jedan kvadratni decimetar</a:t>
                      </a:r>
                      <a:b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kvadratni metar  -  1 </a:t>
                      </a: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m²</a:t>
                      </a:r>
                    </a:p>
                    <a:p>
                      <a:pPr marL="114300" marR="16002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m²  - jedan kvadratni metar</a:t>
                      </a:r>
                    </a:p>
                    <a:p>
                      <a:pPr marL="114300" marR="160020" algn="ctr"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9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187F3-6B4A-40F1-BCC1-2E7D4A05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0" y="1528354"/>
            <a:ext cx="9612971" cy="4075612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3. Zadatak: Otvori </a:t>
            </a:r>
            <a:r>
              <a:rPr lang="hr-HR" sz="2800" b="1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udžbenik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na </a:t>
            </a:r>
            <a:r>
              <a:rPr lang="hr-HR" sz="2800" b="1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65. str.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riješi ga, 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sve provježbaj uz </a:t>
            </a:r>
            <a:r>
              <a:rPr lang="hr-HR" sz="2800" b="1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zbirku zadataka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 </a:t>
            </a:r>
            <a:r>
              <a:rPr lang="hr-HR" sz="28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51, str.</a:t>
            </a:r>
            <a:br>
              <a:rPr lang="hr-HR" sz="2800" b="1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_________________________________________________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Prilagodba: - prepiši u bilježnicu zadano,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- nacrtaj u bilježnicu kvadrat duljine stranice 1 cm i 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oboji ga,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- riješi u svome udžbeniku 2 zadatka pod nazivom 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       </a:t>
            </a:r>
            <a:r>
              <a:rPr lang="hr-HR" sz="2800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Jedinice za mjerenje površine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en-US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8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Puno te pozdravlja</a:t>
            </a:r>
            <a:br>
              <a:rPr lang="hr-HR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učiteljica Dubravka</a:t>
            </a:r>
            <a:br>
              <a:rPr lang="hr-HR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hr-HR" sz="3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674" y="3045822"/>
            <a:ext cx="2532017" cy="253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6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6B044-A495-4FDE-B341-D8F787F3B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hr-HR" dirty="0"/>
              <a:t>Prisjetite se </a:t>
            </a:r>
            <a:r>
              <a:rPr lang="hr-HR" dirty="0">
                <a:solidFill>
                  <a:srgbClr val="FF0000"/>
                </a:solidFill>
              </a:rPr>
              <a:t>jedinica za mjerenje duljine.</a:t>
            </a:r>
          </a:p>
          <a:p>
            <a:r>
              <a:rPr lang="hr-HR" dirty="0"/>
              <a:t>To su: </a:t>
            </a:r>
            <a:r>
              <a:rPr lang="hr-HR" b="1" dirty="0"/>
              <a:t>mm, cm, dm, m i </a:t>
            </a:r>
            <a:r>
              <a:rPr lang="hr-HR" b="1" dirty="0" smtClean="0"/>
              <a:t>km </a:t>
            </a:r>
            <a:endParaRPr lang="hr-HR" b="1" dirty="0"/>
          </a:p>
          <a:p>
            <a:r>
              <a:rPr lang="hr-HR" dirty="0"/>
              <a:t>Prisjetite se </a:t>
            </a:r>
            <a:r>
              <a:rPr lang="hr-HR" dirty="0">
                <a:solidFill>
                  <a:srgbClr val="FF0000"/>
                </a:solidFill>
              </a:rPr>
              <a:t>jedinica za mjerenje obujma, zapremine ili volumena 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tekućine</a:t>
            </a:r>
            <a:r>
              <a:rPr lang="hr-HR" dirty="0">
                <a:solidFill>
                  <a:srgbClr val="FF0000"/>
                </a:solidFill>
              </a:rPr>
              <a:t>.</a:t>
            </a:r>
          </a:p>
          <a:p>
            <a:r>
              <a:rPr lang="hr-HR" dirty="0"/>
              <a:t>To su: </a:t>
            </a:r>
            <a:r>
              <a:rPr lang="hr-HR" b="1" dirty="0"/>
              <a:t>l, </a:t>
            </a:r>
            <a:r>
              <a:rPr lang="hr-HR" b="1" dirty="0" smtClean="0"/>
              <a:t>dl</a:t>
            </a:r>
          </a:p>
          <a:p>
            <a:r>
              <a:rPr lang="hr-HR" dirty="0"/>
              <a:t>Prisjetite se i </a:t>
            </a:r>
            <a:r>
              <a:rPr lang="hr-HR" dirty="0">
                <a:solidFill>
                  <a:srgbClr val="FF0000"/>
                </a:solidFill>
              </a:rPr>
              <a:t>jedinica za mjerenje mase.</a:t>
            </a:r>
          </a:p>
          <a:p>
            <a:r>
              <a:rPr lang="hr-HR" dirty="0"/>
              <a:t>To su: </a:t>
            </a:r>
            <a:r>
              <a:rPr lang="hr-HR" b="1" dirty="0"/>
              <a:t>g, dag, </a:t>
            </a:r>
            <a:r>
              <a:rPr lang="hr-HR" b="1" dirty="0" smtClean="0"/>
              <a:t>kg i </a:t>
            </a:r>
            <a:r>
              <a:rPr lang="hr-HR" b="1" dirty="0"/>
              <a:t>t</a:t>
            </a:r>
          </a:p>
          <a:p>
            <a:endParaRPr lang="hr-HR" dirty="0"/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479869"/>
          </a:xfrm>
        </p:spPr>
        <p:txBody>
          <a:bodyPr/>
          <a:lstStyle/>
          <a:p>
            <a:r>
              <a:rPr lang="hr-HR" dirty="0" smtClean="0"/>
              <a:t>1. Zadatak: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Iz tvrđeg ili običnog papira izreži kvadrat sa </a:t>
            </a:r>
            <a:r>
              <a:rPr lang="hr-HR" dirty="0" smtClean="0"/>
              <a:t>stranicama </a:t>
            </a:r>
            <a:r>
              <a:rPr lang="hr-HR" dirty="0"/>
              <a:t>duljine 1 cm. Potrudi se na papiru točno izmjeriti, nacrtati i izrezati.  </a:t>
            </a:r>
          </a:p>
        </p:txBody>
      </p:sp>
    </p:spTree>
    <p:extLst>
      <p:ext uri="{BB962C8B-B14F-4D97-AF65-F5344CB8AC3E}">
        <p14:creationId xmlns:p14="http://schemas.microsoft.com/office/powerpoint/2010/main" val="27737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286" y="783771"/>
            <a:ext cx="9679577" cy="5826034"/>
          </a:xfrm>
        </p:spPr>
        <p:txBody>
          <a:bodyPr/>
          <a:lstStyle/>
          <a:p>
            <a:pPr algn="l"/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Stranice tvoga kvadrata su duljine 1 cm (provjeri mjerenjem stranice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 čije su stranice duljine 1 cm nazivamo kvadratnim ili četvornim centimetrom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služi za mjerenje površina.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Samo </a:t>
            </a:r>
            <a:r>
              <a:rPr lang="hr-HR" sz="2800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takav kvadrat, duljine stranice 1 cm naziva se </a:t>
            </a: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</a:t>
            </a:r>
            <a:b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b="1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KVADRATNIM </a:t>
            </a:r>
            <a:r>
              <a:rPr lang="hr-HR" sz="2800" b="1" u="sng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CENTIMETROM</a:t>
            </a:r>
            <a:r>
              <a:rPr lang="hr-HR" sz="2800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br>
              <a:rPr lang="hr-HR" sz="2800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Oznaka za kvadratni centimetar je 1 cm2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Znamenka 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označava duljinu stranice kvadrata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a oznaka 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cm² označava veličinu jedinične površine.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25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479869"/>
          </a:xfrm>
        </p:spPr>
        <p:txBody>
          <a:bodyPr/>
          <a:lstStyle/>
          <a:p>
            <a:r>
              <a:rPr lang="hr-HR" dirty="0" smtClean="0"/>
              <a:t>2. Zadatak: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Iz tvrđeg ili običnog papira izreži kvadrat sa </a:t>
            </a:r>
            <a:r>
              <a:rPr lang="hr-HR" dirty="0" smtClean="0"/>
              <a:t>stranicama </a:t>
            </a:r>
            <a:r>
              <a:rPr lang="hr-HR" dirty="0"/>
              <a:t>duljine 1 </a:t>
            </a:r>
            <a:r>
              <a:rPr lang="hr-HR" dirty="0" smtClean="0"/>
              <a:t>dm</a:t>
            </a:r>
            <a:r>
              <a:rPr lang="hr-HR" dirty="0"/>
              <a:t>. Potrudi se na papiru točno izmjeriti, nacrtati i izrezati.  </a:t>
            </a:r>
          </a:p>
        </p:txBody>
      </p:sp>
    </p:spTree>
    <p:extLst>
      <p:ext uri="{BB962C8B-B14F-4D97-AF65-F5344CB8AC3E}">
        <p14:creationId xmlns:p14="http://schemas.microsoft.com/office/powerpoint/2010/main" val="27914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58" y="535576"/>
            <a:ext cx="9313816" cy="6322423"/>
          </a:xfrm>
        </p:spPr>
        <p:txBody>
          <a:bodyPr/>
          <a:lstStyle/>
          <a:p>
            <a:pPr algn="l"/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Stranice tvoga kvadrata su duljine 1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(provjeri mjerenjem stranice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 čije su stranice duljine 1 </a:t>
            </a:r>
            <a:r>
              <a:rPr lang="hr-HR" sz="2800" b="1" u="sng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 </a:t>
            </a: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nazivamo kvadratnim ili četvornim </a:t>
            </a:r>
            <a:r>
              <a:rPr lang="hr-HR" sz="2800" b="1" u="sng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decimetrom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služi za mjerenje površina.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Samo </a:t>
            </a:r>
            <a:r>
              <a:rPr lang="hr-HR" sz="2800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takav kvadrat, duljine stranice 1 </a:t>
            </a: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 </a:t>
            </a:r>
            <a:r>
              <a:rPr lang="hr-HR" sz="2800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naziva se </a:t>
            </a:r>
            <a:r>
              <a:rPr lang="hr-HR" sz="2800" b="1" u="sng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KVADRATNIM </a:t>
            </a:r>
            <a:r>
              <a:rPr lang="hr-HR" sz="2800" b="1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DECIMETROM</a:t>
            </a:r>
            <a:r>
              <a:rPr lang="hr-HR" sz="2800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br>
              <a:rPr lang="hr-HR" sz="2800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Oznaka za kvadratni </a:t>
            </a:r>
            <a:r>
              <a:rPr lang="hr-HR" sz="2800" b="1" u="sng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decimetar </a:t>
            </a:r>
            <a:r>
              <a:rPr lang="hr-HR" sz="2800" b="1" u="sng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 1 </a:t>
            </a:r>
            <a:r>
              <a:rPr lang="hr-HR" sz="2800" b="1" u="sng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</a:t>
            </a:r>
            <a:r>
              <a:rPr lang="hr-HR" sz="2800" b="1" u="sng" baseline="30000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Znamenka 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označava duljinu stranice kvadrata,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oznaka 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</a:t>
            </a:r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m² </a:t>
            </a:r>
            <a:r>
              <a:rPr lang="hr-HR" sz="2800" dirty="0">
                <a:solidFill>
                  <a:schemeClr val="accent3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označava veličinu jedinične površine.</a:t>
            </a:r>
            <a:r>
              <a:rPr lang="hr-HR" dirty="0"/>
              <a:t/>
            </a:r>
            <a:br>
              <a:rPr lang="hr-HR" dirty="0"/>
            </a:br>
            <a:r>
              <a:rPr lang="hr-HR" b="1" dirty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91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368" y="2129497"/>
            <a:ext cx="8361229" cy="3007447"/>
          </a:xfrm>
        </p:spPr>
        <p:txBody>
          <a:bodyPr/>
          <a:lstStyle/>
          <a:p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 </a:t>
            </a:r>
            <a:r>
              <a:rPr lang="hr-HR" sz="2800" b="1" u="sng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duljine stranice 1 m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nazivamo </a:t>
            </a:r>
            <a:r>
              <a:rPr lang="hr-HR" sz="2800" b="1" u="sng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kvadratnim metrom - m²</a:t>
            </a:r>
            <a: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b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br>
              <a:rPr lang="hr-HR" sz="3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b="1" u="sng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Kvadratni ili četvorni metar 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stranice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kvadrata duljine </a:t>
            </a:r>
            <a:r>
              <a:rPr lang="hr-HR" sz="2800" b="1" u="sng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1m</a:t>
            </a:r>
            <a:r>
              <a:rPr lang="hr-HR" sz="3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služi za mjerenje površina.</a:t>
            </a:r>
            <a:r>
              <a:rPr lang="hr-HR" sz="3600" dirty="0"/>
              <a:t/>
            </a:r>
            <a:br>
              <a:rPr lang="hr-HR" sz="3600" dirty="0"/>
            </a:br>
            <a:endParaRPr lang="en-US" sz="3600" cap="none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97" y="1726562"/>
            <a:ext cx="9504485" cy="3707587"/>
          </a:xfrm>
        </p:spPr>
        <p:txBody>
          <a:bodyPr/>
          <a:lstStyle/>
          <a:p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vadrati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čije su stranice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cm,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dm,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m, a pišemo ih </a:t>
            </a:r>
            <a:br>
              <a:rPr lang="hr-H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b="1" i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hr-HR" sz="2800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cm2 , 1 </a:t>
            </a:r>
            <a:r>
              <a:rPr lang="hr-HR" sz="2800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dm2</a:t>
            </a:r>
            <a:r>
              <a:rPr lang="hr-HR" sz="2800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, </a:t>
            </a:r>
            <a:r>
              <a:rPr lang="hr-HR" sz="2800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hr-HR" sz="2800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m2   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služe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za </a:t>
            </a:r>
            <a:r>
              <a:rPr lang="hr-HR" sz="2800" b="1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mjerenje površina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Naravno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ima i većih kvadrata, no o njima ćete učiti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višim razredima. </a:t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endParaRPr lang="hr-HR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368" y="1528354"/>
            <a:ext cx="8361229" cy="4807131"/>
          </a:xfrm>
        </p:spPr>
        <p:txBody>
          <a:bodyPr/>
          <a:lstStyle/>
          <a:p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Čitamo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:  1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cm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²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jedan kvadratni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centimetar</a:t>
            </a: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1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dm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²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jedan kvadratni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decimetar</a:t>
            </a:r>
            <a: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u="sng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hr-HR" sz="2800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</a:t>
            </a:r>
            <a:r>
              <a:rPr lang="hr-HR" sz="2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1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²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</a:t>
            </a:r>
            <a:r>
              <a:rPr lang="hr-HR" sz="2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- </a:t>
            </a:r>
            <a: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jedan kvadratni metar</a:t>
            </a:r>
            <a:br>
              <a:rPr lang="hr-HR" sz="28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hr-HR" sz="2800" dirty="0"/>
              <a:t> </a:t>
            </a:r>
            <a:br>
              <a:rPr lang="hr-HR" sz="2800" dirty="0"/>
            </a:br>
            <a:r>
              <a:rPr lang="hr-HR" sz="3600" dirty="0"/>
              <a:t/>
            </a:r>
            <a:br>
              <a:rPr lang="hr-HR" sz="3600" dirty="0"/>
            </a:br>
            <a:endParaRPr lang="en-US" sz="3600" cap="none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7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0FA373-FC71-43C5-B962-D433940CCD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05DA89-9689-4EB7-83A3-32913C232C3C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6c05727-aa75-4e4a-9b5f-8a80a1165891"/>
    <ds:schemaRef ds:uri="71af3243-3dd4-4a8d-8c0d-dd76da1f02a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6F44E19-6F9C-40C6-8F6B-82886B9019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0</TotalTime>
  <Words>169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Ebrima</vt:lpstr>
      <vt:lpstr>Franklin Gothic Book</vt:lpstr>
      <vt:lpstr>Impact</vt:lpstr>
      <vt:lpstr>Times New Roman</vt:lpstr>
      <vt:lpstr>Crop</vt:lpstr>
      <vt:lpstr>Jedinice za mjerenje površine</vt:lpstr>
      <vt:lpstr>PowerPoint Presentation</vt:lpstr>
      <vt:lpstr>1. Zadatak:  Iz tvrđeg ili običnog papira izreži kvadrat sa stranicama duljine 1 cm. Potrudi se na papiru točno izmjeriti, nacrtati i izrezati.  </vt:lpstr>
      <vt:lpstr>Stranice tvoga kvadrata su duljine 1 cm (provjeri mjerenjem stranice)  - kvadrat čije su stranice duljine 1 cm nazivamo kvadratnim ili četvornim centimetrom i služi za mjerenje površina.  Samo takav kvadrat, duljine stranice 1 cm naziva se     KVADRATNIM CENTIMETROM.  Oznaka za kvadratni centimetar je 1 cm2 Znamenka 1 označava duljinu stranice kvadrata, a oznaka cm² označava veličinu jedinične površine.  </vt:lpstr>
      <vt:lpstr>2. Zadatak:  Iz tvrđeg ili običnog papira izreži kvadrat sa stranicama duljine 1 dm. Potrudi se na papiru točno izmjeriti, nacrtati i izrezati.  </vt:lpstr>
      <vt:lpstr>Stranice tvoga kvadrata su duljine 1 dm (provjeri mjerenjem stranice)  - kvadrat čije su stranice duljine 1 dm nazivamo kvadratnim ili četvornim decimetrom i služi za mjerenje površina.  Samo takav kvadrat, duljine stranice 1 dm naziva se KVADRATNIM DECIMETROM.  Oznaka za kvadratni decimetar je 1 dm2 Znamenka 1 označava duljinu stranice kvadrata, a oznaka dm² označava veličinu jedinične površine.  </vt:lpstr>
      <vt:lpstr>Kvadrat duljine stranice 1 m, nazivamo kvadratnim metrom - m².   Kvadratni ili četvorni metar  stranice kvadrata duljine 1m služi za mjerenje površina. </vt:lpstr>
      <vt:lpstr> Kvadrati čije su stranice 1 cm, 1 dm, 1 m, a pišemo ih  1 cm2 , 1 dm2  , 1 m2    služe za mjerenje površina.    Naravno, ima i većih kvadrata, no o njima ćete učiti  u višim razredima.    </vt:lpstr>
      <vt:lpstr>Čitamo:  1 cm²  - jedan kvadratni centimetar                1 dm²  - jedan kvadratni decimetar          1 m²    - jedan kvadratni metar    </vt:lpstr>
      <vt:lpstr>U bilježnicu zapiši: </vt:lpstr>
      <vt:lpstr>               3. Zadatak: Otvori udžbenik na 65. str. i riješi ga,                  a sve provježbaj uz zbirku zadataka na 51, str.                   _________________________________________________  Prilagodba: - prepiši u bilježnicu zadano,                    - nacrtaj u bilježnicu kvadrat duljine stranice 1 cm i                        oboji ga,                    - riješi u svome udžbeniku 2 zadatka pod nazivom                                  Jedinice za mjerenje površine  </vt:lpstr>
      <vt:lpstr>Puno te pozdravlja učiteljica Dubravka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2020-03-30T20:57:29Z</dcterms:created>
  <dcterms:modified xsi:type="dcterms:W3CDTF">2020-03-30T21:49:15Z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