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media/image7.jpeg" ContentType="image/jpeg"/>
  <Override PartName="/ppt/media/image1.png" ContentType="image/png"/>
  <Override PartName="/ppt/media/image2.png" ContentType="image/png"/>
  <Override PartName="/ppt/media/image9.jpeg" ContentType="image/jpeg"/>
  <Override PartName="/ppt/media/image3.png" ContentType="image/png"/>
  <Override PartName="/ppt/media/image6.jpeg" ContentType="image/jpeg"/>
  <Override PartName="/ppt/media/image4.png" ContentType="image/png"/>
  <Override PartName="/ppt/media/image5.png" ContentType="image/png"/>
  <Override PartName="/ppt/media/image8.png" ContentType="image/png"/>
  <Override PartName="/ppt/media/image10.jpeg" ContentType="image/jpeg"/>
  <Override PartName="/ppt/media/image11.png" ContentType="image/png"/>
  <Override PartName="/ppt/media/image12.jpeg" ContentType="image/jpeg"/>
  <Override PartName="/ppt/media/image13.jpeg" ContentType="image/jpeg"/>
  <Override PartName="/ppt/media/image14.png" ContentType="image/png"/>
  <Override PartName="/ppt/media/image15.png" ContentType="image/png"/>
  <Override PartName="/ppt/media/image16.jpeg" ContentType="image/jpeg"/>
  <Override PartName="/ppt/media/image17.png" ContentType="image/png"/>
  <Override PartName="/ppt/media/image18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8880" cy="114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r>
              <a:rPr b="0" lang="hr-HR" sz="1800" spc="-1" strike="noStrike">
                <a:latin typeface="Arial"/>
              </a:rPr>
              <a:t>Kliknite za uređivanje oblika naslova teksta</a:t>
            </a:r>
            <a:endParaRPr b="0" lang="hr-HR" sz="18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1800" spc="-1" strike="noStrike">
                <a:latin typeface="Arial"/>
              </a:rPr>
              <a:t>Kliknite za uređivanje oblika teksta</a:t>
            </a:r>
            <a:endParaRPr b="0" lang="hr-HR" sz="18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hr-HR" sz="1800" spc="-1" strike="noStrike">
                <a:latin typeface="Arial"/>
              </a:rPr>
              <a:t>Druga razina konture</a:t>
            </a:r>
            <a:endParaRPr b="0" lang="hr-HR" sz="1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1800" spc="-1" strike="noStrike">
                <a:latin typeface="Arial"/>
              </a:rPr>
              <a:t>Treća razina konture</a:t>
            </a:r>
            <a:endParaRPr b="0" lang="hr-HR" sz="18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hr-HR" sz="1800" spc="-1" strike="noStrike">
                <a:latin typeface="Arial"/>
              </a:rPr>
              <a:t>Četvrta razina kontura</a:t>
            </a:r>
            <a:endParaRPr b="0" lang="hr-HR" sz="18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1800" spc="-1" strike="noStrike">
                <a:latin typeface="Arial"/>
              </a:rPr>
              <a:t>Peta razina kontura</a:t>
            </a:r>
            <a:endParaRPr b="0" lang="hr-HR" sz="18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1800" spc="-1" strike="noStrike">
                <a:latin typeface="Arial"/>
              </a:rPr>
              <a:t>Šesta razina kontura</a:t>
            </a:r>
            <a:endParaRPr b="0" lang="hr-HR" sz="18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1800" spc="-1" strike="noStrike">
                <a:latin typeface="Arial"/>
              </a:rPr>
              <a:t>Sedma razina konture</a:t>
            </a:r>
            <a:endParaRPr b="0" lang="hr-HR" sz="18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hr-HR" sz="4400" spc="-1" strike="noStrike">
                <a:latin typeface="Arial"/>
              </a:rPr>
              <a:t>Kliknite za uređivanje oblika naslova teksta</a:t>
            </a:r>
            <a:endParaRPr b="0" lang="hr-HR" sz="4400" spc="-1" strike="noStrike"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3200" spc="-1" strike="noStrike">
                <a:latin typeface="Arial"/>
              </a:rPr>
              <a:t>Kliknite za uređivanje oblika teksta</a:t>
            </a:r>
            <a:endParaRPr b="0" lang="hr-HR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hr-HR" sz="2800" spc="-1" strike="noStrike">
                <a:latin typeface="Arial"/>
              </a:rPr>
              <a:t>Druga razina konture</a:t>
            </a:r>
            <a:endParaRPr b="0" lang="hr-HR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400" spc="-1" strike="noStrike">
                <a:latin typeface="Arial"/>
              </a:rPr>
              <a:t>Treća razina konture</a:t>
            </a:r>
            <a:endParaRPr b="0" lang="hr-HR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hr-HR" sz="2000" spc="-1" strike="noStrike">
                <a:latin typeface="Arial"/>
              </a:rPr>
              <a:t>Četvrta razina kontura</a:t>
            </a:r>
            <a:endParaRPr b="0" lang="hr-HR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000" spc="-1" strike="noStrike">
                <a:latin typeface="Arial"/>
              </a:rPr>
              <a:t>Peta razina kontura</a:t>
            </a:r>
            <a:endParaRPr b="0" lang="hr-HR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000" spc="-1" strike="noStrike">
                <a:latin typeface="Arial"/>
              </a:rPr>
              <a:t>Šesta razina kontura</a:t>
            </a:r>
            <a:endParaRPr b="0" lang="hr-HR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000" spc="-1" strike="noStrike">
                <a:latin typeface="Arial"/>
              </a:rPr>
              <a:t>Sedma razina konture</a:t>
            </a:r>
            <a:endParaRPr b="0" lang="hr-HR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jpeg"/><Relationship Id="rId3" Type="http://schemas.openxmlformats.org/officeDocument/2006/relationships/image" Target="../media/image7.jpeg"/><Relationship Id="rId4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jpeg"/><Relationship Id="rId3" Type="http://schemas.openxmlformats.org/officeDocument/2006/relationships/image" Target="../media/image10.jpeg"/><Relationship Id="rId4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2.jpeg"/><Relationship Id="rId3" Type="http://schemas.openxmlformats.org/officeDocument/2006/relationships/image" Target="../media/image13.jpeg"/><Relationship Id="rId4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image" Target="../media/image16.jpeg"/><Relationship Id="rId3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CustomShape 1"/>
          <p:cNvSpPr/>
          <p:nvPr/>
        </p:nvSpPr>
        <p:spPr>
          <a:xfrm>
            <a:off x="594360" y="1124640"/>
            <a:ext cx="8098200" cy="2235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ctr">
              <a:lnSpc>
                <a:spcPct val="90000"/>
              </a:lnSpc>
            </a:pPr>
            <a:r>
              <a:rPr b="0" lang="hr-HR" sz="6600" spc="-1" strike="noStrike">
                <a:solidFill>
                  <a:srgbClr val="000000"/>
                </a:solidFill>
                <a:latin typeface="Calibri Light"/>
                <a:ea typeface="DejaVu Sans"/>
              </a:rPr>
              <a:t>Zaštita i čuvanje </a:t>
            </a:r>
            <a:br/>
            <a:r>
              <a:rPr b="0" lang="hr-HR" sz="6600" spc="-1" strike="noStrike">
                <a:solidFill>
                  <a:srgbClr val="000000"/>
                </a:solidFill>
                <a:latin typeface="Calibri Light"/>
                <a:ea typeface="DejaVu Sans"/>
              </a:rPr>
              <a:t>okoliša</a:t>
            </a:r>
            <a:endParaRPr b="0" lang="hr-HR" sz="6600" spc="-1" strike="noStrike">
              <a:latin typeface="Arial"/>
            </a:endParaRPr>
          </a:p>
        </p:txBody>
      </p:sp>
      <p:sp>
        <p:nvSpPr>
          <p:cNvPr id="77" name="CustomShape 2"/>
          <p:cNvSpPr/>
          <p:nvPr/>
        </p:nvSpPr>
        <p:spPr>
          <a:xfrm>
            <a:off x="4644000" y="6165360"/>
            <a:ext cx="4319280" cy="363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CustomShape 1"/>
          <p:cNvSpPr/>
          <p:nvPr/>
        </p:nvSpPr>
        <p:spPr>
          <a:xfrm>
            <a:off x="3434400" y="3499200"/>
            <a:ext cx="1437480" cy="646920"/>
          </a:xfrm>
          <a:custGeom>
            <a:avLst/>
            <a:gdLst/>
            <a:ahLst/>
            <a:rect l="l" t="t" r="r" b="b"/>
            <a:pathLst>
              <a:path w="1201198" h="731546">
                <a:moveTo>
                  <a:pt x="1033272" y="731546"/>
                </a:moveTo>
                <a:lnTo>
                  <a:pt x="835438" y="548666"/>
                </a:lnTo>
                <a:lnTo>
                  <a:pt x="926878" y="548666"/>
                </a:lnTo>
                <a:cubicBezTo>
                  <a:pt x="873194" y="225686"/>
                  <a:pt x="685652" y="26"/>
                  <a:pt x="470916" y="26"/>
                </a:cubicBezTo>
                <a:lnTo>
                  <a:pt x="653796" y="26"/>
                </a:lnTo>
                <a:cubicBezTo>
                  <a:pt x="868533" y="26"/>
                  <a:pt x="1056074" y="225686"/>
                  <a:pt x="1109758" y="548666"/>
                </a:cubicBezTo>
                <a:lnTo>
                  <a:pt x="1201198" y="548666"/>
                </a:lnTo>
                <a:lnTo>
                  <a:pt x="1033272" y="731546"/>
                </a:lnTo>
                <a:close/>
                <a:moveTo>
                  <a:pt x="562356" y="13949"/>
                </a:moveTo>
                <a:cubicBezTo>
                  <a:pt x="341808" y="81764"/>
                  <a:pt x="182880" y="382300"/>
                  <a:pt x="182880" y="731546"/>
                </a:cubicBezTo>
                <a:lnTo>
                  <a:pt x="0" y="731546"/>
                </a:lnTo>
                <a:cubicBezTo>
                  <a:pt x="0" y="576339"/>
                  <a:pt x="31779" y="425154"/>
                  <a:pt x="90742" y="299854"/>
                </a:cubicBezTo>
                <a:cubicBezTo>
                  <a:pt x="198796" y="70230"/>
                  <a:pt x="382739" y="-41280"/>
                  <a:pt x="562356" y="13949"/>
                </a:cubicBezTo>
                <a:close/>
                <a:moveTo>
                  <a:pt x="572404" y="177925"/>
                </a:moveTo>
                <a:cubicBezTo>
                  <a:pt x="351856" y="245740"/>
                  <a:pt x="182880" y="382300"/>
                  <a:pt x="182880" y="731546"/>
                </a:cubicBezTo>
                <a:lnTo>
                  <a:pt x="0" y="731546"/>
                </a:lnTo>
                <a:cubicBezTo>
                  <a:pt x="0" y="327539"/>
                  <a:pt x="210836" y="26"/>
                  <a:pt x="470916" y="26"/>
                </a:cubicBezTo>
                <a:lnTo>
                  <a:pt x="653796" y="26"/>
                </a:lnTo>
                <a:cubicBezTo>
                  <a:pt x="692499" y="60478"/>
                  <a:pt x="607220" y="292475"/>
                  <a:pt x="703134" y="362738"/>
                </a:cubicBezTo>
                <a:cubicBezTo>
                  <a:pt x="879612" y="492018"/>
                  <a:pt x="1026747" y="459263"/>
                  <a:pt x="1109758" y="548666"/>
                </a:cubicBezTo>
                <a:lnTo>
                  <a:pt x="1201198" y="548666"/>
                </a:lnTo>
                <a:lnTo>
                  <a:pt x="1033272" y="731546"/>
                </a:lnTo>
                <a:lnTo>
                  <a:pt x="835438" y="548666"/>
                </a:lnTo>
                <a:lnTo>
                  <a:pt x="926878" y="548666"/>
                </a:lnTo>
                <a:cubicBezTo>
                  <a:pt x="873194" y="225686"/>
                  <a:pt x="685652" y="26"/>
                  <a:pt x="470916" y="26"/>
                </a:cubicBezTo>
              </a:path>
            </a:pathLst>
          </a:custGeom>
          <a:solidFill>
            <a:srgbClr val="0099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/>
        </p:style>
      </p:sp>
      <p:sp>
        <p:nvSpPr>
          <p:cNvPr id="103" name="CustomShape 2"/>
          <p:cNvSpPr/>
          <p:nvPr/>
        </p:nvSpPr>
        <p:spPr>
          <a:xfrm rot="15483000">
            <a:off x="2714760" y="4575600"/>
            <a:ext cx="1437480" cy="646920"/>
          </a:xfrm>
          <a:custGeom>
            <a:avLst/>
            <a:gdLst/>
            <a:ahLst/>
            <a:rect l="l" t="t" r="r" b="b"/>
            <a:pathLst>
              <a:path w="1201198" h="731546">
                <a:moveTo>
                  <a:pt x="1033272" y="731546"/>
                </a:moveTo>
                <a:lnTo>
                  <a:pt x="835438" y="548666"/>
                </a:lnTo>
                <a:lnTo>
                  <a:pt x="926878" y="548666"/>
                </a:lnTo>
                <a:cubicBezTo>
                  <a:pt x="873194" y="225686"/>
                  <a:pt x="685652" y="26"/>
                  <a:pt x="470916" y="26"/>
                </a:cubicBezTo>
                <a:lnTo>
                  <a:pt x="653796" y="26"/>
                </a:lnTo>
                <a:cubicBezTo>
                  <a:pt x="868533" y="26"/>
                  <a:pt x="1056074" y="225686"/>
                  <a:pt x="1109758" y="548666"/>
                </a:cubicBezTo>
                <a:lnTo>
                  <a:pt x="1201198" y="548666"/>
                </a:lnTo>
                <a:lnTo>
                  <a:pt x="1033272" y="731546"/>
                </a:lnTo>
                <a:close/>
                <a:moveTo>
                  <a:pt x="562356" y="13949"/>
                </a:moveTo>
                <a:cubicBezTo>
                  <a:pt x="341808" y="81764"/>
                  <a:pt x="182880" y="382300"/>
                  <a:pt x="182880" y="731546"/>
                </a:cubicBezTo>
                <a:lnTo>
                  <a:pt x="0" y="731546"/>
                </a:lnTo>
                <a:cubicBezTo>
                  <a:pt x="0" y="576339"/>
                  <a:pt x="31779" y="425154"/>
                  <a:pt x="90742" y="299854"/>
                </a:cubicBezTo>
                <a:cubicBezTo>
                  <a:pt x="198796" y="70230"/>
                  <a:pt x="382739" y="-41280"/>
                  <a:pt x="562356" y="13949"/>
                </a:cubicBezTo>
                <a:close/>
                <a:moveTo>
                  <a:pt x="572404" y="177925"/>
                </a:moveTo>
                <a:cubicBezTo>
                  <a:pt x="351856" y="245740"/>
                  <a:pt x="182880" y="382300"/>
                  <a:pt x="182880" y="731546"/>
                </a:cubicBezTo>
                <a:lnTo>
                  <a:pt x="0" y="731546"/>
                </a:lnTo>
                <a:cubicBezTo>
                  <a:pt x="0" y="327539"/>
                  <a:pt x="210836" y="26"/>
                  <a:pt x="470916" y="26"/>
                </a:cubicBezTo>
                <a:lnTo>
                  <a:pt x="653796" y="26"/>
                </a:lnTo>
                <a:cubicBezTo>
                  <a:pt x="692499" y="60478"/>
                  <a:pt x="607220" y="292475"/>
                  <a:pt x="703134" y="362738"/>
                </a:cubicBezTo>
                <a:cubicBezTo>
                  <a:pt x="879612" y="492018"/>
                  <a:pt x="1026747" y="459263"/>
                  <a:pt x="1109758" y="548666"/>
                </a:cubicBezTo>
                <a:lnTo>
                  <a:pt x="1201198" y="548666"/>
                </a:lnTo>
                <a:lnTo>
                  <a:pt x="1033272" y="731546"/>
                </a:lnTo>
                <a:lnTo>
                  <a:pt x="835438" y="548666"/>
                </a:lnTo>
                <a:lnTo>
                  <a:pt x="926878" y="548666"/>
                </a:lnTo>
                <a:cubicBezTo>
                  <a:pt x="873194" y="225686"/>
                  <a:pt x="685652" y="26"/>
                  <a:pt x="470916" y="26"/>
                </a:cubicBezTo>
              </a:path>
            </a:pathLst>
          </a:custGeom>
          <a:solidFill>
            <a:srgbClr val="0099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/>
        </p:style>
      </p:sp>
      <p:sp>
        <p:nvSpPr>
          <p:cNvPr id="104" name="CustomShape 3"/>
          <p:cNvSpPr/>
          <p:nvPr/>
        </p:nvSpPr>
        <p:spPr>
          <a:xfrm rot="6378600">
            <a:off x="4154760" y="4636800"/>
            <a:ext cx="1437480" cy="646920"/>
          </a:xfrm>
          <a:custGeom>
            <a:avLst/>
            <a:gdLst/>
            <a:ahLst/>
            <a:rect l="l" t="t" r="r" b="b"/>
            <a:pathLst>
              <a:path w="1201198" h="731546">
                <a:moveTo>
                  <a:pt x="1033272" y="731546"/>
                </a:moveTo>
                <a:lnTo>
                  <a:pt x="835438" y="548666"/>
                </a:lnTo>
                <a:lnTo>
                  <a:pt x="926878" y="548666"/>
                </a:lnTo>
                <a:cubicBezTo>
                  <a:pt x="873194" y="225686"/>
                  <a:pt x="685652" y="26"/>
                  <a:pt x="470916" y="26"/>
                </a:cubicBezTo>
                <a:lnTo>
                  <a:pt x="653796" y="26"/>
                </a:lnTo>
                <a:cubicBezTo>
                  <a:pt x="868533" y="26"/>
                  <a:pt x="1056074" y="225686"/>
                  <a:pt x="1109758" y="548666"/>
                </a:cubicBezTo>
                <a:lnTo>
                  <a:pt x="1201198" y="548666"/>
                </a:lnTo>
                <a:lnTo>
                  <a:pt x="1033272" y="731546"/>
                </a:lnTo>
                <a:close/>
                <a:moveTo>
                  <a:pt x="562356" y="13949"/>
                </a:moveTo>
                <a:cubicBezTo>
                  <a:pt x="341808" y="81764"/>
                  <a:pt x="182880" y="382300"/>
                  <a:pt x="182880" y="731546"/>
                </a:cubicBezTo>
                <a:lnTo>
                  <a:pt x="0" y="731546"/>
                </a:lnTo>
                <a:cubicBezTo>
                  <a:pt x="0" y="576339"/>
                  <a:pt x="31779" y="425154"/>
                  <a:pt x="90742" y="299854"/>
                </a:cubicBezTo>
                <a:cubicBezTo>
                  <a:pt x="198796" y="70230"/>
                  <a:pt x="382739" y="-41280"/>
                  <a:pt x="562356" y="13949"/>
                </a:cubicBezTo>
                <a:close/>
                <a:moveTo>
                  <a:pt x="572404" y="177925"/>
                </a:moveTo>
                <a:cubicBezTo>
                  <a:pt x="351856" y="245740"/>
                  <a:pt x="182880" y="382300"/>
                  <a:pt x="182880" y="731546"/>
                </a:cubicBezTo>
                <a:lnTo>
                  <a:pt x="0" y="731546"/>
                </a:lnTo>
                <a:cubicBezTo>
                  <a:pt x="0" y="327539"/>
                  <a:pt x="210836" y="26"/>
                  <a:pt x="470916" y="26"/>
                </a:cubicBezTo>
                <a:lnTo>
                  <a:pt x="653796" y="26"/>
                </a:lnTo>
                <a:cubicBezTo>
                  <a:pt x="692499" y="60478"/>
                  <a:pt x="607220" y="292475"/>
                  <a:pt x="703134" y="362738"/>
                </a:cubicBezTo>
                <a:cubicBezTo>
                  <a:pt x="879612" y="492018"/>
                  <a:pt x="1026747" y="459263"/>
                  <a:pt x="1109758" y="548666"/>
                </a:cubicBezTo>
                <a:lnTo>
                  <a:pt x="1201198" y="548666"/>
                </a:lnTo>
                <a:lnTo>
                  <a:pt x="1033272" y="731546"/>
                </a:lnTo>
                <a:lnTo>
                  <a:pt x="835438" y="548666"/>
                </a:lnTo>
                <a:lnTo>
                  <a:pt x="926878" y="548666"/>
                </a:lnTo>
                <a:cubicBezTo>
                  <a:pt x="873194" y="225686"/>
                  <a:pt x="685652" y="26"/>
                  <a:pt x="470916" y="26"/>
                </a:cubicBezTo>
              </a:path>
            </a:pathLst>
          </a:custGeom>
          <a:solidFill>
            <a:srgbClr val="0099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/>
        </p:style>
      </p:sp>
      <p:sp>
        <p:nvSpPr>
          <p:cNvPr id="105" name="CustomShape 4"/>
          <p:cNvSpPr/>
          <p:nvPr/>
        </p:nvSpPr>
        <p:spPr>
          <a:xfrm>
            <a:off x="3348000" y="2853000"/>
            <a:ext cx="2023200" cy="638280"/>
          </a:xfrm>
          <a:prstGeom prst="rect">
            <a:avLst/>
          </a:prstGeom>
          <a:solidFill>
            <a:srgbClr val="ffff85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hr-HR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SKUPITI I RAZVRSTATI</a:t>
            </a:r>
            <a:endParaRPr b="0" lang="hr-HR" sz="1800" spc="-1" strike="noStrike">
              <a:latin typeface="Arial"/>
            </a:endParaRPr>
          </a:p>
        </p:txBody>
      </p:sp>
      <p:sp>
        <p:nvSpPr>
          <p:cNvPr id="106" name="CustomShape 5"/>
          <p:cNvSpPr/>
          <p:nvPr/>
        </p:nvSpPr>
        <p:spPr>
          <a:xfrm>
            <a:off x="986040" y="4591440"/>
            <a:ext cx="1932480" cy="638280"/>
          </a:xfrm>
          <a:prstGeom prst="rect">
            <a:avLst/>
          </a:prstGeom>
          <a:solidFill>
            <a:srgbClr val="ffff85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hr-HR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PONOVNO UPOTRIJEBITI</a:t>
            </a:r>
            <a:endParaRPr b="0" lang="hr-HR" sz="1800" spc="-1" strike="noStrike">
              <a:latin typeface="Arial"/>
            </a:endParaRPr>
          </a:p>
        </p:txBody>
      </p:sp>
      <p:sp>
        <p:nvSpPr>
          <p:cNvPr id="107" name="CustomShape 6"/>
          <p:cNvSpPr/>
          <p:nvPr/>
        </p:nvSpPr>
        <p:spPr>
          <a:xfrm>
            <a:off x="5440680" y="4591440"/>
            <a:ext cx="1521000" cy="638280"/>
          </a:xfrm>
          <a:prstGeom prst="rect">
            <a:avLst/>
          </a:prstGeom>
          <a:solidFill>
            <a:srgbClr val="ffff85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hr-HR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PONOVNO PRERADITI</a:t>
            </a:r>
            <a:endParaRPr b="0" lang="hr-HR" sz="1800" spc="-1" strike="noStrike">
              <a:latin typeface="Arial"/>
            </a:endParaRPr>
          </a:p>
        </p:txBody>
      </p:sp>
      <p:sp>
        <p:nvSpPr>
          <p:cNvPr id="108" name="CustomShape 7"/>
          <p:cNvSpPr/>
          <p:nvPr/>
        </p:nvSpPr>
        <p:spPr>
          <a:xfrm>
            <a:off x="467640" y="949320"/>
            <a:ext cx="8061120" cy="63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hr-HR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Potraži na ambalaži različitih proizvoda znak koji potvrđuje da je ta ambalaža izrađena od ponovno prerađenog otpada.</a:t>
            </a:r>
            <a:endParaRPr b="0" lang="hr-H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14" dur="indefinite" restart="never" nodeType="tmRoot">
          <p:childTnLst>
            <p:seq>
              <p:cTn id="115" dur="indefinite" nodeType="mainSeq">
                <p:childTnLst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CustomShape 1"/>
          <p:cNvSpPr/>
          <p:nvPr/>
        </p:nvSpPr>
        <p:spPr>
          <a:xfrm>
            <a:off x="628560" y="365040"/>
            <a:ext cx="7885800" cy="1324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0" name="CustomShape 2"/>
          <p:cNvSpPr/>
          <p:nvPr/>
        </p:nvSpPr>
        <p:spPr>
          <a:xfrm>
            <a:off x="628560" y="1825560"/>
            <a:ext cx="7885800" cy="4350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>
              <a:lnSpc>
                <a:spcPct val="90000"/>
              </a:lnSpc>
              <a:spcBef>
                <a:spcPts val="751"/>
              </a:spcBef>
            </a:pPr>
            <a:r>
              <a:rPr b="1" lang="hr-HR" sz="4000" spc="-1" strike="noStrike">
                <a:solidFill>
                  <a:srgbClr val="000000"/>
                </a:solidFill>
                <a:latin typeface="Calibri"/>
                <a:ea typeface="DejaVu Sans"/>
              </a:rPr>
              <a:t>ZAJEDNO S RODITELJIMA SUDJELUJTE U RAZVRSTAVANJU OTPADA!</a:t>
            </a:r>
            <a:endParaRPr b="0" lang="hr-HR" sz="4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CustomShape 1"/>
          <p:cNvSpPr/>
          <p:nvPr/>
        </p:nvSpPr>
        <p:spPr>
          <a:xfrm>
            <a:off x="628560" y="365040"/>
            <a:ext cx="7885800" cy="1324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9" name="CustomShape 2"/>
          <p:cNvSpPr/>
          <p:nvPr/>
        </p:nvSpPr>
        <p:spPr>
          <a:xfrm>
            <a:off x="628560" y="1825560"/>
            <a:ext cx="7885800" cy="4350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marL="171360" indent="-17028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Wingdings" charset="2"/>
              <a:buChar char=""/>
            </a:pPr>
            <a:r>
              <a:rPr b="1" lang="hr-HR" sz="4000" spc="-1" strike="noStrike">
                <a:solidFill>
                  <a:srgbClr val="000000"/>
                </a:solidFill>
                <a:latin typeface="Calibri"/>
                <a:ea typeface="DejaVu Sans"/>
              </a:rPr>
              <a:t>Okoliš je sve što nas okružuje.</a:t>
            </a:r>
            <a:endParaRPr b="0" lang="hr-HR" sz="40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751"/>
              </a:spcBef>
            </a:pPr>
            <a:r>
              <a:rPr b="1" lang="hr-HR" sz="40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 b="0" lang="hr-HR" sz="4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7" dur="indefinite" restart="never" nodeType="tmRoot">
          <p:childTnLst>
            <p:seq>
              <p:cTn id="8" dur="indefinite" nodeType="mainSeq">
                <p:childTnLst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CustomShape 1"/>
          <p:cNvSpPr/>
          <p:nvPr/>
        </p:nvSpPr>
        <p:spPr>
          <a:xfrm>
            <a:off x="628560" y="365040"/>
            <a:ext cx="7885800" cy="1324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1" name="CustomShape 2"/>
          <p:cNvSpPr/>
          <p:nvPr/>
        </p:nvSpPr>
        <p:spPr>
          <a:xfrm>
            <a:off x="628560" y="1825560"/>
            <a:ext cx="7885800" cy="4350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marL="171360" indent="-17028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b="1" lang="hr-HR" sz="4000" spc="-1" strike="noStrike">
                <a:solidFill>
                  <a:srgbClr val="000000"/>
                </a:solidFill>
                <a:latin typeface="Calibri"/>
                <a:ea typeface="DejaVu Sans"/>
              </a:rPr>
              <a:t>Otpad je sve što bacamo.</a:t>
            </a:r>
            <a:endParaRPr b="0" lang="hr-HR" sz="40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751"/>
              </a:spcBef>
            </a:pPr>
            <a:endParaRPr b="0" lang="hr-HR" sz="4000" spc="-1" strike="noStrike">
              <a:latin typeface="Arial"/>
            </a:endParaRPr>
          </a:p>
          <a:p>
            <a:pPr marL="171360" indent="-17028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b="1" lang="hr-HR" sz="40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 b="0" lang="hr-HR" sz="4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3" dur="indefinite" restart="never" nodeType="tmRoot">
          <p:childTnLst>
            <p:seq>
              <p:cTn id="14" dur="indefinite" nodeType="mainSeq">
                <p:childTnLst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CustomShape 1"/>
          <p:cNvSpPr/>
          <p:nvPr/>
        </p:nvSpPr>
        <p:spPr>
          <a:xfrm>
            <a:off x="628560" y="365040"/>
            <a:ext cx="7885800" cy="1324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3" name="CustomShape 2"/>
          <p:cNvSpPr/>
          <p:nvPr/>
        </p:nvSpPr>
        <p:spPr>
          <a:xfrm>
            <a:off x="628560" y="1825560"/>
            <a:ext cx="7885800" cy="4350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marL="171360" indent="-17028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b="1" lang="hr-HR" sz="4000" spc="-1" strike="noStrike">
                <a:solidFill>
                  <a:srgbClr val="000000"/>
                </a:solidFill>
                <a:latin typeface="Calibri"/>
                <a:ea typeface="DejaVu Sans"/>
              </a:rPr>
              <a:t>Dio otpada se može ponovno preraditi (RECIKLIRATI)</a:t>
            </a:r>
            <a:endParaRPr b="0" lang="hr-HR" sz="4000" spc="-1" strike="noStrike">
              <a:latin typeface="Arial"/>
            </a:endParaRPr>
          </a:p>
          <a:p>
            <a:pPr marL="171360" indent="-17028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b="1" lang="hr-HR" sz="4000" spc="-1" strike="noStrike">
                <a:solidFill>
                  <a:srgbClr val="000000"/>
                </a:solidFill>
                <a:latin typeface="Calibri"/>
                <a:ea typeface="DejaVu Sans"/>
              </a:rPr>
              <a:t>papir</a:t>
            </a:r>
            <a:endParaRPr b="0" lang="hr-HR" sz="4000" spc="-1" strike="noStrike">
              <a:latin typeface="Arial"/>
            </a:endParaRPr>
          </a:p>
          <a:p>
            <a:pPr marL="171360" indent="-17028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b="1" lang="hr-HR" sz="4000" spc="-1" strike="noStrike">
                <a:solidFill>
                  <a:srgbClr val="000000"/>
                </a:solidFill>
                <a:latin typeface="Calibri"/>
                <a:ea typeface="DejaVu Sans"/>
              </a:rPr>
              <a:t>staklo</a:t>
            </a:r>
            <a:endParaRPr b="0" lang="hr-HR" sz="4000" spc="-1" strike="noStrike">
              <a:latin typeface="Arial"/>
            </a:endParaRPr>
          </a:p>
          <a:p>
            <a:pPr marL="171360" indent="-17028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b="1" lang="hr-HR" sz="4000" spc="-1" strike="noStrike">
                <a:solidFill>
                  <a:srgbClr val="000000"/>
                </a:solidFill>
                <a:latin typeface="Calibri"/>
                <a:ea typeface="DejaVu Sans"/>
              </a:rPr>
              <a:t>plastika</a:t>
            </a:r>
            <a:endParaRPr b="0" lang="hr-HR" sz="4000" spc="-1" strike="noStrike">
              <a:latin typeface="Arial"/>
            </a:endParaRPr>
          </a:p>
          <a:p>
            <a:pPr marL="171360" indent="-17028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b="1" lang="hr-HR" sz="4000" spc="-1" strike="noStrike">
                <a:solidFill>
                  <a:srgbClr val="000000"/>
                </a:solidFill>
                <a:latin typeface="Calibri"/>
                <a:ea typeface="DejaVu Sans"/>
              </a:rPr>
              <a:t>metal</a:t>
            </a:r>
            <a:endParaRPr b="0" lang="hr-HR" sz="4000" spc="-1" strike="noStrike">
              <a:latin typeface="Arial"/>
            </a:endParaRPr>
          </a:p>
          <a:p>
            <a:pPr marL="171360" indent="-17028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b="1" lang="hr-HR" sz="40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 b="0" lang="hr-HR" sz="4000" spc="-1" strike="noStrike">
              <a:latin typeface="Arial"/>
            </a:endParaRPr>
          </a:p>
        </p:txBody>
      </p:sp>
      <p:sp>
        <p:nvSpPr>
          <p:cNvPr id="84" name="CustomShape 3"/>
          <p:cNvSpPr/>
          <p:nvPr/>
        </p:nvSpPr>
        <p:spPr>
          <a:xfrm>
            <a:off x="5275080" y="3987720"/>
            <a:ext cx="3239280" cy="6382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hr-HR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ODVAJAMO U POSEBNE SPREMNIKE.</a:t>
            </a:r>
            <a:endParaRPr b="0" lang="hr-HR" sz="1800" spc="-1" strike="noStrike">
              <a:latin typeface="Arial"/>
            </a:endParaRPr>
          </a:p>
        </p:txBody>
      </p:sp>
      <p:sp>
        <p:nvSpPr>
          <p:cNvPr id="85" name="CustomShape 4"/>
          <p:cNvSpPr/>
          <p:nvPr/>
        </p:nvSpPr>
        <p:spPr>
          <a:xfrm>
            <a:off x="3515400" y="3241800"/>
            <a:ext cx="1389960" cy="2275200"/>
          </a:xfrm>
          <a:prstGeom prst="rightBrace">
            <a:avLst>
              <a:gd name="adj1" fmla="val 8333"/>
              <a:gd name="adj2" fmla="val 49434"/>
            </a:avLst>
          </a:prstGeom>
          <a:noFill/>
          <a:ln w="15840">
            <a:solidFill>
              <a:schemeClr val="accent3">
                <a:lumMod val="75000"/>
              </a:schemeClr>
            </a:solidFill>
            <a:round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3" dur="indefinite" restart="never" nodeType="tmRoot">
          <p:childTnLst>
            <p:seq>
              <p:cTn id="24" dur="indefinite" nodeType="mainSeq">
                <p:childTnLst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CustomShape 1"/>
          <p:cNvSpPr/>
          <p:nvPr/>
        </p:nvSpPr>
        <p:spPr>
          <a:xfrm>
            <a:off x="628560" y="365040"/>
            <a:ext cx="7885800" cy="1324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7" name="CustomShape 2"/>
          <p:cNvSpPr/>
          <p:nvPr/>
        </p:nvSpPr>
        <p:spPr>
          <a:xfrm>
            <a:off x="628560" y="1825560"/>
            <a:ext cx="7885800" cy="4350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90000"/>
              </a:lnSpc>
              <a:spcBef>
                <a:spcPts val="751"/>
              </a:spcBef>
            </a:pPr>
            <a:r>
              <a:rPr b="1" lang="hr-HR" sz="2100" spc="-1" strike="noStrike">
                <a:solidFill>
                  <a:srgbClr val="000000"/>
                </a:solidFill>
                <a:latin typeface="Arial"/>
                <a:ea typeface="DejaVu Sans"/>
              </a:rPr>
              <a:t>spremnik za papir</a:t>
            </a:r>
            <a:r>
              <a:rPr b="1" lang="hr-HR" sz="2100" spc="-1" strike="noStrike">
                <a:solidFill>
                  <a:srgbClr val="000000"/>
                </a:solidFill>
                <a:latin typeface="Calibri"/>
                <a:ea typeface="DejaVu Sans"/>
              </a:rPr>
              <a:t>       </a:t>
            </a:r>
            <a:r>
              <a:rPr b="1" lang="hr-HR" sz="2100" spc="-1" strike="noStrike">
                <a:solidFill>
                  <a:srgbClr val="000000"/>
                </a:solidFill>
                <a:latin typeface="Calibri"/>
                <a:ea typeface="DejaVu Sans"/>
              </a:rPr>
              <a:t>	</a:t>
            </a:r>
            <a:r>
              <a:rPr b="1" lang="hr-HR" sz="2100" spc="-1" strike="noStrike">
                <a:solidFill>
                  <a:srgbClr val="000000"/>
                </a:solidFill>
                <a:latin typeface="Calibri"/>
                <a:ea typeface="DejaVu Sans"/>
              </a:rPr>
              <a:t>	</a:t>
            </a:r>
            <a:r>
              <a:rPr b="1" lang="hr-HR" sz="2100" spc="-1" strike="noStrike">
                <a:solidFill>
                  <a:srgbClr val="000000"/>
                </a:solidFill>
                <a:latin typeface="Calibri"/>
                <a:ea typeface="DejaVu Sans"/>
              </a:rPr>
              <a:t>	</a:t>
            </a:r>
            <a:r>
              <a:rPr b="1" lang="hr-HR" sz="21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1" lang="hr-HR" sz="2100" spc="-1" strike="noStrike">
                <a:solidFill>
                  <a:srgbClr val="000000"/>
                </a:solidFill>
                <a:latin typeface="Arial"/>
                <a:ea typeface="DejaVu Sans"/>
              </a:rPr>
              <a:t>spremnik za plastiku</a:t>
            </a:r>
            <a:endParaRPr b="0" lang="hr-HR" sz="21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751"/>
              </a:spcBef>
            </a:pPr>
            <a:endParaRPr b="0" lang="hr-HR" sz="2100" spc="-1" strike="noStrike">
              <a:latin typeface="Arial"/>
            </a:endParaRPr>
          </a:p>
        </p:txBody>
      </p:sp>
      <p:pic>
        <p:nvPicPr>
          <p:cNvPr id="88" name="Picture 3" descr=""/>
          <p:cNvPicPr/>
          <p:nvPr/>
        </p:nvPicPr>
        <p:blipFill>
          <a:blip r:embed="rId2"/>
          <a:srcRect l="12854" t="0" r="20843" b="0"/>
          <a:stretch/>
        </p:blipFill>
        <p:spPr>
          <a:xfrm>
            <a:off x="539640" y="2637000"/>
            <a:ext cx="2838960" cy="3211920"/>
          </a:xfrm>
          <a:prstGeom prst="rect">
            <a:avLst/>
          </a:prstGeom>
          <a:ln>
            <a:noFill/>
          </a:ln>
        </p:spPr>
      </p:pic>
      <p:pic>
        <p:nvPicPr>
          <p:cNvPr id="89" name="Picture 4" descr=""/>
          <p:cNvPicPr/>
          <p:nvPr/>
        </p:nvPicPr>
        <p:blipFill>
          <a:blip r:embed="rId3"/>
          <a:srcRect l="14188" t="-4378" r="13609" b="-498"/>
          <a:stretch/>
        </p:blipFill>
        <p:spPr>
          <a:xfrm>
            <a:off x="5076000" y="2508120"/>
            <a:ext cx="3051000" cy="31816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57" dur="indefinite" restart="never" nodeType="tmRoot">
          <p:childTnLst>
            <p:seq>
              <p:cTn id="58" dur="indefinite" nodeType="mainSeq">
                <p:childTnLst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CustomShape 1"/>
          <p:cNvSpPr/>
          <p:nvPr/>
        </p:nvSpPr>
        <p:spPr>
          <a:xfrm>
            <a:off x="628560" y="365040"/>
            <a:ext cx="7885800" cy="1324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1" name="CustomShape 2"/>
          <p:cNvSpPr/>
          <p:nvPr/>
        </p:nvSpPr>
        <p:spPr>
          <a:xfrm>
            <a:off x="628560" y="1825560"/>
            <a:ext cx="7885800" cy="4350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90000"/>
              </a:lnSpc>
              <a:spcBef>
                <a:spcPts val="751"/>
              </a:spcBef>
            </a:pPr>
            <a:r>
              <a:rPr b="1" lang="hr-HR" sz="2100" spc="-1" strike="noStrike">
                <a:solidFill>
                  <a:srgbClr val="000000"/>
                </a:solidFill>
                <a:latin typeface="Arial"/>
                <a:ea typeface="DejaVu Sans"/>
              </a:rPr>
              <a:t>spremnik za staklo       </a:t>
            </a:r>
            <a:r>
              <a:rPr b="1" lang="hr-HR" sz="21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1" lang="hr-HR" sz="21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1" lang="hr-HR" sz="21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1" lang="hr-HR" sz="2100" spc="-1" strike="noStrike">
                <a:solidFill>
                  <a:srgbClr val="000000"/>
                </a:solidFill>
                <a:latin typeface="Arial"/>
                <a:ea typeface="DejaVu Sans"/>
              </a:rPr>
              <a:t>spremnik za metal  </a:t>
            </a:r>
            <a:endParaRPr b="0" lang="hr-HR" sz="21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751"/>
              </a:spcBef>
            </a:pPr>
            <a:endParaRPr b="0" lang="hr-HR" sz="2100" spc="-1" strike="noStrike">
              <a:latin typeface="Arial"/>
            </a:endParaRPr>
          </a:p>
        </p:txBody>
      </p:sp>
      <p:pic>
        <p:nvPicPr>
          <p:cNvPr id="92" name="Picture 3" descr=""/>
          <p:cNvPicPr/>
          <p:nvPr/>
        </p:nvPicPr>
        <p:blipFill>
          <a:blip r:embed="rId2"/>
          <a:srcRect l="10816" t="0" r="8744" b="0"/>
          <a:stretch/>
        </p:blipFill>
        <p:spPr>
          <a:xfrm>
            <a:off x="539640" y="2529720"/>
            <a:ext cx="3155400" cy="2941920"/>
          </a:xfrm>
          <a:prstGeom prst="rect">
            <a:avLst/>
          </a:prstGeom>
          <a:ln>
            <a:noFill/>
          </a:ln>
        </p:spPr>
      </p:pic>
      <p:pic>
        <p:nvPicPr>
          <p:cNvPr id="93" name="Picture 4" descr=""/>
          <p:cNvPicPr/>
          <p:nvPr/>
        </p:nvPicPr>
        <p:blipFill>
          <a:blip r:embed="rId3"/>
          <a:srcRect l="0" t="14211" r="50000" b="12724"/>
          <a:stretch/>
        </p:blipFill>
        <p:spPr>
          <a:xfrm>
            <a:off x="5004000" y="2565000"/>
            <a:ext cx="2951280" cy="32342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75" dur="indefinite" restart="never" nodeType="tmRoot">
          <p:childTnLst>
            <p:seq>
              <p:cTn id="76" dur="indefinite" nodeType="mainSeq">
                <p:childTnLst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81" dur="500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CustomShape 1"/>
          <p:cNvSpPr/>
          <p:nvPr/>
        </p:nvSpPr>
        <p:spPr>
          <a:xfrm>
            <a:off x="628560" y="365040"/>
            <a:ext cx="7885800" cy="1324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5" name="CustomShape 2"/>
          <p:cNvSpPr/>
          <p:nvPr/>
        </p:nvSpPr>
        <p:spPr>
          <a:xfrm>
            <a:off x="628560" y="1825560"/>
            <a:ext cx="7885800" cy="4350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90000"/>
              </a:lnSpc>
              <a:spcBef>
                <a:spcPts val="751"/>
              </a:spcBef>
            </a:pPr>
            <a:r>
              <a:rPr b="0" lang="hr-HR" sz="2100" spc="-1" strike="noStrike">
                <a:solidFill>
                  <a:srgbClr val="000000"/>
                </a:solidFill>
                <a:latin typeface="Arial"/>
                <a:ea typeface="DejaVu Sans"/>
              </a:rPr>
              <a:t>spremnik za stare          </a:t>
            </a:r>
            <a:r>
              <a:rPr b="0" lang="hr-HR" sz="21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hr-HR" sz="2100" spc="-1" strike="noStrike">
                <a:solidFill>
                  <a:srgbClr val="000000"/>
                </a:solidFill>
                <a:latin typeface="Arial"/>
                <a:ea typeface="DejaVu Sans"/>
              </a:rPr>
              <a:t>  </a:t>
            </a:r>
            <a:r>
              <a:rPr b="0" lang="hr-HR" sz="2400" spc="-1" strike="noStrike">
                <a:solidFill>
                  <a:srgbClr val="000000"/>
                </a:solidFill>
                <a:latin typeface="Arial"/>
                <a:ea typeface="DejaVu Sans"/>
              </a:rPr>
              <a:t>Što misliš, zašto postoji</a:t>
            </a:r>
            <a:endParaRPr b="0" lang="hr-HR" sz="24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751"/>
              </a:spcBef>
            </a:pPr>
            <a:r>
              <a:rPr b="0" lang="hr-HR" sz="2100" spc="-1" strike="noStrike">
                <a:solidFill>
                  <a:srgbClr val="000000"/>
                </a:solidFill>
                <a:latin typeface="Arial"/>
                <a:ea typeface="DejaVu Sans"/>
              </a:rPr>
              <a:t>        </a:t>
            </a:r>
            <a:r>
              <a:rPr b="0" lang="hr-HR" sz="2100" spc="-1" strike="noStrike">
                <a:solidFill>
                  <a:srgbClr val="000000"/>
                </a:solidFill>
                <a:latin typeface="Arial"/>
                <a:ea typeface="DejaVu Sans"/>
              </a:rPr>
              <a:t>baterije                     </a:t>
            </a:r>
            <a:r>
              <a:rPr b="0" lang="hr-HR" sz="21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endParaRPr b="0" lang="hr-HR" sz="2100" spc="-1" strike="noStrike">
              <a:latin typeface="Arial"/>
            </a:endParaRPr>
          </a:p>
        </p:txBody>
      </p:sp>
      <p:pic>
        <p:nvPicPr>
          <p:cNvPr id="96" name="Picture 3" descr=""/>
          <p:cNvPicPr/>
          <p:nvPr/>
        </p:nvPicPr>
        <p:blipFill>
          <a:blip r:embed="rId2"/>
          <a:srcRect l="11522" t="11692" r="14164" b="7697"/>
          <a:stretch/>
        </p:blipFill>
        <p:spPr>
          <a:xfrm>
            <a:off x="755640" y="2810160"/>
            <a:ext cx="2326320" cy="3365640"/>
          </a:xfrm>
          <a:prstGeom prst="rect">
            <a:avLst/>
          </a:prstGeom>
          <a:ln>
            <a:noFill/>
          </a:ln>
        </p:spPr>
      </p:pic>
      <p:pic>
        <p:nvPicPr>
          <p:cNvPr id="97" name="Picture 4" descr=""/>
          <p:cNvPicPr/>
          <p:nvPr/>
        </p:nvPicPr>
        <p:blipFill>
          <a:blip r:embed="rId3"/>
          <a:srcRect l="11463" t="11718" r="8521" b="0"/>
          <a:stretch/>
        </p:blipFill>
        <p:spPr>
          <a:xfrm>
            <a:off x="4932000" y="2810160"/>
            <a:ext cx="2456280" cy="36136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94" dur="indefinite" restart="never" nodeType="tmRoot">
          <p:childTnLst>
            <p:seq>
              <p:cTn id="95" dur="indefinite" nodeType="mainSeq">
                <p:childTnLst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CustomShape 1"/>
          <p:cNvSpPr/>
          <p:nvPr/>
        </p:nvSpPr>
        <p:spPr>
          <a:xfrm>
            <a:off x="628560" y="365040"/>
            <a:ext cx="7885800" cy="1324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9" name="CustomShape 2"/>
          <p:cNvSpPr/>
          <p:nvPr/>
        </p:nvSpPr>
        <p:spPr>
          <a:xfrm>
            <a:off x="628560" y="1825560"/>
            <a:ext cx="7885800" cy="4350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marL="171360" indent="-17028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b="0" lang="hr-HR" sz="2100" spc="-1" strike="noStrike">
                <a:solidFill>
                  <a:srgbClr val="000000"/>
                </a:solidFill>
                <a:latin typeface="Calibri"/>
                <a:ea typeface="DejaVu Sans"/>
              </a:rPr>
              <a:t>Mnoge stare baterije i akumulatori u sebi sadrže teške metale kao što su olovo, kadmij ili živa koji, koliko su korisni, toliko su i štetni.</a:t>
            </a:r>
            <a:endParaRPr b="0" lang="hr-HR" sz="21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751"/>
              </a:spcBef>
            </a:pPr>
            <a:r>
              <a:rPr b="0" lang="hr-HR" sz="21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 b="0" lang="hr-HR" sz="2100" spc="-1" strike="noStrike">
              <a:latin typeface="Arial"/>
            </a:endParaRPr>
          </a:p>
          <a:p>
            <a:pPr marL="171360" indent="-17028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b="0" lang="hr-HR" sz="2100" spc="-1" strike="noStrike">
                <a:solidFill>
                  <a:srgbClr val="000000"/>
                </a:solidFill>
                <a:latin typeface="Calibri"/>
                <a:ea typeface="DejaVu Sans"/>
              </a:rPr>
              <a:t>Iz oštećenih kućišta starih baterija može doći do istjecanja opasnih tvari i teških metala u vodu i okoliš, čime se ozbiljno ugrožava priroda te zdravlje ljudi i životinja.</a:t>
            </a:r>
            <a:endParaRPr b="0" lang="hr-HR" sz="21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751"/>
              </a:spcBef>
            </a:pPr>
            <a:r>
              <a:rPr b="0" lang="hr-HR" sz="2100" spc="-1" strike="noStrike">
                <a:solidFill>
                  <a:srgbClr val="000000"/>
                </a:solidFill>
                <a:latin typeface="Calibri"/>
                <a:ea typeface="DejaVu Sans"/>
              </a:rPr>
              <a:t> </a:t>
            </a:r>
            <a:endParaRPr b="0" lang="hr-HR" sz="21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02" dur="indefinite" restart="never" nodeType="tmRoot">
          <p:childTnLst>
            <p:seq>
              <p:cTn id="103" dur="indefinite" nodeType="mainSeq">
                <p:childTnLst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CustomShape 1"/>
          <p:cNvSpPr/>
          <p:nvPr/>
        </p:nvSpPr>
        <p:spPr>
          <a:xfrm>
            <a:off x="628560" y="1825560"/>
            <a:ext cx="7885800" cy="4350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171360" indent="-17028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b="1" lang="hr-HR" sz="2100" spc="-1" strike="noStrike">
                <a:solidFill>
                  <a:srgbClr val="000000"/>
                </a:solidFill>
                <a:latin typeface="Calibri"/>
                <a:ea typeface="DejaVu Sans"/>
              </a:rPr>
              <a:t>Ljudi ponekad onečišćuju okoliš.</a:t>
            </a:r>
            <a:endParaRPr b="0" lang="hr-HR" sz="2100" spc="-1" strike="noStrike">
              <a:latin typeface="Arial"/>
            </a:endParaRPr>
          </a:p>
        </p:txBody>
      </p:sp>
      <p:pic>
        <p:nvPicPr>
          <p:cNvPr id="101" name="Picture 3" descr=""/>
          <p:cNvPicPr/>
          <p:nvPr/>
        </p:nvPicPr>
        <p:blipFill>
          <a:blip r:embed="rId2"/>
          <a:stretch/>
        </p:blipFill>
        <p:spPr>
          <a:xfrm>
            <a:off x="2123640" y="2510280"/>
            <a:ext cx="4823280" cy="36655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 PK</Template>
  <TotalTime>245</TotalTime>
  <Application>LibreOffice/6.2.5.2$Windows_X86_64 LibreOffice_project/1ec314fa52f458adc18c4f025c545a4e8b22c159</Application>
  <Words>166</Words>
  <Paragraphs>31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2014-10-27T23:01:19Z</dcterms:created>
  <dc:creator>Guest</dc:creator>
  <dc:description/>
  <dc:language>hr-HR</dc:language>
  <cp:lastModifiedBy/>
  <dcterms:modified xsi:type="dcterms:W3CDTF">2020-03-26T18:25:57Z</dcterms:modified>
  <cp:revision>19</cp:revision>
  <dc:subject/>
  <dc:title>Zaštita i čuvanje okoliša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On-screen Show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11</vt:i4>
  </property>
</Properties>
</file>