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rednji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78AF60-53E1-4E43-B31B-FB7FCC1813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6FC9E15-2CEC-4817-AF13-42E6E0CE8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050A0EC-5A0D-46B3-95CF-717E1E88F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E682-3879-4623-80BD-703497343BEE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C27A68C-D1A5-441A-BD50-8C3E8276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320DACC-8943-4163-91DA-B1A962A3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D441-4632-45CE-94C8-AE97F7C22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63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C89855-1DFA-4ABA-8C75-28CD24BAE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5E6F52E-8B51-425C-875E-A22770390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21C97FE-C7D9-4123-A587-873532C49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E682-3879-4623-80BD-703497343BEE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5C7872B-00ED-40DC-96FA-D6FC7CF64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97A95AF-A8D9-4903-A0FA-01A75F354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D441-4632-45CE-94C8-AE97F7C22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253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87BC187A-AD15-4409-A9B6-D52AAA6CF6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3165970-E9F9-47AD-8CA5-57AF5B9A0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F2ABD0B-6A06-48D2-A41E-88722AA14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E682-3879-4623-80BD-703497343BEE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AC879F4-660E-41FC-AC2D-F8AC95412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0542F65-3B73-4114-8D16-A6AEAF164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D441-4632-45CE-94C8-AE97F7C22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737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42731E-E62C-41F8-8B2A-4A5CC984A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FE2CD3-D36F-4373-82A9-4178082C5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3A5C3DC-DC1E-4159-A758-5AC0B27EA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E682-3879-4623-80BD-703497343BEE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4679A67-56D5-4777-B438-3DF35F094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21CF64F-9DBA-46B0-AD7A-FFE4740F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D441-4632-45CE-94C8-AE97F7C22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015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97B869-689F-48ED-98E6-9E77CFA00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40AA4D9-4FC6-4C7D-8F23-E2A223892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640D8AC-FFC9-4DBE-9A0A-C285E4756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E682-3879-4623-80BD-703497343BEE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01E13A5-1F16-483E-B083-D6F45C36D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074DFF3-E13A-4D62-A057-B725E14B9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D441-4632-45CE-94C8-AE97F7C22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762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9B96A4-BAC8-4040-AAFC-C4C4BEA84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38479D4-6C89-43D9-8363-F912456F44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8A1E66D-3C57-423A-8B44-87D5EA268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C2D0618-4930-4BB3-AD18-6FD26EC71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E682-3879-4623-80BD-703497343BEE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B1D6965-1B85-4DB6-8518-4564DB4AC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AB2E998-1811-488C-8DA0-D64979818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D441-4632-45CE-94C8-AE97F7C22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755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26EC80-3E56-4074-985F-A9BCDC328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077A386-472E-470A-9AAD-21925DF15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E60EEA4-5891-4C7F-BF05-D5A97F38C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2C3C977F-EB04-458B-A2E8-169B6BF4E5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7B6863F-3440-4C47-9D47-5ADD8CFF05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F037794-B54A-4CFC-A3A1-663CC223A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E682-3879-4623-80BD-703497343BEE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AF37843E-A2D6-41D0-B271-C8E471CE2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644EEDE-7997-4CFC-86B6-77F6E0514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D441-4632-45CE-94C8-AE97F7C22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643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EC5093-9AE4-4024-A613-141C636CC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D1B40201-0AA2-459B-8282-0DAAE00CA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E682-3879-4623-80BD-703497343BEE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A74D15A-D14E-4B90-9B47-C192E9BE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68C819F-D4B3-44EC-92D5-8281B8367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D441-4632-45CE-94C8-AE97F7C22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715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70FBE0CB-3912-43BC-B6D6-2ACAACA7F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E682-3879-4623-80BD-703497343BEE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28F720DF-7EA7-4074-B1A1-087BDA2E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B6803DB-1F1A-4392-A2AA-AAA3B2385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D441-4632-45CE-94C8-AE97F7C22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565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AF8D50-F754-403A-B30E-6ABC1602C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6FB4948-C72E-4D01-B52B-0370CB872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D2699AC-1639-4216-8D1C-5579CB0121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B7DB554-C611-4BC7-B96C-FF00F44E9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E682-3879-4623-80BD-703497343BEE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D61FA0D-FFDC-4A03-9648-A1EB64F3C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C9065A5-0096-4DE4-B7F2-9FA2AFB12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D441-4632-45CE-94C8-AE97F7C22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448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D54A38-DD0F-4272-9217-FAF83FC67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3CC44C5-41D5-41B3-97D9-09DC55805E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E1800BD-2555-4311-BA28-EAB06FED7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D4BA29C-1CC9-4716-AE03-8392E425E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E682-3879-4623-80BD-703497343BEE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11AA12B-488C-4399-BC06-7F69DCDF0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57A34DD-7141-4E8A-B014-137A365E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D441-4632-45CE-94C8-AE97F7C22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807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89D7CD6F-F6D9-42FB-8F15-FF391792A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4F1D77C-44B9-45D6-A3D2-5869437D7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8D96918-E30B-419B-AE5C-286B3D83DC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7E682-3879-4623-80BD-703497343BEE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197E173-BD91-4ABA-92BD-CF03FA2F55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5C81E3E-8F3A-4C0E-9302-7DFF565F22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8D441-4632-45CE-94C8-AE97F7C22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735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C3EFD13-3CD8-4457-B029-DD736C9E9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AA9B61C3-6D3C-4B90-B343-810EC252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63045" y="2216693"/>
            <a:ext cx="7447880" cy="35310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943CD9C-0F63-4F98-8949-EDB7869FE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3099" y="2571909"/>
            <a:ext cx="5875165" cy="2826912"/>
          </a:xfrm>
        </p:spPr>
        <p:txBody>
          <a:bodyPr anchor="ctr">
            <a:normAutofit/>
          </a:bodyPr>
          <a:lstStyle/>
          <a:p>
            <a:pPr algn="l"/>
            <a:r>
              <a:rPr lang="hr-HR">
                <a:solidFill>
                  <a:srgbClr val="FFFFFF"/>
                </a:solidFill>
              </a:rPr>
              <a:t>27.3.2020.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C1257FDB-F578-4AA9-844B-CF6CFA2FA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63045" y="1515074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9999F923-F60C-4033-A0C7-BA36D1A44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97783" y="1172042"/>
            <a:ext cx="687754" cy="3820237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F8C27FAF-AD0A-489C-A7B5-16CBFBB06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97783" y="987643"/>
            <a:ext cx="347200" cy="3699706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583B1E3E-6E8E-4E48-9EA6-56F1E306AA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40829" y="965200"/>
            <a:ext cx="3304154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DA9AC7D-97D3-4B9F-9800-5275C0C292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2562" y="1286933"/>
            <a:ext cx="2653285" cy="2843319"/>
          </a:xfrm>
        </p:spPr>
        <p:txBody>
          <a:bodyPr anchor="ctr">
            <a:normAutofit/>
          </a:bodyPr>
          <a:lstStyle/>
          <a:p>
            <a:r>
              <a:rPr lang="hr-HR" sz="2800">
                <a:solidFill>
                  <a:srgbClr val="FFFFFF"/>
                </a:solidFill>
              </a:rPr>
              <a:t>4.b</a:t>
            </a:r>
          </a:p>
        </p:txBody>
      </p:sp>
    </p:spTree>
    <p:extLst>
      <p:ext uri="{BB962C8B-B14F-4D97-AF65-F5344CB8AC3E}">
        <p14:creationId xmlns:p14="http://schemas.microsoft.com/office/powerpoint/2010/main" val="383665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27D15F9-FBA9-45B6-A1EE-7E26109074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49D845D-9A57-49AC-9523-BB0D6DA6F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3348EFE1-9D21-4DC0-8EC9-C8876706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D9CD0CF4-76F6-470E-A8EF-DD74FC196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71645EB6-7E0C-491E-9A5B-C25E80A64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D20E5CAC-62A4-48E1-9F9F-1F8176683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53A11D2-F06B-447E-96A7-27A21A8FA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1E64E028-CA45-4FCB-846C-A755DB21E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hr-HR" sz="4000">
                <a:solidFill>
                  <a:srgbClr val="FFFFFF"/>
                </a:solidFill>
              </a:rPr>
              <a:t>HRVATSKI JEZIK</a:t>
            </a:r>
          </a:p>
        </p:txBody>
      </p:sp>
      <p:pic>
        <p:nvPicPr>
          <p:cNvPr id="5" name="Grafika 4" descr="Nasmijano lice bez ispune">
            <a:extLst>
              <a:ext uri="{FF2B5EF4-FFF2-40B4-BE49-F238E27FC236}">
                <a16:creationId xmlns:a16="http://schemas.microsoft.com/office/drawing/2014/main" id="{425E5CBA-FEB5-4056-8EA7-72134FF579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24902" y="2669172"/>
            <a:ext cx="3209779" cy="3209779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6034D9B-C880-4122-BCCA-BC24963D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5471529" cy="3563159"/>
          </a:xfrm>
        </p:spPr>
        <p:txBody>
          <a:bodyPr>
            <a:normAutofit/>
          </a:bodyPr>
          <a:lstStyle/>
          <a:p>
            <a:r>
              <a:rPr lang="hr-HR" sz="2400" dirty="0"/>
              <a:t>Prisjeti se što je to haiku-pjesma (čitanka, str. 114).</a:t>
            </a:r>
          </a:p>
          <a:p>
            <a:r>
              <a:rPr lang="hr-HR" sz="2400" dirty="0"/>
              <a:t>Smisli 2 haiku – pjesme i napiši ih u bilježnicu. Pri pisanju pazi na slogove (5+7+5). Razmisli prije o temi. Neka bude prigodna.</a:t>
            </a:r>
          </a:p>
          <a:p>
            <a:r>
              <a:rPr lang="hr-HR" sz="2400" dirty="0"/>
              <a:t>Snimi se (video) i pošalji u razrednu grupu svima.</a:t>
            </a:r>
          </a:p>
        </p:txBody>
      </p:sp>
    </p:spTree>
    <p:extLst>
      <p:ext uri="{BB962C8B-B14F-4D97-AF65-F5344CB8AC3E}">
        <p14:creationId xmlns:p14="http://schemas.microsoft.com/office/powerpoint/2010/main" val="301892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0AA5734A-92B5-4554-967D-50E7FD6D5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PRIRODA I DRUŠTVO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B585F97-28DB-4229-A3EA-6E94EAF40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24904" y="2494450"/>
            <a:ext cx="4053545" cy="3563159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1700" dirty="0"/>
          </a:p>
          <a:p>
            <a:pPr algn="ctr"/>
            <a:r>
              <a:rPr lang="en-US" sz="1800" b="1" dirty="0"/>
              <a:t>STANOVNIŠTVO RH</a:t>
            </a:r>
          </a:p>
          <a:p>
            <a:endParaRPr lang="en-US" sz="1700" dirty="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700" dirty="0" err="1"/>
              <a:t>Otvori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pogledaj</a:t>
            </a:r>
            <a:r>
              <a:rPr lang="en-US" sz="1700" dirty="0"/>
              <a:t> </a:t>
            </a:r>
            <a:r>
              <a:rPr lang="en-US" sz="1700" dirty="0" err="1"/>
              <a:t>prezentaciju</a:t>
            </a:r>
            <a:r>
              <a:rPr lang="en-US" sz="1700" dirty="0"/>
              <a:t> u </a:t>
            </a:r>
            <a:r>
              <a:rPr lang="en-US" sz="1700" dirty="0" err="1"/>
              <a:t>privitku</a:t>
            </a:r>
            <a:r>
              <a:rPr lang="en-US" sz="1700" dirty="0"/>
              <a:t> </a:t>
            </a:r>
            <a:r>
              <a:rPr lang="en-US" sz="1700" dirty="0" err="1"/>
              <a:t>ispod</a:t>
            </a:r>
            <a:r>
              <a:rPr lang="en-US" sz="1700" dirty="0"/>
              <a:t> </a:t>
            </a:r>
            <a:r>
              <a:rPr lang="en-US" sz="1700" dirty="0" err="1"/>
              <a:t>tablice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webu</a:t>
            </a:r>
            <a:r>
              <a:rPr lang="en-US" sz="1700" dirty="0"/>
              <a:t> </a:t>
            </a:r>
            <a:r>
              <a:rPr lang="en-US" sz="1700" dirty="0" err="1"/>
              <a:t>škole</a:t>
            </a:r>
            <a:r>
              <a:rPr lang="en-US" sz="1700" dirty="0"/>
              <a:t>.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700" dirty="0" err="1"/>
              <a:t>Pročitaj</a:t>
            </a:r>
            <a:r>
              <a:rPr lang="en-US" sz="1700" dirty="0"/>
              <a:t> </a:t>
            </a:r>
            <a:r>
              <a:rPr lang="en-US" sz="1700" dirty="0" err="1"/>
              <a:t>tekst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prouči</a:t>
            </a:r>
            <a:r>
              <a:rPr lang="en-US" sz="1700" dirty="0"/>
              <a:t> </a:t>
            </a:r>
            <a:r>
              <a:rPr lang="en-US" sz="1700" dirty="0" err="1"/>
              <a:t>slike</a:t>
            </a:r>
            <a:r>
              <a:rPr lang="en-US" sz="1700" dirty="0"/>
              <a:t> </a:t>
            </a:r>
            <a:r>
              <a:rPr lang="en-US" sz="1700" dirty="0" err="1"/>
              <a:t>iz</a:t>
            </a:r>
            <a:r>
              <a:rPr lang="en-US" sz="1700" dirty="0"/>
              <a:t> </a:t>
            </a:r>
            <a:r>
              <a:rPr lang="en-US" sz="1700" dirty="0" err="1"/>
              <a:t>udžbenika</a:t>
            </a:r>
            <a:r>
              <a:rPr lang="en-US" sz="1700" dirty="0"/>
              <a:t>, </a:t>
            </a:r>
            <a:r>
              <a:rPr lang="en-US" sz="1700" dirty="0" err="1"/>
              <a:t>na</a:t>
            </a:r>
            <a:r>
              <a:rPr lang="en-US" sz="1700" dirty="0"/>
              <a:t> str. 66 </a:t>
            </a:r>
            <a:r>
              <a:rPr lang="en-US" sz="1700" dirty="0" err="1"/>
              <a:t>i</a:t>
            </a:r>
            <a:r>
              <a:rPr lang="en-US" sz="1700" dirty="0"/>
              <a:t> 67.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700" dirty="0" err="1"/>
              <a:t>Usmeno</a:t>
            </a:r>
            <a:r>
              <a:rPr lang="en-US" sz="1700" dirty="0"/>
              <a:t> </a:t>
            </a:r>
            <a:r>
              <a:rPr lang="en-US" sz="1700" dirty="0" err="1"/>
              <a:t>odgovori</a:t>
            </a:r>
            <a:r>
              <a:rPr lang="en-US" sz="1700" dirty="0"/>
              <a:t> </a:t>
            </a:r>
            <a:r>
              <a:rPr lang="en-US" sz="1700" dirty="0" err="1"/>
              <a:t>potpunim</a:t>
            </a:r>
            <a:r>
              <a:rPr lang="en-US" sz="1700" dirty="0"/>
              <a:t> </a:t>
            </a:r>
            <a:r>
              <a:rPr lang="en-US" sz="1700" dirty="0" err="1"/>
              <a:t>rečenicama</a:t>
            </a:r>
            <a:r>
              <a:rPr lang="en-US" sz="1700" dirty="0"/>
              <a:t> 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pitanja</a:t>
            </a:r>
            <a:r>
              <a:rPr lang="en-US" sz="1700" dirty="0"/>
              <a:t> </a:t>
            </a:r>
            <a:r>
              <a:rPr lang="en-US" sz="1700" dirty="0" err="1"/>
              <a:t>ispod</a:t>
            </a:r>
            <a:r>
              <a:rPr lang="en-US" sz="1700" dirty="0"/>
              <a:t> </a:t>
            </a:r>
            <a:r>
              <a:rPr lang="en-US" sz="1700" dirty="0" err="1"/>
              <a:t>teksta</a:t>
            </a:r>
            <a:r>
              <a:rPr lang="en-US" sz="1700" dirty="0"/>
              <a:t>. 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700" dirty="0" err="1"/>
              <a:t>Prepiši</a:t>
            </a:r>
            <a:r>
              <a:rPr lang="en-US" sz="1700" dirty="0"/>
              <a:t> </a:t>
            </a:r>
            <a:r>
              <a:rPr lang="en-US" sz="1700" dirty="0" err="1"/>
              <a:t>pojmovnik</a:t>
            </a:r>
            <a:r>
              <a:rPr lang="en-US" sz="1700" dirty="0"/>
              <a:t> u </a:t>
            </a:r>
            <a:r>
              <a:rPr lang="en-US" sz="1700" dirty="0" err="1"/>
              <a:t>bilježnicu</a:t>
            </a:r>
            <a:r>
              <a:rPr lang="en-US" sz="1700" dirty="0"/>
              <a:t> </a:t>
            </a:r>
            <a:r>
              <a:rPr lang="en-US" sz="1700" dirty="0" err="1"/>
              <a:t>ispod</a:t>
            </a:r>
            <a:r>
              <a:rPr lang="en-US" sz="1700" dirty="0"/>
              <a:t> plana </a:t>
            </a:r>
            <a:r>
              <a:rPr lang="en-US" sz="1700" dirty="0" err="1"/>
              <a:t>ploče</a:t>
            </a:r>
            <a:r>
              <a:rPr lang="en-US" sz="1700" dirty="0"/>
              <a:t>.</a:t>
            </a:r>
          </a:p>
        </p:txBody>
      </p:sp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8E858807-6D20-43B9-A913-8235515ED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112332"/>
              </p:ext>
            </p:extLst>
          </p:nvPr>
        </p:nvGraphicFramePr>
        <p:xfrm>
          <a:off x="6098892" y="2517787"/>
          <a:ext cx="4802404" cy="3512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2404">
                  <a:extLst>
                    <a:ext uri="{9D8B030D-6E8A-4147-A177-3AD203B41FA5}">
                      <a16:colId xmlns:a16="http://schemas.microsoft.com/office/drawing/2014/main" val="836746595"/>
                    </a:ext>
                  </a:extLst>
                </a:gridCol>
              </a:tblGrid>
              <a:tr h="3512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9705" algn="l"/>
                        </a:tabLst>
                      </a:pPr>
                      <a:r>
                        <a:rPr lang="hr-HR" sz="1300" dirty="0">
                          <a:effectLst/>
                        </a:rPr>
                        <a:t>PLAN PLOČE: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900" dirty="0">
                          <a:solidFill>
                            <a:srgbClr val="FF0000"/>
                          </a:solidFill>
                          <a:effectLst/>
                        </a:rPr>
                        <a:t>Stanovništvo Republike Hrvatske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–  </a:t>
                      </a:r>
                      <a:r>
                        <a:rPr lang="hr-HR" sz="1700" dirty="0">
                          <a:effectLst/>
                        </a:rPr>
                        <a:t>većinski narod: </a:t>
                      </a:r>
                      <a:r>
                        <a:rPr lang="hr-HR" sz="1700" b="1" dirty="0">
                          <a:effectLst/>
                        </a:rPr>
                        <a:t>Hrvati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– ostali narodi – nacionalne manjine: Srbi, Bošnjaci, Talijani, Albanci...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– službeni jezik i pismo: </a:t>
                      </a:r>
                      <a:r>
                        <a:rPr lang="hr-HR" sz="1700" b="1" dirty="0">
                          <a:effectLst/>
                        </a:rPr>
                        <a:t>hrvatski jezik, latinica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– najveći je broj Hrvata </a:t>
                      </a:r>
                      <a:r>
                        <a:rPr lang="hr-HR" sz="1700" b="1" dirty="0">
                          <a:effectLst/>
                        </a:rPr>
                        <a:t>katoličke vjere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7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</a:rPr>
                        <a:t>Ustav Republike Hrvatske </a:t>
                      </a:r>
                      <a:r>
                        <a:rPr lang="hr-HR" sz="1700" dirty="0">
                          <a:effectLst/>
                        </a:rPr>
                        <a:t>– svi narodi i nacionalne manjine u Republici Hrvatskoj su ravnopravni</a:t>
                      </a:r>
                      <a:r>
                        <a:rPr lang="hr-HR" sz="1000" dirty="0">
                          <a:effectLst/>
                        </a:rPr>
                        <a:t>.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95" marR="51295" marT="51295" marB="51295"/>
                </a:tc>
                <a:extLst>
                  <a:ext uri="{0D108BD9-81ED-4DB2-BD59-A6C34878D82A}">
                    <a16:rowId xmlns:a16="http://schemas.microsoft.com/office/drawing/2014/main" val="3044176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492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03F5E84-33F1-4C32-AE79-9EB02ED46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6C08765-B3FA-4EF3-B04E-D5A7BADF8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652632" y="1135060"/>
            <a:ext cx="1080325" cy="5357935"/>
            <a:chOff x="4484269" y="1135060"/>
            <a:chExt cx="1080325" cy="535793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675B023F-979A-456F-8E8B-BB907FCDB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84269" y="1756600"/>
              <a:ext cx="1080325" cy="4736395"/>
            </a:xfrm>
            <a:custGeom>
              <a:avLst/>
              <a:gdLst>
                <a:gd name="T0" fmla="*/ 491 w 491"/>
                <a:gd name="T1" fmla="*/ 2247 h 2732"/>
                <a:gd name="T2" fmla="*/ 0 w 491"/>
                <a:gd name="T3" fmla="*/ 2732 h 2732"/>
                <a:gd name="T4" fmla="*/ 0 w 491"/>
                <a:gd name="T5" fmla="*/ 486 h 2732"/>
                <a:gd name="T6" fmla="*/ 491 w 491"/>
                <a:gd name="T7" fmla="*/ 0 h 2732"/>
                <a:gd name="T8" fmla="*/ 491 w 491"/>
                <a:gd name="T9" fmla="*/ 2247 h 2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1" h="2732">
                  <a:moveTo>
                    <a:pt x="491" y="2247"/>
                  </a:moveTo>
                  <a:lnTo>
                    <a:pt x="0" y="2732"/>
                  </a:lnTo>
                  <a:lnTo>
                    <a:pt x="0" y="486"/>
                  </a:lnTo>
                  <a:lnTo>
                    <a:pt x="491" y="0"/>
                  </a:lnTo>
                  <a:lnTo>
                    <a:pt x="491" y="224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60A9D7CC-2796-43DE-8642-EFB58872FD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76839" y="1357766"/>
              <a:ext cx="687754" cy="430312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69051305-7DF4-4E8F-8CF5-0124115424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78850" y="1135060"/>
              <a:ext cx="409371" cy="4169215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Rectangle 8">
            <a:extLst>
              <a:ext uri="{FF2B5EF4-FFF2-40B4-BE49-F238E27FC236}">
                <a16:creationId xmlns:a16="http://schemas.microsoft.com/office/drawing/2014/main" id="{A1A4B9B6-6181-4BCB-B148-073C9F988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25957" y="1124043"/>
            <a:ext cx="6477540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E143E0D-4CAC-4EF4-8D88-1CA65DCDF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730" y="1445775"/>
            <a:ext cx="5877340" cy="334243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DOMAĆA ZADAĆA:</a:t>
            </a:r>
            <a:br>
              <a:rPr lang="en-US" sz="4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Riješiti radnu bilježnicu na str. 89, 90 i 91.</a:t>
            </a:r>
          </a:p>
        </p:txBody>
      </p:sp>
    </p:spTree>
    <p:extLst>
      <p:ext uri="{BB962C8B-B14F-4D97-AF65-F5344CB8AC3E}">
        <p14:creationId xmlns:p14="http://schemas.microsoft.com/office/powerpoint/2010/main" val="107640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EF4E260-B79D-41D8-90EB-C84807CD7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01415" y="476778"/>
            <a:ext cx="7212450" cy="59206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7A85DAE-E3CD-4A0A-94FB-BB0CB22AD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1495" y="1269255"/>
            <a:ext cx="5956353" cy="3038947"/>
          </a:xfrm>
        </p:spPr>
        <p:txBody>
          <a:bodyPr>
            <a:normAutofit/>
          </a:bodyPr>
          <a:lstStyle/>
          <a:p>
            <a:pPr algn="l"/>
            <a:r>
              <a:rPr lang="hr-HR" sz="5400">
                <a:solidFill>
                  <a:srgbClr val="FFFFFF"/>
                </a:solidFill>
              </a:rPr>
              <a:t>Uživajte u vikendu koliko god možete!</a:t>
            </a:r>
            <a:br>
              <a:rPr lang="hr-HR" sz="5400">
                <a:solidFill>
                  <a:srgbClr val="FFFFFF"/>
                </a:solidFill>
              </a:rPr>
            </a:br>
            <a:endParaRPr lang="hr-HR" sz="5400">
              <a:solidFill>
                <a:srgbClr val="FFFFFF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6FB6406-4805-40FB-98F0-770C1D8808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1495" y="4578114"/>
            <a:ext cx="5956353" cy="1247274"/>
          </a:xfrm>
        </p:spPr>
        <p:txBody>
          <a:bodyPr>
            <a:normAutofit/>
          </a:bodyPr>
          <a:lstStyle/>
          <a:p>
            <a:pPr algn="l"/>
            <a:r>
              <a:rPr lang="hr-HR" dirty="0">
                <a:solidFill>
                  <a:srgbClr val="FFFFFF"/>
                </a:solidFill>
              </a:rPr>
              <a:t>ZAPAMTITE: </a:t>
            </a:r>
          </a:p>
          <a:p>
            <a:pPr algn="l"/>
            <a:r>
              <a:rPr lang="hr-HR" dirty="0">
                <a:solidFill>
                  <a:srgbClr val="FFFFFF"/>
                </a:solidFill>
              </a:rPr>
              <a:t>Sve će biti u redu…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86AD50-C6DC-4D98-A467-9AC1F3C2D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34996" y="4424906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241208F6-8B1C-4098-9388-150BC8E44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476778"/>
            <a:ext cx="3864383" cy="5920653"/>
          </a:xfrm>
          <a:prstGeom prst="rect">
            <a:avLst/>
          </a:prstGeom>
          <a:solidFill>
            <a:srgbClr val="A6A6A6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098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201</Words>
  <Application>Microsoft Office PowerPoint</Application>
  <PresentationFormat>Široki zaslon</PresentationFormat>
  <Paragraphs>27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27.3.2020.</vt:lpstr>
      <vt:lpstr>HRVATSKI JEZIK</vt:lpstr>
      <vt:lpstr>PRIRODA I DRUŠTVO</vt:lpstr>
      <vt:lpstr>DOMAĆA ZADAĆA:  Riješiti radnu bilježnicu na str. 89, 90 i 91.</vt:lpstr>
      <vt:lpstr>Uživajte u vikendu koliko god možete!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27.3.2020.</dc:title>
  <dc:creator>arados81@gmail.com</dc:creator>
  <cp:lastModifiedBy>arados81@gmail.com</cp:lastModifiedBy>
  <cp:revision>2</cp:revision>
  <dcterms:created xsi:type="dcterms:W3CDTF">2020-03-26T16:24:59Z</dcterms:created>
  <dcterms:modified xsi:type="dcterms:W3CDTF">2020-03-26T16:30:37Z</dcterms:modified>
</cp:coreProperties>
</file>