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852671-4EEF-4C49-9ACB-E71E3FE9A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B294C39-E3E6-4B7C-9FF6-286E73C30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899A23-9C40-4B40-89DB-6FE57B6D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F8B796-DC22-4695-AADB-EC39143A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54CD0D-4C32-4430-95FE-E429882D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268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49D238-D5DD-4F6D-A512-CED123B6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1F1B57B-A249-4EF6-B59D-19E13AB36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AA788F-309C-4094-8F7F-0CD98BA1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B752213-1B94-440A-ADA9-F9AF4BA5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D70E52-2A34-441B-A8CE-298EB042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23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317D68E-6BD0-49E5-B0FD-EF7126E25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B6B9F7B-AC29-4E50-BCBD-87FF8D413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F00A07-56C8-4D7E-A40A-B894776B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7F2C7A9-F3BD-43E5-8AE5-36941A69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C8D20A-9C48-4F4B-B5DC-FBD693D9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8C1C06-9D60-4484-A8B0-38C6C8AC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D37403-9983-4934-9963-C9AF4138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54AD1F-26D2-476A-9314-BED98B25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6E0D53E-EE03-450A-BA98-B60E7612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48D96B-6BCE-4486-BC5E-09BFF42C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379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F50874-28C2-4369-BD91-B13DB55B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85E5885-44DB-4D28-885E-80495B38F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B907E2-0D44-4A01-B888-63305B49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58AD29A-CC19-4549-A474-53378155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C3E673-6A34-4181-9850-0B70A226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8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54C5B-7F86-485D-8DC3-B4C009C7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F11DD2-7D5D-4A82-BCE8-A7E9BAEBA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CEC66CF-9305-49CD-B5D1-D5C8F4AA5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AF4FB41-79B0-445C-9860-A31EC4DAE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F7CF754-9408-4AD4-BAF1-974569D3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3681C02-756D-433E-9B54-FD48B285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314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3B5C68-98F9-4DAB-B40C-09079FA9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E0B5C2E-8FA7-4B87-8B0C-5CE59FF92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2C9B016-B105-41F8-8CF7-07D3B3BDB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12FF0C5-D565-4F2B-B34B-FBBFFDE60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477F62C-7A73-483A-A5DF-1834D8F47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BACF844-8E54-4CC1-8B08-42797ABB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A6B8F44-4A8B-4928-AFF5-59EA308E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0B86A97-6ADA-449D-8342-B33C7E48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83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91827B-D2BC-41E3-A4C2-BBB8C3F4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CBC8A32-DB0F-496F-A3E5-37401521E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8D0DE64-23BE-49CA-96AC-36564F8A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8608430-66FF-4F30-8C16-75C37ABB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290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D42026D-95D5-475A-9648-23442319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A320EB2-0692-42E1-B62F-40086F88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8BF1C75-1DD7-49DA-B112-243BF878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7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4915EE-DABB-4869-935E-96325DF3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7EE994-700B-43E4-A82F-CBD710116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E3943BF-1892-41E9-BB3D-F208581F9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1948F11-90F9-419E-9A82-FA6F0D24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BF14547-FC16-4A32-96AD-AA38EDDE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49E0DFE-878D-4408-8971-FBDC8658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3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0AE330-E55D-485F-9FFA-25B15ED5B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B5BFCBD-DD88-428E-92AF-4D2B416EE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C543A33-3569-408B-AB4B-24FAA035B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63C8935-3144-4C89-99E5-DBBB4BF9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673AADE-E78F-44FE-9D6E-F48B1C9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0A6CDEF-5A92-437A-B0AD-46DF39A8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759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47DC654-6248-4096-90AD-6EE33E4E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D96D4C1-ACB3-4194-814D-BC241A7B4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A439A4D-0898-4A18-97A8-05EECE094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D801-C2DD-42D3-87DE-080A6B22A814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25F0C46-E18B-431D-8CBD-7E4AFACA9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1C8087-18D4-4102-BF14-7CFF7120B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19568-5087-443F-B607-F5C06680BB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05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218677C-E968-4D4C-AB3C-807749DFF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hr-HR" b="1"/>
              <a:t>Pravokutnik i kvadrat</a:t>
            </a:r>
            <a:br>
              <a:rPr lang="hr-HR" b="1"/>
            </a:b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91A8E29-197F-4C6D-9F0A-9895A3DF6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hr-HR" dirty="0"/>
              <a:t>Stranice, vrhovi, kutovi; crtanje pravokutnika i kvadrata</a:t>
            </a:r>
          </a:p>
        </p:txBody>
      </p:sp>
      <p:sp>
        <p:nvSpPr>
          <p:cNvPr id="2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04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DE21B8-C679-4FCD-894F-595E6366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Pravokutnik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1DDC9C-A0FF-4083-9E85-E8F6FCD69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4A4A4A"/>
                </a:solidFill>
                <a:latin typeface="IBM Plex Sans"/>
              </a:rPr>
              <a:t>Na slici je nacrtan pravokutnik ABCD.</a:t>
            </a:r>
          </a:p>
          <a:p>
            <a:pPr marL="0" indent="0">
              <a:buNone/>
            </a:pPr>
            <a:br>
              <a:rPr lang="pl-PL" dirty="0">
                <a:solidFill>
                  <a:srgbClr val="4A4A4A"/>
                </a:solidFill>
                <a:latin typeface="IBM Plex Sans"/>
              </a:rPr>
            </a:b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465B29B-348B-40CB-85DD-29AB61918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4725"/>
            <a:ext cx="7391400" cy="4248150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4D8E0A6B-EDE9-412D-A5CA-EC12701D81E5}"/>
              </a:ext>
            </a:extLst>
          </p:cNvPr>
          <p:cNvSpPr/>
          <p:nvPr/>
        </p:nvSpPr>
        <p:spPr>
          <a:xfrm>
            <a:off x="6331277" y="2703589"/>
            <a:ext cx="5697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Točke </a:t>
            </a:r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A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, </a:t>
            </a:r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B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 , </a:t>
            </a:r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C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 i </a:t>
            </a:r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D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 su </a:t>
            </a:r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VRHOVI PRAVOKUTNIKA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. Dužine </a:t>
            </a:r>
            <a:r>
              <a:rPr lang="hr-HR" b="1" i="0" dirty="0">
                <a:solidFill>
                  <a:srgbClr val="4A4A4A"/>
                </a:solidFill>
                <a:effectLst/>
                <a:latin typeface="KaTeX_SansSerif"/>
              </a:rPr>
              <a:t>AB</a:t>
            </a:r>
            <a:r>
              <a:rPr lang="hr-HR" b="0" i="0" dirty="0">
                <a:solidFill>
                  <a:srgbClr val="4A4A4A"/>
                </a:solidFill>
                <a:effectLst/>
                <a:latin typeface="KaTeX_SansSerif"/>
              </a:rPr>
              <a:t>, </a:t>
            </a:r>
            <a:r>
              <a:rPr lang="hr-HR" b="1" i="0" dirty="0">
                <a:solidFill>
                  <a:srgbClr val="4A4A4A"/>
                </a:solidFill>
                <a:effectLst/>
                <a:latin typeface="KaTeX_SansSerif"/>
              </a:rPr>
              <a:t>BC</a:t>
            </a:r>
            <a:r>
              <a:rPr lang="hr-HR" b="0" i="0" dirty="0">
                <a:solidFill>
                  <a:srgbClr val="4A4A4A"/>
                </a:solidFill>
                <a:effectLst/>
                <a:latin typeface="KaTeX_SansSerif"/>
              </a:rPr>
              <a:t>, </a:t>
            </a:r>
            <a:r>
              <a:rPr lang="hr-HR" b="1" i="0" dirty="0">
                <a:solidFill>
                  <a:srgbClr val="4A4A4A"/>
                </a:solidFill>
                <a:effectLst/>
                <a:latin typeface="KaTeX_SansSerif"/>
              </a:rPr>
              <a:t>CD</a:t>
            </a:r>
            <a:r>
              <a:rPr lang="hr-HR" b="0" i="0" dirty="0">
                <a:solidFill>
                  <a:srgbClr val="4A4A4A"/>
                </a:solidFill>
                <a:effectLst/>
                <a:latin typeface="KaTeX_SansSerif"/>
              </a:rPr>
              <a:t> </a:t>
            </a:r>
            <a:r>
              <a:rPr lang="hr-HR" b="1" i="0" dirty="0">
                <a:solidFill>
                  <a:srgbClr val="4A4A4A"/>
                </a:solidFill>
                <a:effectLst/>
                <a:latin typeface="KaTeX_SansSerif"/>
              </a:rPr>
              <a:t>i</a:t>
            </a:r>
            <a:r>
              <a:rPr lang="hr-HR" b="0" i="0" dirty="0">
                <a:solidFill>
                  <a:srgbClr val="4A4A4A"/>
                </a:solidFill>
                <a:effectLst/>
                <a:latin typeface="KaTeX_SansSerif"/>
              </a:rPr>
              <a:t> </a:t>
            </a:r>
            <a:r>
              <a:rPr lang="hr-HR" b="1" i="0" dirty="0">
                <a:solidFill>
                  <a:srgbClr val="4A4A4A"/>
                </a:solidFill>
                <a:effectLst/>
                <a:latin typeface="KaTeX_SansSerif"/>
              </a:rPr>
              <a:t>AD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 su </a:t>
            </a:r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STRANICE PRAVOKUTNIKA.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 </a:t>
            </a:r>
          </a:p>
          <a:p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Pravokutnik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 je četverokut kojemu su </a:t>
            </a:r>
            <a:r>
              <a:rPr lang="hr-HR" b="1" i="0" dirty="0">
                <a:solidFill>
                  <a:srgbClr val="4A4A4A"/>
                </a:solidFill>
                <a:effectLst/>
                <a:latin typeface="IBM Plex Sans"/>
              </a:rPr>
              <a:t>svi kutovi pravi</a:t>
            </a:r>
            <a:r>
              <a:rPr lang="hr-HR" b="0" i="0" dirty="0">
                <a:solidFill>
                  <a:srgbClr val="4A4A4A"/>
                </a:solidFill>
                <a:effectLst/>
                <a:latin typeface="IBM Plex Sans"/>
              </a:rPr>
              <a:t>.</a:t>
            </a:r>
            <a:endParaRPr lang="hr-HR" dirty="0"/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5BBFD990-FA35-43EE-862A-702A80324188}"/>
              </a:ext>
            </a:extLst>
          </p:cNvPr>
          <p:cNvCxnSpPr/>
          <p:nvPr/>
        </p:nvCxnSpPr>
        <p:spPr>
          <a:xfrm>
            <a:off x="7146388" y="3052689"/>
            <a:ext cx="245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11CA6B0B-101F-45DF-96DA-EAD9CE1E06C6}"/>
              </a:ext>
            </a:extLst>
          </p:cNvPr>
          <p:cNvCxnSpPr/>
          <p:nvPr/>
        </p:nvCxnSpPr>
        <p:spPr>
          <a:xfrm>
            <a:off x="7553739" y="3052689"/>
            <a:ext cx="185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567ACFB9-290C-4461-B60B-68ACE291F204}"/>
              </a:ext>
            </a:extLst>
          </p:cNvPr>
          <p:cNvCxnSpPr/>
          <p:nvPr/>
        </p:nvCxnSpPr>
        <p:spPr>
          <a:xfrm>
            <a:off x="7885043" y="3052689"/>
            <a:ext cx="344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CF187DCA-8356-4A09-989B-7E69B56FE964}"/>
              </a:ext>
            </a:extLst>
          </p:cNvPr>
          <p:cNvCxnSpPr/>
          <p:nvPr/>
        </p:nvCxnSpPr>
        <p:spPr>
          <a:xfrm>
            <a:off x="8348870" y="3052689"/>
            <a:ext cx="225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62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3822BC-9CBA-410E-8800-75A6AE25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Susjedne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nasuprotne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stranice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pravokutnika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4BAF3A47-F57B-4040-A88F-9B61F00E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Nasuprotne su stranice pravokutnika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USPOREDNE ILI PARALELNE</a:t>
            </a:r>
            <a:br>
              <a:rPr lang="hr-HR" sz="2000" dirty="0"/>
            </a:br>
            <a:r>
              <a:rPr lang="hr-HR" dirty="0"/>
              <a:t>i imaju istu duljinu.</a:t>
            </a:r>
            <a:br>
              <a:rPr lang="hr-HR" sz="2000" dirty="0"/>
            </a:br>
            <a:r>
              <a:rPr lang="hr-HR" dirty="0"/>
              <a:t>Pišemo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AB II CD.</a:t>
            </a:r>
          </a:p>
          <a:p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dirty="0"/>
              <a:t>Susjedne su stranice pravokutnika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okomite</a:t>
            </a:r>
            <a:br>
              <a:rPr lang="hr-HR" dirty="0"/>
            </a:br>
            <a:r>
              <a:rPr lang="hr-HR" sz="2600" dirty="0"/>
              <a:t>i ne moraju biti iste duljine.</a:t>
            </a:r>
            <a:br>
              <a:rPr lang="hr-HR" sz="2600" b="1" dirty="0"/>
            </a:br>
            <a:r>
              <a:rPr lang="hr-HR" b="1" dirty="0"/>
              <a:t>Pišemo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AB      BC</a:t>
            </a:r>
          </a:p>
          <a:p>
            <a:endParaRPr lang="hr-HR" sz="20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64A71E0-56CD-4D18-A04C-3A8C4CAEC5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9" r="8258" b="1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4403AA87-25B3-48AF-BC4E-33C510E3A309}"/>
              </a:ext>
            </a:extLst>
          </p:cNvPr>
          <p:cNvCxnSpPr/>
          <p:nvPr/>
        </p:nvCxnSpPr>
        <p:spPr>
          <a:xfrm>
            <a:off x="2906304" y="3429000"/>
            <a:ext cx="4108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>
            <a:extLst>
              <a:ext uri="{FF2B5EF4-FFF2-40B4-BE49-F238E27FC236}">
                <a16:creationId xmlns:a16="http://schemas.microsoft.com/office/drawing/2014/main" id="{452B6ECD-FDF5-494A-BC3C-984AF8E1809C}"/>
              </a:ext>
            </a:extLst>
          </p:cNvPr>
          <p:cNvCxnSpPr/>
          <p:nvPr/>
        </p:nvCxnSpPr>
        <p:spPr>
          <a:xfrm>
            <a:off x="2244917" y="3438939"/>
            <a:ext cx="295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23E0E5E8-00ED-4F2D-9889-EC456A26EDB1}"/>
              </a:ext>
            </a:extLst>
          </p:cNvPr>
          <p:cNvCxnSpPr/>
          <p:nvPr/>
        </p:nvCxnSpPr>
        <p:spPr>
          <a:xfrm>
            <a:off x="2811500" y="5645426"/>
            <a:ext cx="0" cy="198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CE9D55AF-4630-4D88-93C6-A02A7029581B}"/>
              </a:ext>
            </a:extLst>
          </p:cNvPr>
          <p:cNvCxnSpPr/>
          <p:nvPr/>
        </p:nvCxnSpPr>
        <p:spPr>
          <a:xfrm>
            <a:off x="2716696" y="5844209"/>
            <a:ext cx="189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E88009AE-2A8C-4082-9433-D7D0D318CD5C}"/>
              </a:ext>
            </a:extLst>
          </p:cNvPr>
          <p:cNvCxnSpPr>
            <a:cxnSpLocks/>
          </p:cNvCxnSpPr>
          <p:nvPr/>
        </p:nvCxnSpPr>
        <p:spPr>
          <a:xfrm flipV="1">
            <a:off x="2269382" y="5565914"/>
            <a:ext cx="246492" cy="1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667695B7-E9A4-4F79-9F12-6B0C1D559AB7}"/>
              </a:ext>
            </a:extLst>
          </p:cNvPr>
          <p:cNvCxnSpPr/>
          <p:nvPr/>
        </p:nvCxnSpPr>
        <p:spPr>
          <a:xfrm>
            <a:off x="3144842" y="5565914"/>
            <a:ext cx="344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93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6A98EB-6A33-4A45-BF7C-B34C6EDC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Kvadrat</a:t>
            </a:r>
            <a:br>
              <a:rPr lang="hr-HR" b="1" dirty="0"/>
            </a:br>
            <a:endParaRPr lang="hr-HR" dirty="0"/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34EAB6F7-A8F6-4FDA-84BA-432749A47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Kvadrat</a:t>
            </a:r>
            <a:r>
              <a:rPr lang="hr-HR" b="1" dirty="0"/>
              <a:t> </a:t>
            </a:r>
            <a:r>
              <a:rPr lang="hr-HR" dirty="0"/>
              <a:t>je geometrijski lik kojem su svi kutovi pravi i kojem su sve stranice jednake duljine</a:t>
            </a:r>
            <a:r>
              <a:rPr lang="hr-HR" b="1" dirty="0"/>
              <a:t>.</a:t>
            </a:r>
          </a:p>
          <a:p>
            <a:endParaRPr lang="hr-HR" sz="2000" b="1" dirty="0"/>
          </a:p>
          <a:p>
            <a:r>
              <a:rPr lang="hr-HR" dirty="0"/>
              <a:t>Pravokutnik čije su sve stranice jednake duljine nazivamo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kvadrat</a:t>
            </a:r>
            <a:r>
              <a:rPr lang="hr-HR" b="1" dirty="0"/>
              <a:t>.</a:t>
            </a:r>
            <a:endParaRPr lang="en-US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28C9A33-2492-45D7-A3BA-EBEE5199D1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" r="8728" b="1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36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FE29B1-5234-4B62-B2D9-C573CA92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Crtanje pravokutnika i kvadrata</a:t>
            </a:r>
            <a:br>
              <a:rPr lang="hr-HR" b="1" dirty="0"/>
            </a:br>
            <a:endParaRPr lang="hr-HR" dirty="0"/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C058A2D0-7A4A-4A48-B483-D1EFD8A2D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hr-HR" sz="2400" dirty="0"/>
              <a:t>Pravokutnik crtamo tako da nacrtamo dvije okomite dužine  AB i BC</a:t>
            </a:r>
            <a:r>
              <a:rPr lang="pt-BR" sz="2400" dirty="0"/>
              <a:t>, a zatim paralelu s BC</a:t>
            </a:r>
            <a:r>
              <a:rPr lang="hr-HR" sz="2400" dirty="0"/>
              <a:t> kroz A i paralelu s AB kroz vrh C. 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Paralele se sijeku u točki D - četvrtom vrhu pravokutnika.</a:t>
            </a:r>
            <a:endParaRPr lang="en-US" sz="24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B5024D6-280F-45F9-9412-541DD3DAE9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6" r="6242" b="1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B52FD338-BCB6-4250-B2C9-9172D5A15F0A}"/>
              </a:ext>
            </a:extLst>
          </p:cNvPr>
          <p:cNvCxnSpPr/>
          <p:nvPr/>
        </p:nvCxnSpPr>
        <p:spPr>
          <a:xfrm>
            <a:off x="2146852" y="2531165"/>
            <a:ext cx="291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DC59F3BE-83A2-46B8-9A57-EF5115FA65B2}"/>
              </a:ext>
            </a:extLst>
          </p:cNvPr>
          <p:cNvCxnSpPr/>
          <p:nvPr/>
        </p:nvCxnSpPr>
        <p:spPr>
          <a:xfrm>
            <a:off x="2676939" y="2531165"/>
            <a:ext cx="318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3FE1E3A-566C-445F-8A6C-7EA5269DD71F}"/>
              </a:ext>
            </a:extLst>
          </p:cNvPr>
          <p:cNvCxnSpPr/>
          <p:nvPr/>
        </p:nvCxnSpPr>
        <p:spPr>
          <a:xfrm>
            <a:off x="2438400" y="2835965"/>
            <a:ext cx="331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C0C3F091-A4E7-4774-8F8D-4A84BEF8ABF8}"/>
              </a:ext>
            </a:extLst>
          </p:cNvPr>
          <p:cNvCxnSpPr/>
          <p:nvPr/>
        </p:nvCxnSpPr>
        <p:spPr>
          <a:xfrm>
            <a:off x="2438400" y="3167270"/>
            <a:ext cx="331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4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B65FA2-D65D-4374-A26B-602FC959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Zadaci: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CF9E9E-273C-420B-A0BA-1E40264C4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/>
              <a:t>Otvori udžbenik na str. 63 i pažljivo prouči 1. i 2. zadatak.</a:t>
            </a:r>
          </a:p>
          <a:p>
            <a:pPr marL="514350" indent="-514350">
              <a:buAutoNum type="arabicPeriod"/>
            </a:pPr>
            <a:r>
              <a:rPr lang="hr-HR" dirty="0"/>
              <a:t>Otvori i pogledaj video ispod tablice na webu škole.</a:t>
            </a:r>
          </a:p>
          <a:p>
            <a:pPr marL="514350" indent="-514350">
              <a:buAutoNum type="arabicPeriod"/>
            </a:pPr>
            <a:r>
              <a:rPr lang="hr-HR" dirty="0"/>
              <a:t>U bilježnicu nacrtaj 2 pravokutnika i 2 kvadrata i označi im vrhove, stranice i kutove.</a:t>
            </a:r>
          </a:p>
        </p:txBody>
      </p:sp>
    </p:spTree>
    <p:extLst>
      <p:ext uri="{BB962C8B-B14F-4D97-AF65-F5344CB8AC3E}">
        <p14:creationId xmlns:p14="http://schemas.microsoft.com/office/powerpoint/2010/main" val="39037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D810DC6-FAB5-457D-8096-2BE4079E7256}"/>
              </a:ext>
            </a:extLst>
          </p:cNvPr>
          <p:cNvSpPr txBox="1"/>
          <p:nvPr/>
        </p:nvSpPr>
        <p:spPr>
          <a:xfrm>
            <a:off x="927652" y="940905"/>
            <a:ext cx="7752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accent1">
                    <a:lumMod val="75000"/>
                  </a:schemeClr>
                </a:solidFill>
              </a:rPr>
              <a:t>DOMAĆA ZADAĆA:</a:t>
            </a:r>
          </a:p>
          <a:p>
            <a:endParaRPr lang="hr-HR" sz="3600" dirty="0"/>
          </a:p>
          <a:p>
            <a:r>
              <a:rPr lang="hr-HR" sz="3600" dirty="0"/>
              <a:t>Riješiti radnu bilježnicu na str. 58 i 59.</a:t>
            </a:r>
          </a:p>
        </p:txBody>
      </p:sp>
    </p:spTree>
    <p:extLst>
      <p:ext uri="{BB962C8B-B14F-4D97-AF65-F5344CB8AC3E}">
        <p14:creationId xmlns:p14="http://schemas.microsoft.com/office/powerpoint/2010/main" val="1581449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229</Words>
  <Application>Microsoft Office PowerPoint</Application>
  <PresentationFormat>Široki zaslon</PresentationFormat>
  <Paragraphs>26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IBM Plex Sans</vt:lpstr>
      <vt:lpstr>KaTeX_SansSerif</vt:lpstr>
      <vt:lpstr>Tema sustava Office</vt:lpstr>
      <vt:lpstr>Pravokutnik i kvadrat </vt:lpstr>
      <vt:lpstr>Pravokutnik </vt:lpstr>
      <vt:lpstr>Susjedne i nasuprotne stranice pravokutnika </vt:lpstr>
      <vt:lpstr>Kvadrat </vt:lpstr>
      <vt:lpstr>Crtanje pravokutnika i kvadrata </vt:lpstr>
      <vt:lpstr>Zadaci: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Pravokutnik i kvadrat </dc:title>
  <dc:creator>arados81@gmail.com</dc:creator>
  <cp:lastModifiedBy>arados81@gmail.com</cp:lastModifiedBy>
  <cp:revision>2</cp:revision>
  <dcterms:created xsi:type="dcterms:W3CDTF">2020-03-25T17:41:53Z</dcterms:created>
  <dcterms:modified xsi:type="dcterms:W3CDTF">2020-03-25T18:36:51Z</dcterms:modified>
</cp:coreProperties>
</file>