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4C"/>
    <a:srgbClr val="993366"/>
    <a:srgbClr val="FFCCFF"/>
    <a:srgbClr val="FF99CC"/>
    <a:srgbClr val="FF66CC"/>
    <a:srgbClr val="5FD7EF"/>
    <a:srgbClr val="00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3" autoAdjust="0"/>
    <p:restoredTop sz="94982" autoAdjust="0"/>
  </p:normalViewPr>
  <p:slideViewPr>
    <p:cSldViewPr>
      <p:cViewPr varScale="1">
        <p:scale>
          <a:sx n="81" d="100"/>
          <a:sy n="81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2B3B-F0D4-435B-95EC-C154CA9DE0A6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E75D-C089-446E-82E0-C14AF615B6E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E75D-C089-446E-82E0-C14AF615B6EB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0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01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3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1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2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7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1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2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8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D01B-A48D-47FD-9878-620678101B9C}" type="datetimeFigureOut">
              <a:rPr lang="sr-Latn-CS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1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9661" y="1628800"/>
            <a:ext cx="6858000" cy="801931"/>
          </a:xfrm>
        </p:spPr>
        <p:txBody>
          <a:bodyPr/>
          <a:lstStyle/>
          <a:p>
            <a:r>
              <a:rPr lang="hr-HR" dirty="0"/>
              <a:t>SPOMENICI UNESCO-A</a:t>
            </a:r>
          </a:p>
        </p:txBody>
      </p:sp>
      <p:pic>
        <p:nvPicPr>
          <p:cNvPr id="4" name="Slika 3" descr="une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289" y="2564904"/>
            <a:ext cx="3429024" cy="2894995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139952" y="6159452"/>
            <a:ext cx="4653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Ljiljana Slunjski, OŠ Budaševo, Topolovac, Gušće</a:t>
            </a:r>
            <a:endParaRPr kumimoji="0" lang="hr-HR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5. EUFRAZIJEVA BAZILIKA</a:t>
            </a:r>
            <a:br>
              <a:rPr lang="hr-HR" dirty="0"/>
            </a:br>
            <a:r>
              <a:rPr lang="hr-HR" dirty="0"/>
              <a:t>(POREČ)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najdragocjenija kulturna znamenitost grada Poreča</a:t>
            </a:r>
          </a:p>
          <a:p>
            <a:r>
              <a:rPr lang="hr-HR" dirty="0"/>
              <a:t>današnji oblik dobila je u 13. i 15 stoljeću</a:t>
            </a:r>
          </a:p>
          <a:p>
            <a:r>
              <a:rPr lang="hr-HR" dirty="0"/>
              <a:t>obuhvaća skup crkvenih građevina podignutih u vrijeme biskupa Eufrazija (6. st.)</a:t>
            </a:r>
          </a:p>
          <a:p>
            <a:r>
              <a:rPr lang="hr-HR" dirty="0"/>
              <a:t>u njoj su sačuvani mozaici i natpisi koji govore o životu rane kršćanske zajednice                            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EUFRAZIJEVE BAZILIKE</a:t>
            </a:r>
          </a:p>
        </p:txBody>
      </p:sp>
      <p:pic>
        <p:nvPicPr>
          <p:cNvPr id="6" name="Rezervirano mjesto sadržaja 5" descr="Eufrazijeva_bazilika_cctv_security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462996"/>
            <a:ext cx="4117875" cy="263801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1070332" y="1574762"/>
            <a:ext cx="2500330" cy="10001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5" name="Strelica dolje 4"/>
          <p:cNvSpPr/>
          <p:nvPr/>
        </p:nvSpPr>
        <p:spPr>
          <a:xfrm>
            <a:off x="1938739" y="2455744"/>
            <a:ext cx="763515" cy="977710"/>
          </a:xfrm>
          <a:prstGeom prst="downArrow">
            <a:avLst>
              <a:gd name="adj1" fmla="val 29656"/>
              <a:gd name="adj2" fmla="val 5523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odoravni svitak 6"/>
          <p:cNvSpPr/>
          <p:nvPr/>
        </p:nvSpPr>
        <p:spPr>
          <a:xfrm>
            <a:off x="5509974" y="1599551"/>
            <a:ext cx="2428892" cy="867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MOZAIK</a:t>
            </a:r>
          </a:p>
        </p:txBody>
      </p:sp>
      <p:sp>
        <p:nvSpPr>
          <p:cNvPr id="8" name="Strelica udesno 7"/>
          <p:cNvSpPr/>
          <p:nvPr/>
        </p:nvSpPr>
        <p:spPr>
          <a:xfrm rot="5400000">
            <a:off x="6245085" y="2628195"/>
            <a:ext cx="958669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3762" y="3383830"/>
            <a:ext cx="2705104" cy="27171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PLITVIČKA JEZERA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najstariji hrvatski nacionalni  park</a:t>
            </a:r>
          </a:p>
          <a:p>
            <a:r>
              <a:rPr lang="hr-HR" dirty="0"/>
              <a:t>sastoji se od 16 jezera povezanih slapovima</a:t>
            </a:r>
          </a:p>
          <a:p>
            <a:r>
              <a:rPr lang="hr-HR" dirty="0"/>
              <a:t>jezera se dijele na Gornja i Donja jezera</a:t>
            </a:r>
          </a:p>
          <a:p>
            <a:r>
              <a:rPr lang="hr-HR" dirty="0"/>
              <a:t>legenda o nastanku jezera: </a:t>
            </a:r>
          </a:p>
          <a:p>
            <a:pPr>
              <a:buNone/>
            </a:pPr>
            <a:r>
              <a:rPr lang="hr-HR" b="1" i="1" dirty="0"/>
              <a:t>	Nastala su nakon velike suše. Narod se puno molio i tada se u dolini pojavila Crna kraljica  koja se smilovala. Uz jak vjetar došla je i kiša koja je padala i padala sve dok se nisu stvorila jezera.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PLITVIČKIH JEZERA</a:t>
            </a:r>
          </a:p>
        </p:txBody>
      </p:sp>
      <p:pic>
        <p:nvPicPr>
          <p:cNvPr id="6" name="Rezervirano mjesto sadržaja 5" descr="PLITV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360" y="3784149"/>
            <a:ext cx="4180672" cy="252698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755576" y="1660487"/>
            <a:ext cx="2414643" cy="709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 JEZERA I SLAPOVI</a:t>
            </a:r>
          </a:p>
        </p:txBody>
      </p:sp>
      <p:sp>
        <p:nvSpPr>
          <p:cNvPr id="8" name="Vrpca prema gore 7"/>
          <p:cNvSpPr/>
          <p:nvPr/>
        </p:nvSpPr>
        <p:spPr>
          <a:xfrm>
            <a:off x="5480773" y="1629998"/>
            <a:ext cx="2705154" cy="679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9" name="Strelica dolje 8"/>
          <p:cNvSpPr/>
          <p:nvPr/>
        </p:nvSpPr>
        <p:spPr>
          <a:xfrm>
            <a:off x="6732240" y="2224222"/>
            <a:ext cx="357190" cy="146267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P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244" y="3787894"/>
            <a:ext cx="3686212" cy="2523239"/>
          </a:xfrm>
          <a:prstGeom prst="rect">
            <a:avLst/>
          </a:prstGeom>
        </p:spPr>
      </p:pic>
      <p:sp>
        <p:nvSpPr>
          <p:cNvPr id="11" name="Strelica dolje 8"/>
          <p:cNvSpPr/>
          <p:nvPr/>
        </p:nvSpPr>
        <p:spPr>
          <a:xfrm>
            <a:off x="1784302" y="2254711"/>
            <a:ext cx="357190" cy="146267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STAROGRADSKO POLJE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otoku Hvaru nalazi se stari grad kojeg su osnovali Grci. U njegovoj neposrednoj blizini nalazi se Starogradsko polje.</a:t>
            </a:r>
          </a:p>
          <a:p>
            <a:r>
              <a:rPr lang="hr-HR" dirty="0"/>
              <a:t>ono potječe iz 4. stoljeća</a:t>
            </a:r>
          </a:p>
          <a:p>
            <a:r>
              <a:rPr lang="hr-HR" dirty="0"/>
              <a:t>podijeljeno je na parcele koje su podijeljene suhozidima (zidićima napravljenim slaganjem kamena bez posebnog vezivnog materijala)</a:t>
            </a:r>
          </a:p>
          <a:p>
            <a:r>
              <a:rPr lang="hr-HR" dirty="0"/>
              <a:t>kulture: vinova loza, masline, lavanda</a:t>
            </a:r>
          </a:p>
          <a:p>
            <a:r>
              <a:rPr lang="hr-HR" dirty="0"/>
              <a:t>na parcelama je i danas prisutan tradicijski način obrade zemljišta</a:t>
            </a:r>
          </a:p>
          <a:p>
            <a:endParaRPr lang="hr-HR" sz="2500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STAROGRADSKOG POLJA</a:t>
            </a:r>
          </a:p>
        </p:txBody>
      </p:sp>
      <p:pic>
        <p:nvPicPr>
          <p:cNvPr id="8" name="Rezervirano mjesto sadržaja 7" descr="starogradsko_polje_kragic_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346" y="3500439"/>
            <a:ext cx="3885407" cy="2490790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598263" y="1640905"/>
            <a:ext cx="2126610" cy="584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PARCELE</a:t>
            </a:r>
          </a:p>
        </p:txBody>
      </p:sp>
      <p:sp>
        <p:nvSpPr>
          <p:cNvPr id="5" name="Strelica dolje 4"/>
          <p:cNvSpPr/>
          <p:nvPr/>
        </p:nvSpPr>
        <p:spPr>
          <a:xfrm rot="20399046">
            <a:off x="1550989" y="2110753"/>
            <a:ext cx="428628" cy="1357322"/>
          </a:xfrm>
          <a:prstGeom prst="downArrow">
            <a:avLst>
              <a:gd name="adj1" fmla="val 51717"/>
              <a:gd name="adj2" fmla="val 467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odoravni svitak 8"/>
          <p:cNvSpPr/>
          <p:nvPr/>
        </p:nvSpPr>
        <p:spPr>
          <a:xfrm>
            <a:off x="5772196" y="1640905"/>
            <a:ext cx="2314516" cy="585569"/>
          </a:xfrm>
          <a:prstGeom prst="roundRect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ODOZGO</a:t>
            </a:r>
          </a:p>
        </p:txBody>
      </p:sp>
      <p:sp>
        <p:nvSpPr>
          <p:cNvPr id="10" name="Strelica dolje 9"/>
          <p:cNvSpPr/>
          <p:nvPr/>
        </p:nvSpPr>
        <p:spPr>
          <a:xfrm>
            <a:off x="6836051" y="2100203"/>
            <a:ext cx="428628" cy="1214446"/>
          </a:xfrm>
          <a:prstGeom prst="downArrow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arogradsko_polje_kragic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00438"/>
            <a:ext cx="3739061" cy="24907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14348" y="2357430"/>
            <a:ext cx="7643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Ponovimo </a:t>
            </a:r>
          </a:p>
          <a:p>
            <a:pPr algn="ctr"/>
            <a:r>
              <a:rPr lang="hr-H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naučeno</a:t>
            </a: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KOLIKO IMA SPOMENIKA UNESCO-a?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A) 8</a:t>
            </a:r>
          </a:p>
          <a:p>
            <a:r>
              <a:rPr lang="hr-HR" sz="3000" dirty="0"/>
              <a:t>B ) 7</a:t>
            </a:r>
          </a:p>
          <a:p>
            <a:r>
              <a:rPr lang="hr-HR" sz="3000" dirty="0"/>
              <a:t>C ) 6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464843" y="1847883"/>
            <a:ext cx="3929090" cy="4857784"/>
          </a:xfrm>
          <a:prstGeom prst="verticalScroll">
            <a:avLst/>
          </a:prstGeom>
          <a:solidFill>
            <a:srgbClr val="9933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SPOMENIKA </a:t>
            </a:r>
            <a:r>
              <a:rPr lang="hr-HR" sz="3600" dirty="0">
                <a:solidFill>
                  <a:srgbClr val="FF0000"/>
                </a:solidFill>
              </a:rPr>
              <a:t>UNAECO-A</a:t>
            </a:r>
            <a:r>
              <a:rPr lang="hr-HR" dirty="0">
                <a:solidFill>
                  <a:srgbClr val="FF0000"/>
                </a:solidFill>
              </a:rPr>
              <a:t> IMA SVEUKUPNO  7!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572000" y="2786058"/>
            <a:ext cx="3714776" cy="285752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ODGOVOR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PRONAĐI NETOČNO.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Trogir su osnovali grčki kolonizatori u 2. stoljeću prije Krista</a:t>
            </a:r>
          </a:p>
        </p:txBody>
      </p:sp>
      <p:sp>
        <p:nvSpPr>
          <p:cNvPr id="4" name="Vodoravni svitak 3"/>
          <p:cNvSpPr/>
          <p:nvPr/>
        </p:nvSpPr>
        <p:spPr>
          <a:xfrm>
            <a:off x="857224" y="3429000"/>
            <a:ext cx="7643866" cy="3071834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hr-HR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TROGIR SU OSNOVALI GRČKI KOLONIZATORI U 3. STOLJEĆU PRIJE KRISTA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357290" y="3643314"/>
            <a:ext cx="7072362" cy="228601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RJEŠENJE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IZBACI ULJEZA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dirty="0"/>
              <a:t>Korčula      Susak      Krk      Mljet 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1000100" y="2928934"/>
            <a:ext cx="6500858" cy="3429024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Uljez je Mljet. Kamen za gradnju katedrale sv. Jakova dovožen je s Korčule, Susaka, Krka,Brača i Raba!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428728" y="3929066"/>
            <a:ext cx="5643602" cy="178595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 STARA JEZGRA TROGIRA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osnovali su ga grčki kolonizatori u 3. stoljeću prije Krista</a:t>
            </a:r>
          </a:p>
          <a:p>
            <a:r>
              <a:rPr lang="hr-HR" dirty="0"/>
              <a:t>povijesna jezgra – </a:t>
            </a:r>
            <a:r>
              <a:rPr lang="hr-HR" dirty="0" err="1"/>
              <a:t>najočuvaniji</a:t>
            </a:r>
            <a:r>
              <a:rPr lang="hr-HR" dirty="0"/>
              <a:t> romaničko-gotički kompleks u Europi</a:t>
            </a:r>
          </a:p>
          <a:p>
            <a:r>
              <a:rPr lang="hr-HR" dirty="0"/>
              <a:t>jezgra je okružena zidinama</a:t>
            </a:r>
          </a:p>
          <a:p>
            <a:r>
              <a:rPr lang="hr-HR" dirty="0"/>
              <a:t>obuhvaća dvorac, kulu, te mnogobrojne građevine i palače</a:t>
            </a:r>
          </a:p>
          <a:p>
            <a:r>
              <a:rPr lang="hr-HR" dirty="0"/>
              <a:t>najznačajnija građevina – crkva svetog Lorenza - zapadni portal - majstor Radovan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 NETOČNO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Car August dao je sagraditi</a:t>
            </a:r>
          </a:p>
          <a:p>
            <a:pPr>
              <a:buNone/>
            </a:pPr>
            <a:r>
              <a:rPr lang="hr-HR" dirty="0"/>
              <a:t>palaču iz koje je nastao grad </a:t>
            </a:r>
          </a:p>
          <a:p>
            <a:pPr>
              <a:buNone/>
            </a:pPr>
            <a:r>
              <a:rPr lang="hr-HR" dirty="0"/>
              <a:t>Zadar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211960" y="1687014"/>
            <a:ext cx="3786182" cy="4214842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Car Dioklecijan dao je sagraditi palaču iz koje se razvio grad Split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461993" y="2830022"/>
            <a:ext cx="3286116" cy="192882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ODGOVOR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_________  je u prošlosti bio samostana republika, a građani su se bavili _________</a:t>
            </a:r>
          </a:p>
        </p:txBody>
      </p:sp>
      <p:sp>
        <p:nvSpPr>
          <p:cNvPr id="4" name="Krnja piramida 3"/>
          <p:cNvSpPr/>
          <p:nvPr/>
        </p:nvSpPr>
        <p:spPr>
          <a:xfrm>
            <a:off x="1285852" y="3429000"/>
            <a:ext cx="6929486" cy="2714644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Dubrovnik</a:t>
            </a:r>
          </a:p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trgovinom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2267744" y="3857628"/>
            <a:ext cx="4786346" cy="185738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POGODI ODAKLE SAM</a:t>
            </a:r>
          </a:p>
        </p:txBody>
      </p:sp>
      <p:pic>
        <p:nvPicPr>
          <p:cNvPr id="4" name="Rezervirano mjesto sadržaja 3" descr="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424254" cy="3439541"/>
          </a:xfrm>
          <a:prstGeom prst="rect">
            <a:avLst/>
          </a:prstGeom>
        </p:spPr>
      </p:pic>
      <p:sp>
        <p:nvSpPr>
          <p:cNvPr id="5" name="Pravokutnik s odsječenim zaobljenim jednim kutom 4"/>
          <p:cNvSpPr/>
          <p:nvPr/>
        </p:nvSpPr>
        <p:spPr>
          <a:xfrm>
            <a:off x="5286380" y="2285992"/>
            <a:ext cx="2643206" cy="1857388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EUFRAZIJEVA BAZILIKA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5357818" y="2714620"/>
            <a:ext cx="2500330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PREPRIČAJ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LEGENDA O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71612"/>
            <a:ext cx="3206271" cy="2134174"/>
          </a:xfrm>
          <a:prstGeom prst="rect">
            <a:avLst/>
          </a:prstGeom>
        </p:spPr>
      </p:pic>
      <p:sp>
        <p:nvSpPr>
          <p:cNvPr id="6" name="Vodoravni svitak 5"/>
          <p:cNvSpPr/>
          <p:nvPr/>
        </p:nvSpPr>
        <p:spPr>
          <a:xfrm>
            <a:off x="714348" y="3857628"/>
            <a:ext cx="7500990" cy="3000372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Nastala su nakon velike suše. Narod se puno molio i tada se u dolini pojavila  Crna kraljica  koja se smilovala. Uz jak vjetar došla je i kiša koja je padala i padala sve dok se nisu stvorila jezera.</a:t>
            </a:r>
          </a:p>
          <a:p>
            <a:pPr algn="ctr"/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7" name="Vodoravni svitak 6"/>
          <p:cNvSpPr/>
          <p:nvPr/>
        </p:nvSpPr>
        <p:spPr>
          <a:xfrm>
            <a:off x="1142976" y="4429132"/>
            <a:ext cx="7000924" cy="164307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POVEŽI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hr-HR" dirty="0"/>
              <a:t>     Vinova loza</a:t>
            </a:r>
          </a:p>
          <a:p>
            <a:pPr>
              <a:buNone/>
            </a:pPr>
            <a:r>
              <a:rPr lang="hr-HR" dirty="0"/>
              <a:t>      </a:t>
            </a:r>
          </a:p>
          <a:p>
            <a:pPr algn="ctr">
              <a:buNone/>
            </a:pPr>
            <a:r>
              <a:rPr lang="hr-HR" dirty="0"/>
              <a:t>    Lavanda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  Masline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</a:t>
            </a:r>
          </a:p>
          <a:p>
            <a:pPr>
              <a:buNone/>
            </a:pPr>
            <a:r>
              <a:rPr lang="hr-HR" dirty="0"/>
              <a:t>      </a:t>
            </a:r>
          </a:p>
        </p:txBody>
      </p:sp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1676400" cy="1743075"/>
          </a:xfrm>
          <a:prstGeom prst="rect">
            <a:avLst/>
          </a:prstGeom>
        </p:spPr>
      </p:pic>
      <p:pic>
        <p:nvPicPr>
          <p:cNvPr id="5" name="Slika 4" descr="mas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590800" cy="1762125"/>
          </a:xfrm>
          <a:prstGeom prst="rect">
            <a:avLst/>
          </a:prstGeom>
        </p:spPr>
      </p:pic>
      <p:pic>
        <p:nvPicPr>
          <p:cNvPr id="6" name="Slika 5" descr="lava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2738410" cy="19129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3033 C 0.11267 -0.03403 0.12934 -0.04144 0.14722 -0.04653 C 0.16267 -0.05093 0.18021 -0.05278 0.19583 -0.05463 C 0.20503 -0.0588 0.2026 -0.05834 0.21858 -0.05857 C 0.29844 -0.05973 0.37812 -0.05996 0.45799 -0.06065 C 0.50434 -0.06783 0.55052 -0.06297 0.59722 -0.06065 C 0.6026 -0.05926 0.60833 -0.05672 0.61389 -0.05672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C 0.00278 -0.00254 0.0066 -0.00324 0.00921 -0.00602 C 0.01059 -0.00741 0.01094 -0.01018 0.01216 -0.01204 C 0.01684 -0.01944 0.01875 -0.0206 0.02431 -0.02616 C 0.03039 -0.03842 0.04098 -0.0456 0.04705 -0.05856 C 0.054 -0.07315 0.05868 -0.09282 0.06823 -0.10486 C 0.07066 -0.11458 0.07431 -0.12384 0.07726 -0.13333 C 0.08247 -0.15092 0.08646 -0.16829 0.09705 -0.18171 C 0.10035 -0.19606 0.09549 -0.1787 0.10313 -0.19375 C 0.10504 -0.19745 0.10573 -0.20231 0.10764 -0.20602 C 0.11702 -0.225 0.11198 -0.2118 0.1198 -0.22407 C 0.12362 -0.23009 0.12865 -0.23796 0.13177 -0.24444 C 0.13351 -0.24815 0.13421 -0.25301 0.13646 -0.25648 C 0.13976 -0.26134 0.14497 -0.26389 0.14844 -0.26852 C 0.15122 -0.27916 0.15764 -0.28912 0.16372 -0.29676 C 0.16511 -0.30301 0.1658 -0.30694 0.17118 -0.3069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-0.09954 C -0.15208 -0.10186 -0.15955 -0.10695 -0.16788 -0.10973 C -0.18351 -0.11482 -0.19965 -0.12037 -0.21476 -0.12778 C -0.22083 -0.13079 -0.22552 -0.13519 -0.23142 -0.13797 C -0.23715 -0.14514 -0.24566 -0.14792 -0.25278 -0.15209 C -0.26875 -0.16135 -0.28681 -0.17037 -0.30417 -0.17431 C -0.3158 -0.18195 -0.32934 -0.1838 -0.34201 -0.18635 C -0.34566 -0.18797 -0.34913 -0.19098 -0.35278 -0.1926 C -0.3691 -0.19977 -0.38629 -0.2044 -0.40278 -0.21065 C -0.40729 -0.21227 -0.41163 -0.21551 -0.41632 -0.21667 C -0.42726 -0.21945 -0.43854 -0.22037 -0.44965 -0.22269 C -0.47344 -0.222 -0.49705 -0.222 -0.52083 -0.22084 C -0.52847 -0.22037 -0.52882 -0.21737 -0.53611 -0.21482 C -0.55017 -0.20973 -0.56563 -0.20973 -0.58004 -0.20672 C -0.59115 -0.2044 -0.60243 -0.20209 -0.61337 -0.19862 C -0.62135 -0.19607 -0.6276 -0.19051 -0.63611 -0.19051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91680" y="1844824"/>
            <a:ext cx="5659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2000" b="1" dirty="0">
                <a:ln/>
                <a:solidFill>
                  <a:srgbClr val="FF66CC"/>
                </a:solidFill>
              </a:rPr>
              <a:t>Kraj</a:t>
            </a:r>
            <a:endParaRPr lang="hr-HR" sz="12000" b="1" cap="none" spc="0" dirty="0">
              <a:ln/>
              <a:solidFill>
                <a:srgbClr val="FF66CC"/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TROGIRA</a:t>
            </a:r>
          </a:p>
        </p:txBody>
      </p:sp>
      <p:pic>
        <p:nvPicPr>
          <p:cNvPr id="10" name="Rezervirano mjesto sadržaja 9" descr="Trog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00504"/>
            <a:ext cx="3320565" cy="2614618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857224" y="1928802"/>
            <a:ext cx="2286016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POGLED NA JEZGRU TROGIRA IZ ZRAKA</a:t>
            </a:r>
          </a:p>
        </p:txBody>
      </p:sp>
      <p:sp>
        <p:nvSpPr>
          <p:cNvPr id="9" name="Strelica ulijevo 8"/>
          <p:cNvSpPr/>
          <p:nvPr/>
        </p:nvSpPr>
        <p:spPr>
          <a:xfrm rot="17856815">
            <a:off x="1536979" y="3115468"/>
            <a:ext cx="147474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komiti svitak 10"/>
          <p:cNvSpPr/>
          <p:nvPr/>
        </p:nvSpPr>
        <p:spPr>
          <a:xfrm>
            <a:off x="3538679" y="1585092"/>
            <a:ext cx="3847176" cy="986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DJELO MAJSTORA RADOVANA - VRATA TROGIRSKE KATEDRALE</a:t>
            </a:r>
          </a:p>
        </p:txBody>
      </p:sp>
      <p:sp>
        <p:nvSpPr>
          <p:cNvPr id="12" name="Strelica dolje 11"/>
          <p:cNvSpPr/>
          <p:nvPr/>
        </p:nvSpPr>
        <p:spPr>
          <a:xfrm rot="19896851">
            <a:off x="5662252" y="2447884"/>
            <a:ext cx="782033" cy="795425"/>
          </a:xfrm>
          <a:prstGeom prst="downArrow">
            <a:avLst>
              <a:gd name="adj1" fmla="val 35020"/>
              <a:gd name="adj2" fmla="val 622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 descr="Trogi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28994"/>
            <a:ext cx="3138252" cy="328612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 KATEDRALA SV. JAKOVA</a:t>
            </a:r>
            <a:br>
              <a:rPr lang="hr-HR" dirty="0"/>
            </a:br>
            <a:r>
              <a:rPr lang="hr-HR" dirty="0"/>
              <a:t>(ŠIBENIK)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gradnja katedrale započela je 1431. godine</a:t>
            </a:r>
          </a:p>
          <a:p>
            <a:r>
              <a:rPr lang="hr-HR" dirty="0"/>
              <a:t>kamen, koji je korišten u izgradnji katedrale, donesen je s: Korčule, Suska, Brača, Raba i Krka</a:t>
            </a:r>
          </a:p>
          <a:p>
            <a:r>
              <a:rPr lang="hr-HR" dirty="0"/>
              <a:t>Juraj Dalmatinac – pod njegovim vodstvom napravljene 174 glave na obrubu zidova</a:t>
            </a:r>
          </a:p>
          <a:p>
            <a:r>
              <a:rPr lang="hr-HR" dirty="0"/>
              <a:t>katedrala je posvećena 1555. godine</a:t>
            </a:r>
          </a:p>
          <a:p>
            <a:r>
              <a:rPr lang="hr-HR" dirty="0"/>
              <a:t>ona je po svojoj posebnosti gradnje i ljepoti jedinstveni primjer europskog crkvenog graditeljstva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KATEDRALE SV. JAKOVA  (ŠIBENIK)</a:t>
            </a:r>
          </a:p>
        </p:txBody>
      </p:sp>
      <p:pic>
        <p:nvPicPr>
          <p:cNvPr id="7" name="Rezervirano mjesto sadržaja 6" descr="katedr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9" y="3467772"/>
            <a:ext cx="3229962" cy="2419354"/>
          </a:xfrm>
          <a:prstGeom prst="rect">
            <a:avLst/>
          </a:prstGeom>
        </p:spPr>
      </p:pic>
      <p:sp>
        <p:nvSpPr>
          <p:cNvPr id="4" name="Vrpca zakrivljena prema gore 3"/>
          <p:cNvSpPr/>
          <p:nvPr/>
        </p:nvSpPr>
        <p:spPr>
          <a:xfrm>
            <a:off x="613390" y="1405501"/>
            <a:ext cx="1909446" cy="8810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KATEDRALA</a:t>
            </a:r>
          </a:p>
          <a:p>
            <a:pPr algn="ctr"/>
            <a:r>
              <a:rPr lang="hr-HR" dirty="0"/>
              <a:t>SV. JAKOVA</a:t>
            </a:r>
          </a:p>
        </p:txBody>
      </p:sp>
      <p:sp>
        <p:nvSpPr>
          <p:cNvPr id="6" name="Strelica udesno 5"/>
          <p:cNvSpPr/>
          <p:nvPr/>
        </p:nvSpPr>
        <p:spPr>
          <a:xfrm rot="3981806">
            <a:off x="1349471" y="2496130"/>
            <a:ext cx="1377234" cy="6744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kvir 7"/>
          <p:cNvSpPr/>
          <p:nvPr/>
        </p:nvSpPr>
        <p:spPr>
          <a:xfrm>
            <a:off x="4417022" y="1344491"/>
            <a:ext cx="249862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DJELO MAJSTORA JURAJA DALMATINCA</a:t>
            </a:r>
          </a:p>
        </p:txBody>
      </p:sp>
      <p:sp>
        <p:nvSpPr>
          <p:cNvPr id="9" name="Strelica dolje 8"/>
          <p:cNvSpPr/>
          <p:nvPr/>
        </p:nvSpPr>
        <p:spPr>
          <a:xfrm rot="20533925">
            <a:off x="5817162" y="2111543"/>
            <a:ext cx="686971" cy="1095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šibenik-g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286124"/>
            <a:ext cx="3109917" cy="234144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3. DIOKLECIJANOVA PALAČA</a:t>
            </a:r>
            <a:br>
              <a:rPr lang="hr-HR" dirty="0"/>
            </a:br>
            <a:r>
              <a:rPr lang="hr-HR" dirty="0"/>
              <a:t>(SPLIT)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2132855"/>
            <a:ext cx="7886700" cy="4044107"/>
          </a:xfrm>
        </p:spPr>
        <p:txBody>
          <a:bodyPr/>
          <a:lstStyle/>
          <a:p>
            <a:r>
              <a:rPr lang="hr-HR" dirty="0"/>
              <a:t>Dioklecijan – rimski car dao je sagraditi palaču početkom 4. stoljeća</a:t>
            </a:r>
          </a:p>
          <a:p>
            <a:r>
              <a:rPr lang="hr-HR" dirty="0"/>
              <a:t>on je bio veliki progonitelj kršćana</a:t>
            </a:r>
          </a:p>
          <a:p>
            <a:r>
              <a:rPr lang="hr-HR" dirty="0"/>
              <a:t>njegova najveća žrtva bio je biskup Dujam (sv. Duje)</a:t>
            </a:r>
          </a:p>
          <a:p>
            <a:r>
              <a:rPr lang="hr-HR" dirty="0"/>
              <a:t>tijekom stoljeća izgled palače se mijenjao, ali ne previše i danas je vrlo zanimljiva brojnim turistima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DIOKLECIJANOVE PALAČE</a:t>
            </a:r>
          </a:p>
        </p:txBody>
      </p:sp>
      <p:pic>
        <p:nvPicPr>
          <p:cNvPr id="5" name="Rezervirano mjesto sadržaja 4" descr="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10064">
            <a:off x="569721" y="2591907"/>
            <a:ext cx="3250413" cy="2166942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357158" y="1690688"/>
            <a:ext cx="2714644" cy="5238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REKONSTRUKCIJA PALAČE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1403648" y="5914740"/>
            <a:ext cx="2204888" cy="4835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GRGUR NINSKI</a:t>
            </a:r>
          </a:p>
        </p:txBody>
      </p:sp>
      <p:pic>
        <p:nvPicPr>
          <p:cNvPr id="7" name="Slika 6" descr="gn.jpg"/>
          <p:cNvPicPr>
            <a:picLocks noChangeAspect="1"/>
          </p:cNvPicPr>
          <p:nvPr/>
        </p:nvPicPr>
        <p:blipFill rotWithShape="1">
          <a:blip r:embed="rId4" cstate="print"/>
          <a:srcRect b="7838"/>
          <a:stretch/>
        </p:blipFill>
        <p:spPr>
          <a:xfrm>
            <a:off x="3663877" y="4159819"/>
            <a:ext cx="1876425" cy="2238518"/>
          </a:xfrm>
          <a:prstGeom prst="rect">
            <a:avLst/>
          </a:prstGeom>
        </p:spPr>
      </p:pic>
      <p:sp>
        <p:nvSpPr>
          <p:cNvPr id="8" name="Vrpca prema gore 7"/>
          <p:cNvSpPr/>
          <p:nvPr/>
        </p:nvSpPr>
        <p:spPr>
          <a:xfrm>
            <a:off x="4617678" y="1556792"/>
            <a:ext cx="2649186" cy="514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UNUTRAŠNJOST PALAČE</a:t>
            </a:r>
          </a:p>
        </p:txBody>
      </p:sp>
      <p:pic>
        <p:nvPicPr>
          <p:cNvPr id="9" name="Slika 8" descr="d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285992"/>
            <a:ext cx="2956576" cy="22145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4. STARA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povijesna jezgra – glavna ulica </a:t>
            </a:r>
            <a:r>
              <a:rPr lang="hr-HR" sz="2700" dirty="0" err="1"/>
              <a:t>Stradun</a:t>
            </a:r>
            <a:r>
              <a:rPr lang="hr-HR" sz="2700" dirty="0"/>
              <a:t>, Knežev dvor, crkva  sv. Vlaha…</a:t>
            </a:r>
          </a:p>
          <a:p>
            <a:r>
              <a:rPr lang="hr-HR" sz="2700" dirty="0"/>
              <a:t>u prošlosti, Dubrovnik je bio samostalna republika, građani su bili poznati  trgovci</a:t>
            </a:r>
          </a:p>
          <a:p>
            <a:r>
              <a:rPr lang="hr-HR" sz="2700" dirty="0"/>
              <a:t>gradske zidine i tvrđave građene su nekoliko stoljeća</a:t>
            </a:r>
          </a:p>
          <a:p>
            <a:r>
              <a:rPr lang="hr-HR" sz="2700" dirty="0"/>
              <a:t>glavni zid je dug 1940 metara, učvršćuju ga 3 okrugle i 14 četverokutnih  kula (</a:t>
            </a:r>
            <a:r>
              <a:rPr lang="hr-HR" sz="2700" dirty="0" err="1"/>
              <a:t>Minčeta</a:t>
            </a:r>
            <a:r>
              <a:rPr lang="hr-HR" sz="2700" dirty="0"/>
              <a:t>)</a:t>
            </a:r>
          </a:p>
          <a:p>
            <a:r>
              <a:rPr lang="hr-HR" sz="2700" dirty="0"/>
              <a:t>tvrđava Lovrijenac – otvorena pozornica tijekom Dubrovačkih ljetnih igara</a:t>
            </a:r>
          </a:p>
          <a:p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DUBROVNIKA</a:t>
            </a:r>
          </a:p>
        </p:txBody>
      </p:sp>
      <p:pic>
        <p:nvPicPr>
          <p:cNvPr id="6" name="Rezervirano mjesto sadržaja 5" descr="D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620534"/>
            <a:ext cx="3598689" cy="2214578"/>
          </a:xfrm>
          <a:prstGeom prst="rect">
            <a:avLst/>
          </a:prstGeom>
        </p:spPr>
      </p:pic>
      <p:sp>
        <p:nvSpPr>
          <p:cNvPr id="4" name="Vodoravni svitak 3"/>
          <p:cNvSpPr/>
          <p:nvPr/>
        </p:nvSpPr>
        <p:spPr>
          <a:xfrm>
            <a:off x="779612" y="1663948"/>
            <a:ext cx="2557518" cy="872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POGLED NA DUBROVNIK S MORA</a:t>
            </a:r>
          </a:p>
        </p:txBody>
      </p:sp>
      <p:sp>
        <p:nvSpPr>
          <p:cNvPr id="5" name="Strelica dolje 4"/>
          <p:cNvSpPr/>
          <p:nvPr/>
        </p:nvSpPr>
        <p:spPr>
          <a:xfrm rot="20399620">
            <a:off x="1434930" y="2354382"/>
            <a:ext cx="428628" cy="12144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rpca prema dolje 8"/>
          <p:cNvSpPr/>
          <p:nvPr/>
        </p:nvSpPr>
        <p:spPr>
          <a:xfrm>
            <a:off x="5148064" y="1617955"/>
            <a:ext cx="2736304" cy="9228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STRADUN</a:t>
            </a:r>
          </a:p>
        </p:txBody>
      </p:sp>
      <p:sp>
        <p:nvSpPr>
          <p:cNvPr id="10" name="Strelica dolje 9"/>
          <p:cNvSpPr/>
          <p:nvPr/>
        </p:nvSpPr>
        <p:spPr>
          <a:xfrm rot="938874">
            <a:off x="6315998" y="2440901"/>
            <a:ext cx="428628" cy="11430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RAD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26541"/>
            <a:ext cx="2952328" cy="221139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707</Words>
  <Application>Microsoft Office PowerPoint</Application>
  <PresentationFormat>Prikaz na zaslonu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SPOMENICI UNESCO-A</vt:lpstr>
      <vt:lpstr>1. STARA JEZGRA TROGIRA</vt:lpstr>
      <vt:lpstr>SLIKE STARE JEZGRE TROGIRA</vt:lpstr>
      <vt:lpstr>2. KATEDRALA SV. JAKOVA (ŠIBENIK)</vt:lpstr>
      <vt:lpstr>SLIKE KATEDRALE SV. JAKOVA  (ŠIBENIK)</vt:lpstr>
      <vt:lpstr>3. DIOKLECIJANOVA PALAČA (SPLIT)</vt:lpstr>
      <vt:lpstr>SLIKE DIOKLECIJANOVE PALAČE</vt:lpstr>
      <vt:lpstr>4. STARA JEZGRA DUBROVNIKA</vt:lpstr>
      <vt:lpstr>SLIKE STARE JEZGRE DUBROVNIKA</vt:lpstr>
      <vt:lpstr>5. EUFRAZIJEVA BAZILIKA (POREČ)</vt:lpstr>
      <vt:lpstr>SLIKE EUFRAZIJEVE BAZILIKE</vt:lpstr>
      <vt:lpstr>6. PLITVIČKA JEZERA</vt:lpstr>
      <vt:lpstr>SLIKE PLITVIČKIH JEZERA</vt:lpstr>
      <vt:lpstr>7. STAROGRADSKO POLJE </vt:lpstr>
      <vt:lpstr>SLIKE STAROGRADSKOG POLJA</vt:lpstr>
      <vt:lpstr>PowerPoint prezentacija</vt:lpstr>
      <vt:lpstr>KOLIKO IMA SPOMENIKA UNESCO-a?</vt:lpstr>
      <vt:lpstr>PRONAĐI NETOČNO.</vt:lpstr>
      <vt:lpstr>IZBACI ULJEZA</vt:lpstr>
      <vt:lpstr>PRONAĐI NETOČNO</vt:lpstr>
      <vt:lpstr>DOPUNI</vt:lpstr>
      <vt:lpstr>POGODI ODAKLE SAM</vt:lpstr>
      <vt:lpstr>PREPRIČAJ</vt:lpstr>
      <vt:lpstr>POVEŽI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SPOMENICI UNESCO-A</dc:title>
  <dc:creator>korisnik</dc:creator>
  <cp:lastModifiedBy>arados81@gmail.com</cp:lastModifiedBy>
  <cp:revision>56</cp:revision>
  <dcterms:created xsi:type="dcterms:W3CDTF">2014-06-25T17:08:34Z</dcterms:created>
  <dcterms:modified xsi:type="dcterms:W3CDTF">2020-03-19T11:47:14Z</dcterms:modified>
</cp:coreProperties>
</file>