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77" r:id="rId4"/>
    <p:sldId id="260" r:id="rId5"/>
    <p:sldId id="258" r:id="rId6"/>
    <p:sldId id="259" r:id="rId7"/>
    <p:sldId id="264" r:id="rId8"/>
    <p:sldId id="261" r:id="rId9"/>
    <p:sldId id="265" r:id="rId10"/>
    <p:sldId id="262" r:id="rId11"/>
    <p:sldId id="266" r:id="rId12"/>
    <p:sldId id="26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6A149-995C-454E-8DF6-F2CCFAA826CA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4714876" y="60932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Ivana </a:t>
            </a:r>
            <a:r>
              <a:rPr lang="hr-HR" dirty="0" err="1"/>
              <a:t>Gluhačić</a:t>
            </a:r>
            <a:r>
              <a:rPr lang="hr-HR" dirty="0"/>
              <a:t>, OŠ Julija Klovića, Zagreb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1720" y="2060848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PROLJEĆE U ZAVIČAJU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52736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Životinje se bude iz zimskog sna, a neke se vraćaju iz toplijih krajeva.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Mnoge životinje dobivaju mlade.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052736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Lastavice i rode vraćaju se u svoja gnijezda.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mph" presetSubtype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96752"/>
            <a:ext cx="7929618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Proljeće prema kalendaru počinje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21. ožujka 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 traje do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21. lipnja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37" y="1052736"/>
            <a:ext cx="9144000" cy="5355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6" name="Group 1178"/>
          <p:cNvGraphicFramePr>
            <a:graphicFrameLocks noGrp="1"/>
          </p:cNvGraphicFramePr>
          <p:nvPr/>
        </p:nvGraphicFramePr>
        <p:xfrm>
          <a:off x="214282" y="714356"/>
          <a:ext cx="2578100" cy="2196786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OŽUJAK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Group 1181"/>
          <p:cNvGraphicFramePr>
            <a:graphicFrameLocks noGrp="1"/>
          </p:cNvGraphicFramePr>
          <p:nvPr/>
        </p:nvGraphicFramePr>
        <p:xfrm>
          <a:off x="3071802" y="714356"/>
          <a:ext cx="2578100" cy="1922148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TRAVANJ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Group 1184"/>
          <p:cNvGraphicFramePr>
            <a:graphicFrameLocks noGrp="1"/>
          </p:cNvGraphicFramePr>
          <p:nvPr/>
        </p:nvGraphicFramePr>
        <p:xfrm>
          <a:off x="6072198" y="714356"/>
          <a:ext cx="2578100" cy="1922148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SVIBANJ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Group 1504"/>
          <p:cNvGraphicFramePr>
            <a:graphicFrameLocks noGrp="1"/>
          </p:cNvGraphicFramePr>
          <p:nvPr/>
        </p:nvGraphicFramePr>
        <p:xfrm>
          <a:off x="3000364" y="3143248"/>
          <a:ext cx="2584450" cy="2196786"/>
        </p:xfrm>
        <a:graphic>
          <a:graphicData uri="http://schemas.openxmlformats.org/drawingml/2006/table">
            <a:tbl>
              <a:tblPr/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LIPANJ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528" y="548680"/>
            <a:ext cx="7500990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chemeClr val="folHlink"/>
                </a:solidFill>
              </a:rPr>
              <a:t>Priroda ima svoj kalendar. </a:t>
            </a:r>
          </a:p>
          <a:p>
            <a:pPr algn="ctr"/>
            <a:r>
              <a:rPr lang="hr-HR" sz="2800" b="1" dirty="0">
                <a:solidFill>
                  <a:schemeClr val="folHlink"/>
                </a:solidFill>
              </a:rPr>
              <a:t>Proljeće u prirodi ne počinje</a:t>
            </a:r>
          </a:p>
          <a:p>
            <a:pPr algn="ctr"/>
            <a:r>
              <a:rPr lang="hr-HR" sz="2800" b="1" dirty="0">
                <a:solidFill>
                  <a:schemeClr val="folHlink"/>
                </a:solidFill>
              </a:rPr>
              <a:t>nadnevkom. Najavljuju ga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650" y="2060575"/>
            <a:ext cx="695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4000" b="1">
                <a:solidFill>
                  <a:srgbClr val="D63AD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I J E S N I C I   PROLJEĆA</a:t>
            </a:r>
          </a:p>
        </p:txBody>
      </p:sp>
      <p:pic>
        <p:nvPicPr>
          <p:cNvPr id="5" name="Picture 6" descr="P22904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997200"/>
            <a:ext cx="4105275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632450" y="3779838"/>
            <a:ext cx="15536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3200" dirty="0"/>
              <a:t>visibabe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980728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4" descr="P22704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5689600" cy="455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468336" y="1980860"/>
            <a:ext cx="11288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jaglaci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252848"/>
            <a:ext cx="7488832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4" descr="P22704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52848"/>
            <a:ext cx="3386084" cy="451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03663" y="2758014"/>
            <a:ext cx="1893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drijemovac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203663" y="3510237"/>
            <a:ext cx="22048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od milja zvan</a:t>
            </a:r>
          </a:p>
          <a:p>
            <a:r>
              <a:rPr lang="hr-HR" sz="2800" b="1" dirty="0">
                <a:solidFill>
                  <a:schemeClr val="bg1"/>
                </a:solidFill>
              </a:rPr>
              <a:t>visidjed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8324" y="845832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" name="Picture 4" descr="P22904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324" y="845832"/>
            <a:ext cx="3887788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98852" y="1131584"/>
            <a:ext cx="1365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vrba iva</a:t>
            </a:r>
          </a:p>
        </p:txBody>
      </p:sp>
      <p:pic>
        <p:nvPicPr>
          <p:cNvPr id="9" name="Picture 6" descr="P2290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988840"/>
            <a:ext cx="4248151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5553" y="5540093"/>
            <a:ext cx="34072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/>
              <a:t>djeci znana cica-maca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7" y="1052736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Picture 4" descr="P22904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609604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778587" y="2708920"/>
            <a:ext cx="140243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mirisna </a:t>
            </a:r>
          </a:p>
          <a:p>
            <a:pPr>
              <a:defRPr/>
            </a:pPr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ljubičica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5" y="1196752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 descr="P22904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6072231" cy="455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682651" y="3339892"/>
            <a:ext cx="16462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potočnice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629495"/>
              </p:ext>
            </p:extLst>
          </p:nvPr>
        </p:nvGraphicFramePr>
        <p:xfrm>
          <a:off x="500035" y="357166"/>
          <a:ext cx="8158161" cy="6330951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719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9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9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visibaba  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lastavica  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leptir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jaglac  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roda  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pčela 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ljubičica    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divlja patka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bubamara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76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PROLJETNICE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PTICE SELICE    </a:t>
                      </a:r>
                      <a:endParaRPr kumimoji="0" lang="hr-HR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KUKCI</a:t>
                      </a:r>
                      <a:r>
                        <a:rPr kumimoji="0" lang="hr-HR" sz="3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kumimoji="0" lang="hr-HR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</a:t>
                      </a:r>
                      <a:endParaRPr kumimoji="0" lang="hr-HR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582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5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PROLJEĆE</a:t>
                      </a:r>
                      <a:r>
                        <a:rPr kumimoji="0" lang="hr-HR" sz="5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       </a:t>
                      </a:r>
                      <a:endParaRPr kumimoji="0" lang="hr-HR" sz="54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468313" y="319088"/>
            <a:ext cx="27432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A1</a:t>
            </a: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468313" y="1557338"/>
            <a:ext cx="2743200" cy="1295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A2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468313" y="2852738"/>
            <a:ext cx="2735262" cy="1223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 dirty="0">
                <a:latin typeface="Tahoma" pitchFamily="34" charset="0"/>
              </a:rPr>
              <a:t>A3</a:t>
            </a: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468313" y="4105275"/>
            <a:ext cx="2743200" cy="1295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A</a:t>
            </a: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3203575" y="2843234"/>
            <a:ext cx="2743200" cy="1223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B3</a:t>
            </a: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3203575" y="1557338"/>
            <a:ext cx="2743200" cy="1295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B2</a:t>
            </a:r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3203575" y="319088"/>
            <a:ext cx="27432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B1</a:t>
            </a:r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3203575" y="4105275"/>
            <a:ext cx="2743200" cy="1316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B</a:t>
            </a: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5940425" y="317500"/>
            <a:ext cx="27432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C1</a:t>
            </a: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5938838" y="1557338"/>
            <a:ext cx="2743200" cy="1295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C2</a:t>
            </a:r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5954713" y="2862263"/>
            <a:ext cx="2743200" cy="1223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 dirty="0">
                <a:latin typeface="Tahoma" pitchFamily="34" charset="0"/>
              </a:rPr>
              <a:t>C3</a:t>
            </a: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5940425" y="4105275"/>
            <a:ext cx="2743200" cy="1295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C</a:t>
            </a:r>
          </a:p>
        </p:txBody>
      </p:sp>
      <p:sp>
        <p:nvSpPr>
          <p:cNvPr id="17" name="Rectangle 38"/>
          <p:cNvSpPr>
            <a:spLocks noChangeArrowheads="1"/>
          </p:cNvSpPr>
          <p:nvPr/>
        </p:nvSpPr>
        <p:spPr bwMode="auto">
          <a:xfrm>
            <a:off x="468313" y="5430838"/>
            <a:ext cx="82296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r-Latn-CS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052736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4" descr="P22704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568960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60232" y="2825979"/>
            <a:ext cx="14093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dren, </a:t>
            </a:r>
          </a:p>
          <a:p>
            <a:r>
              <a:rPr lang="hr-HR" sz="2800" b="1" dirty="0">
                <a:solidFill>
                  <a:schemeClr val="bg1"/>
                </a:solidFill>
              </a:rPr>
              <a:t>drijenak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3" y="1124744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4" descr="P22704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6764591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364119" y="3125291"/>
            <a:ext cx="11228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lijeska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08720"/>
            <a:ext cx="8501122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2726" y="1531042"/>
            <a:ext cx="8055002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Sve ove biljke vjesnici su proljeća.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Sve su zaštićene i trebamo ih čuvati.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Provodi slobodno vrijeme u prirodi i uživaj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   u njihovoj ljepoti.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92696"/>
            <a:ext cx="8072494" cy="526297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VISIBABE </a:t>
            </a:r>
          </a:p>
          <a:p>
            <a:endParaRPr lang="hr-HR" sz="2400" dirty="0"/>
          </a:p>
          <a:p>
            <a:r>
              <a:rPr lang="vi-VN" sz="2400" dirty="0"/>
              <a:t>Kakvo ono zvono zvoni</a:t>
            </a:r>
          </a:p>
          <a:p>
            <a:r>
              <a:rPr lang="vi-VN" sz="2400" dirty="0"/>
              <a:t>uz potok što poljem roni?</a:t>
            </a:r>
          </a:p>
          <a:p>
            <a:r>
              <a:rPr lang="vi-VN" sz="2400" dirty="0"/>
              <a:t>Kakve ono bijele glave</a:t>
            </a:r>
          </a:p>
          <a:p>
            <a:r>
              <a:rPr lang="vi-VN" sz="2400" dirty="0"/>
              <a:t>cvatu izmeđ svele trave?</a:t>
            </a:r>
          </a:p>
          <a:p>
            <a:r>
              <a:rPr lang="vi-VN" sz="2400" dirty="0"/>
              <a:t>To su jutros ukraj grabe</a:t>
            </a:r>
          </a:p>
          <a:p>
            <a:r>
              <a:rPr lang="vi-VN" sz="2400" dirty="0"/>
              <a:t>nikle prve visibabe,</a:t>
            </a:r>
          </a:p>
          <a:p>
            <a:r>
              <a:rPr lang="vi-VN" sz="2400" dirty="0"/>
              <a:t>pa sad zvone u dan rani,</a:t>
            </a:r>
          </a:p>
          <a:p>
            <a:r>
              <a:rPr lang="vi-VN" sz="2400" dirty="0"/>
              <a:t>kao mali sirotani,</a:t>
            </a:r>
          </a:p>
          <a:p>
            <a:r>
              <a:rPr lang="vi-VN" sz="2400" dirty="0"/>
              <a:t>da procvate rosno cvijeće,</a:t>
            </a:r>
          </a:p>
          <a:p>
            <a:r>
              <a:rPr lang="vi-VN" sz="2400" dirty="0"/>
              <a:t>jer proljeće već se kreće.</a:t>
            </a:r>
            <a:endParaRPr lang="hr-HR" sz="2400" dirty="0"/>
          </a:p>
          <a:p>
            <a:endParaRPr lang="vi-VN" sz="2400" dirty="0"/>
          </a:p>
          <a:p>
            <a:r>
              <a:rPr lang="vi-VN" sz="2400" dirty="0"/>
              <a:t>Ivo Kozarčanin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92696"/>
            <a:ext cx="7929618" cy="5355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U proljeće je vrijeme promjenljivo.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Često se izmjenjuju sunčana, oblačna i kišna razdoblja.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80728"/>
            <a:ext cx="7929618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Dani su sve dulji, </a:t>
            </a: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 noći sve kraće.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Sve je toplije.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08720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Nakon otapanja snijega ljudi kopaju i gnoje zemlju.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Siju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sjemenke,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sade 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sadnice i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podrezuju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voćke i vinovu lozu.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124744"/>
            <a:ext cx="7929618" cy="42473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Potoci i rijeke bujaju od otopljenoga snijega ili proljetnih kiša. 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96752"/>
            <a:ext cx="7929618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Biljke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pupaju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Iz tih se pupova razvijaju listovi i cvjetovi, tj.biljke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listaju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i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cvjetaju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92696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Kada su noći vedre i hladne, na biljkama se hvataju kapi vode.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To je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rosa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456</Words>
  <Application>Microsoft Office PowerPoint</Application>
  <PresentationFormat>On-screen Show (4:3)</PresentationFormat>
  <Paragraphs>318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Maja Jelić-Kolar</cp:lastModifiedBy>
  <cp:revision>7</cp:revision>
  <dcterms:created xsi:type="dcterms:W3CDTF">2013-02-24T17:16:40Z</dcterms:created>
  <dcterms:modified xsi:type="dcterms:W3CDTF">2016-09-08T12:47:43Z</dcterms:modified>
</cp:coreProperties>
</file>