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2DE0C3-A9F7-437C-AD32-21C918C39F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A3815C1-4D60-4302-B9A0-B7DF958995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EDDF024-18A6-478D-9119-26E19AFF2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8BF9-B21E-4B37-8862-A277107A05FE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8147F89-DEE6-4936-83EB-DE41DC128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A3217AE-C0C5-4D8C-A71D-992F27D23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1B26A-D41B-4998-B791-F5BA0FEBFD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8514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F6B77AE-1526-4968-91EA-C78121C1A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41C060EE-7F94-4FFC-8527-5516B598EB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FDC5AEE-9F04-427A-B355-845047C72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8BF9-B21E-4B37-8862-A277107A05FE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55D1167-1BA2-4049-AD95-7209814EB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6F1717C-DFD2-4ECE-927C-F26C04000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1B26A-D41B-4998-B791-F5BA0FEBFD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046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31B94424-E744-4B44-8AA8-AC1A7FA3CD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AEF429BB-D488-49C3-BDC8-8CC0D3263B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2E65275-5E59-412A-AC53-13B2E71F8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8BF9-B21E-4B37-8862-A277107A05FE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ED83690-3069-479E-B8E3-E368E0A0B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F298BCB-83F5-44AB-940D-5B38B39E7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1B26A-D41B-4998-B791-F5BA0FEBFD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13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31ACA8C-4C93-495F-BDDF-7D06A465C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C418FED-AA30-4C62-B427-BF911B83D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E2911BA-BF84-406E-941C-74FBC239C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8BF9-B21E-4B37-8862-A277107A05FE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62B595B-23DB-49F4-8616-F2B9E6118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B5EF610-3F0B-46DD-94D7-72BD51DAF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1B26A-D41B-4998-B791-F5BA0FEBFD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0703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FD04B27-332B-4CCB-8CAD-735171FEA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72E89B2-8B9C-4227-B88C-5B4A11950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03A308B-2013-41D6-BB75-7E47FCB81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8BF9-B21E-4B37-8862-A277107A05FE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A893A63-96F5-418B-9D4F-A25928CA8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981F160-85CB-438B-9679-9E5201DE8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1B26A-D41B-4998-B791-F5BA0FEBFD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818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B7DA1A5-860D-40E9-8C12-84D549FD9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01EB3E5-4E18-4B8E-8D68-5959F54C3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58651458-A025-4673-B443-24361CC05F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29337ED-D1BA-41A4-B945-8E55D30CB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8BF9-B21E-4B37-8862-A277107A05FE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11CE51C-8BED-4C24-BCF2-05DF6A346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5EA4AEC-1540-4E97-BD8E-241C40C02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1B26A-D41B-4998-B791-F5BA0FEBFD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8083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D6544E-B054-4AC8-8BD8-916E4A433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3CEB536-F413-4D8F-8D7A-F0ECC1DF8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AC97C760-0347-4384-9A7E-AF1A3C6EE9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6CCD45BB-F546-40A1-ABE4-6CA92EAF09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0D55D25B-6D1E-47CF-848B-AF0BB30C0E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900BA360-9CE1-45CA-BB24-F1453232C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8BF9-B21E-4B37-8862-A277107A05FE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EBA628C5-314A-4B18-9B4A-E53CD7732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E14473D7-EDC0-4046-AE80-AA8B6321E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1B26A-D41B-4998-B791-F5BA0FEBFD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3374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F7196DF-BB37-4627-99D3-DF294671A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3A086119-3B7C-429C-9B04-3F032F9E6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8BF9-B21E-4B37-8862-A277107A05FE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9A9711E1-C70C-4F7E-92A5-D12978902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59CFB0FC-38F7-45D3-B0A3-DC1260D58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1B26A-D41B-4998-B791-F5BA0FEBFD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2063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AB059154-344E-423F-AE19-5D91D3F51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8BF9-B21E-4B37-8862-A277107A05FE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C99CA60B-B898-4C1F-B989-12E4FAEAB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5F9DB036-0DAE-4A52-8496-8C5ABF55D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1B26A-D41B-4998-B791-F5BA0FEBFD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5639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B86FDAE-7006-4CD3-AC14-25A6D91EA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C4D745A-30CF-4404-8899-275FCA7B4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CB6B448-ED48-4F62-9457-B43856A00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AE5FBE55-789A-411C-B627-BC133516D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8BF9-B21E-4B37-8862-A277107A05FE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31378EA-AD1C-49B6-9BDC-F26491D7B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00E1B86-CA15-4ECC-8D17-0D0C6452C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1B26A-D41B-4998-B791-F5BA0FEBFD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430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C1EDBDE-77A2-4A1A-9173-62362D451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EA3623A1-AFC5-47C4-AA42-146B51391A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2C4C96C6-C0EF-46F4-BFC7-2345EAD2CA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5E8FB790-F609-4093-BA30-A50F7450F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8BF9-B21E-4B37-8862-A277107A05FE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D8FF88F-E9D8-47F9-A596-4AF5E2264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C4F41DA-AE5E-490E-9380-12A301A4B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1B26A-D41B-4998-B791-F5BA0FEBFD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71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D8C4B8C1-147A-4539-8B8E-38CBF914A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904CA20-DEC6-4F3B-B46A-994BBE378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B70DB17-C7EA-475B-AE2B-DAE61C03F6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08BF9-B21E-4B37-8862-A277107A05FE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60D13FF-3015-4608-A9CB-C91D7C995C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0CF0F5C-32A5-406C-A606-355C57C825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1B26A-D41B-4998-B791-F5BA0FEBFD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1583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AAB2FD-BB33-4235-B6D4-06C8CDA136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8058" y="1010394"/>
            <a:ext cx="9144000" cy="2843147"/>
          </a:xfrm>
        </p:spPr>
        <p:txBody>
          <a:bodyPr>
            <a:normAutofit fontScale="90000"/>
          </a:bodyPr>
          <a:lstStyle/>
          <a:p>
            <a:br>
              <a:rPr lang="hr-HR" dirty="0"/>
            </a:br>
            <a:br>
              <a:rPr lang="hr-HR" dirty="0"/>
            </a:br>
            <a:r>
              <a:rPr lang="hr-HR" dirty="0"/>
              <a:t>DIJELJENJE DVOZNAMENKASTOGA BROJA JEDNOZNAMENKASTIM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8AA53C14-7517-427D-98C7-F0AB47250C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68" y="4023308"/>
            <a:ext cx="2667000" cy="2413000"/>
          </a:xfrm>
          <a:prstGeom prst="rect">
            <a:avLst/>
          </a:prstGeom>
        </p:spPr>
      </p:pic>
      <p:sp>
        <p:nvSpPr>
          <p:cNvPr id="8" name="TekstniOkvir 7">
            <a:extLst>
              <a:ext uri="{FF2B5EF4-FFF2-40B4-BE49-F238E27FC236}">
                <a16:creationId xmlns:a16="http://schemas.microsoft.com/office/drawing/2014/main" id="{6C031B51-3AE9-46F2-985A-66102C3F9D9A}"/>
              </a:ext>
            </a:extLst>
          </p:cNvPr>
          <p:cNvSpPr txBox="1"/>
          <p:nvPr/>
        </p:nvSpPr>
        <p:spPr>
          <a:xfrm>
            <a:off x="6867331" y="4795935"/>
            <a:ext cx="303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Učiteljica Sanja </a:t>
            </a:r>
            <a:r>
              <a:rPr lang="hr-HR" dirty="0" err="1"/>
              <a:t>Kanisek</a:t>
            </a:r>
            <a:r>
              <a:rPr lang="hr-HR" dirty="0"/>
              <a:t> </a:t>
            </a:r>
            <a:r>
              <a:rPr lang="hr-HR" dirty="0" err="1"/>
              <a:t>Kuric</a:t>
            </a:r>
            <a:endParaRPr lang="hr-HR" dirty="0"/>
          </a:p>
        </p:txBody>
      </p:sp>
      <p:pic>
        <p:nvPicPr>
          <p:cNvPr id="10" name="Slika 9">
            <a:extLst>
              <a:ext uri="{FF2B5EF4-FFF2-40B4-BE49-F238E27FC236}">
                <a16:creationId xmlns:a16="http://schemas.microsoft.com/office/drawing/2014/main" id="{62FB86F3-9316-4E0F-AD0F-E2859DB8FB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2058" y="192897"/>
            <a:ext cx="1576860" cy="1634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45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lika 11">
            <a:extLst>
              <a:ext uri="{FF2B5EF4-FFF2-40B4-BE49-F238E27FC236}">
                <a16:creationId xmlns:a16="http://schemas.microsoft.com/office/drawing/2014/main" id="{AE6B4FC5-5948-4E86-8F60-0DAFEC0B1D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68" y="3769567"/>
            <a:ext cx="2967610" cy="270646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465F4A6E-AF22-476E-848C-C41911EF6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271" y="577916"/>
            <a:ext cx="4593804" cy="2407880"/>
          </a:xfrm>
        </p:spPr>
        <p:txBody>
          <a:bodyPr>
            <a:normAutofit/>
          </a:bodyPr>
          <a:lstStyle/>
          <a:p>
            <a:r>
              <a:rPr lang="hr-HR" dirty="0"/>
              <a:t>U Marijinu voćnjaku raste 65 stabala jabuka u 5 redova. </a:t>
            </a:r>
            <a:br>
              <a:rPr lang="hr-HR" dirty="0"/>
            </a:br>
            <a:br>
              <a:rPr lang="hr-HR" dirty="0"/>
            </a:br>
            <a:endParaRPr lang="hr-HR" dirty="0"/>
          </a:p>
        </p:txBody>
      </p:sp>
      <p:pic>
        <p:nvPicPr>
          <p:cNvPr id="6" name="Rezervirano mjesto slike 5">
            <a:extLst>
              <a:ext uri="{FF2B5EF4-FFF2-40B4-BE49-F238E27FC236}">
                <a16:creationId xmlns:a16="http://schemas.microsoft.com/office/drawing/2014/main" id="{703952E2-7337-402A-A76F-BA16F8F208E0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>
          <a:xfrm>
            <a:off x="5621727" y="712961"/>
            <a:ext cx="5976224" cy="4718881"/>
          </a:xfrm>
        </p:spPr>
      </p:pic>
      <p:sp>
        <p:nvSpPr>
          <p:cNvPr id="13" name="TekstniOkvir 12">
            <a:extLst>
              <a:ext uri="{FF2B5EF4-FFF2-40B4-BE49-F238E27FC236}">
                <a16:creationId xmlns:a16="http://schemas.microsoft.com/office/drawing/2014/main" id="{5974FE96-6206-4509-B003-D251A19D4E54}"/>
              </a:ext>
            </a:extLst>
          </p:cNvPr>
          <p:cNvSpPr txBox="1"/>
          <p:nvPr/>
        </p:nvSpPr>
        <p:spPr>
          <a:xfrm>
            <a:off x="723092" y="2161478"/>
            <a:ext cx="4627983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latin typeface="+mj-lt"/>
                <a:ea typeface="+mj-ea"/>
                <a:cs typeface="+mj-cs"/>
              </a:rPr>
              <a:t>Marija se zapitala koliko je stabala jabuka u jednome redu ako ih je u svakom redu jednako mnogo.</a:t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2180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1884CF7E-70C4-4084-9010-7F1C431F126E}"/>
              </a:ext>
            </a:extLst>
          </p:cNvPr>
          <p:cNvSpPr txBox="1"/>
          <p:nvPr/>
        </p:nvSpPr>
        <p:spPr>
          <a:xfrm>
            <a:off x="1399592" y="1082351"/>
            <a:ext cx="29671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7200" dirty="0"/>
              <a:t>65 : 5 =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E2230A4A-7741-40C9-B617-8BE59BFEBE2D}"/>
              </a:ext>
            </a:extLst>
          </p:cNvPr>
          <p:cNvSpPr txBox="1"/>
          <p:nvPr/>
        </p:nvSpPr>
        <p:spPr>
          <a:xfrm>
            <a:off x="3489649" y="3172408"/>
            <a:ext cx="45066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  <a:p>
            <a:r>
              <a:rPr lang="hr-HR" sz="7200" dirty="0">
                <a:solidFill>
                  <a:srgbClr val="FF0000"/>
                </a:solidFill>
              </a:rPr>
              <a:t> </a:t>
            </a:r>
            <a:r>
              <a:rPr lang="hr-HR" sz="7200" dirty="0"/>
              <a:t>= 10 + 3</a:t>
            </a:r>
          </a:p>
          <a:p>
            <a:r>
              <a:rPr lang="hr-HR" dirty="0">
                <a:solidFill>
                  <a:srgbClr val="FF0000"/>
                </a:solidFill>
              </a:rPr>
              <a:t>           </a:t>
            </a:r>
            <a:endParaRPr lang="hr-HR" dirty="0"/>
          </a:p>
          <a:p>
            <a:endParaRPr lang="hr-HR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B4147549-79C3-41FA-AD9C-03E398741F7B}"/>
              </a:ext>
            </a:extLst>
          </p:cNvPr>
          <p:cNvSpPr txBox="1"/>
          <p:nvPr/>
        </p:nvSpPr>
        <p:spPr>
          <a:xfrm>
            <a:off x="4254758" y="1082351"/>
            <a:ext cx="37415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7200" dirty="0"/>
              <a:t>(50 + 15)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A07C0626-C2DE-45F9-A968-D77122B34A09}"/>
              </a:ext>
            </a:extLst>
          </p:cNvPr>
          <p:cNvSpPr txBox="1"/>
          <p:nvPr/>
        </p:nvSpPr>
        <p:spPr>
          <a:xfrm>
            <a:off x="3694923" y="2362877"/>
            <a:ext cx="29671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7200" dirty="0"/>
              <a:t>= 50 : 5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1EBF98E4-64EB-4030-AC71-3FD20FB506E6}"/>
              </a:ext>
            </a:extLst>
          </p:cNvPr>
          <p:cNvSpPr txBox="1"/>
          <p:nvPr/>
        </p:nvSpPr>
        <p:spPr>
          <a:xfrm>
            <a:off x="3694923" y="4612643"/>
            <a:ext cx="2575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7200" dirty="0"/>
              <a:t>= 13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741E3B09-4B02-486B-A9BA-16FA2802C0C2}"/>
              </a:ext>
            </a:extLst>
          </p:cNvPr>
          <p:cNvSpPr txBox="1"/>
          <p:nvPr/>
        </p:nvSpPr>
        <p:spPr>
          <a:xfrm>
            <a:off x="7582680" y="1082351"/>
            <a:ext cx="12782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7200" dirty="0"/>
              <a:t>: 5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9A3687C9-E710-4EE5-8A7D-0885C54A1D60}"/>
              </a:ext>
            </a:extLst>
          </p:cNvPr>
          <p:cNvSpPr txBox="1"/>
          <p:nvPr/>
        </p:nvSpPr>
        <p:spPr>
          <a:xfrm>
            <a:off x="6606073" y="2359299"/>
            <a:ext cx="38722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7200" dirty="0"/>
              <a:t>+ 15 : 5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CCD0DC43-D09A-44E5-98A0-9184E1C8313B}"/>
              </a:ext>
            </a:extLst>
          </p:cNvPr>
          <p:cNvSpPr txBox="1"/>
          <p:nvPr/>
        </p:nvSpPr>
        <p:spPr>
          <a:xfrm>
            <a:off x="765110" y="5775649"/>
            <a:ext cx="10282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>
                <a:solidFill>
                  <a:srgbClr val="7030A0"/>
                </a:solidFill>
              </a:rPr>
              <a:t>Odgovor: </a:t>
            </a:r>
            <a:r>
              <a:rPr lang="hr-HR" sz="3600" dirty="0"/>
              <a:t>U jednome redu nalazi se 13 stabala jabuka.</a:t>
            </a:r>
          </a:p>
        </p:txBody>
      </p:sp>
    </p:spTree>
    <p:extLst>
      <p:ext uri="{BB962C8B-B14F-4D97-AF65-F5344CB8AC3E}">
        <p14:creationId xmlns:p14="http://schemas.microsoft.com/office/powerpoint/2010/main" val="264098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1884CF7E-70C4-4084-9010-7F1C431F126E}"/>
              </a:ext>
            </a:extLst>
          </p:cNvPr>
          <p:cNvSpPr txBox="1"/>
          <p:nvPr/>
        </p:nvSpPr>
        <p:spPr>
          <a:xfrm>
            <a:off x="1399592" y="1082351"/>
            <a:ext cx="29671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7200" dirty="0">
                <a:solidFill>
                  <a:prstClr val="black"/>
                </a:solidFill>
                <a:latin typeface="Calibri" panose="020F0502020204030204"/>
              </a:rPr>
              <a:t>72</a:t>
            </a: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: 4 =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E2230A4A-7741-40C9-B617-8BE59BFEBE2D}"/>
              </a:ext>
            </a:extLst>
          </p:cNvPr>
          <p:cNvSpPr txBox="1"/>
          <p:nvPr/>
        </p:nvSpPr>
        <p:spPr>
          <a:xfrm>
            <a:off x="3489649" y="3172408"/>
            <a:ext cx="45066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10 + 8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</a:t>
            </a:r>
            <a:endParaRPr kumimoji="0" lang="hr-H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B4147549-79C3-41FA-AD9C-03E398741F7B}"/>
              </a:ext>
            </a:extLst>
          </p:cNvPr>
          <p:cNvSpPr txBox="1"/>
          <p:nvPr/>
        </p:nvSpPr>
        <p:spPr>
          <a:xfrm>
            <a:off x="4254758" y="1082351"/>
            <a:ext cx="37415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40 + 32</a:t>
            </a: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A07C0626-C2DE-45F9-A968-D77122B34A09}"/>
              </a:ext>
            </a:extLst>
          </p:cNvPr>
          <p:cNvSpPr txBox="1"/>
          <p:nvPr/>
        </p:nvSpPr>
        <p:spPr>
          <a:xfrm>
            <a:off x="3694923" y="2362877"/>
            <a:ext cx="29671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</a:t>
            </a: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40</a:t>
            </a: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: 4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1EBF98E4-64EB-4030-AC71-3FD20FB506E6}"/>
              </a:ext>
            </a:extLst>
          </p:cNvPr>
          <p:cNvSpPr txBox="1"/>
          <p:nvPr/>
        </p:nvSpPr>
        <p:spPr>
          <a:xfrm>
            <a:off x="3694923" y="4612643"/>
            <a:ext cx="2575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18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741E3B09-4B02-486B-A9BA-16FA2802C0C2}"/>
              </a:ext>
            </a:extLst>
          </p:cNvPr>
          <p:cNvSpPr txBox="1"/>
          <p:nvPr/>
        </p:nvSpPr>
        <p:spPr>
          <a:xfrm>
            <a:off x="7582680" y="1082351"/>
            <a:ext cx="12782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4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9A3687C9-E710-4EE5-8A7D-0885C54A1D60}"/>
              </a:ext>
            </a:extLst>
          </p:cNvPr>
          <p:cNvSpPr txBox="1"/>
          <p:nvPr/>
        </p:nvSpPr>
        <p:spPr>
          <a:xfrm>
            <a:off x="6606073" y="2359299"/>
            <a:ext cx="38722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 </a:t>
            </a: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32</a:t>
            </a: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: 4</a:t>
            </a:r>
          </a:p>
        </p:txBody>
      </p:sp>
    </p:spTree>
    <p:extLst>
      <p:ext uri="{BB962C8B-B14F-4D97-AF65-F5344CB8AC3E}">
        <p14:creationId xmlns:p14="http://schemas.microsoft.com/office/powerpoint/2010/main" val="55602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1884CF7E-70C4-4084-9010-7F1C431F126E}"/>
              </a:ext>
            </a:extLst>
          </p:cNvPr>
          <p:cNvSpPr txBox="1"/>
          <p:nvPr/>
        </p:nvSpPr>
        <p:spPr>
          <a:xfrm>
            <a:off x="1399592" y="1082351"/>
            <a:ext cx="29671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7200" noProof="0" dirty="0">
                <a:solidFill>
                  <a:prstClr val="black"/>
                </a:solidFill>
                <a:latin typeface="Calibri" panose="020F0502020204030204"/>
              </a:rPr>
              <a:t>51</a:t>
            </a: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: 3 =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E2230A4A-7741-40C9-B617-8BE59BFEBE2D}"/>
              </a:ext>
            </a:extLst>
          </p:cNvPr>
          <p:cNvSpPr txBox="1"/>
          <p:nvPr/>
        </p:nvSpPr>
        <p:spPr>
          <a:xfrm>
            <a:off x="3489649" y="3172408"/>
            <a:ext cx="45066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10 + 7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</a:t>
            </a:r>
            <a:endParaRPr kumimoji="0" lang="hr-H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B4147549-79C3-41FA-AD9C-03E398741F7B}"/>
              </a:ext>
            </a:extLst>
          </p:cNvPr>
          <p:cNvSpPr txBox="1"/>
          <p:nvPr/>
        </p:nvSpPr>
        <p:spPr>
          <a:xfrm>
            <a:off x="4254758" y="1082351"/>
            <a:ext cx="37415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lang="hr-HR" sz="7200" dirty="0">
                <a:solidFill>
                  <a:srgbClr val="7030A0"/>
                </a:solidFill>
                <a:latin typeface="Calibri" panose="020F0502020204030204"/>
              </a:rPr>
              <a:t>30</a:t>
            </a: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+ 21</a:t>
            </a: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A07C0626-C2DE-45F9-A968-D77122B34A09}"/>
              </a:ext>
            </a:extLst>
          </p:cNvPr>
          <p:cNvSpPr txBox="1"/>
          <p:nvPr/>
        </p:nvSpPr>
        <p:spPr>
          <a:xfrm>
            <a:off x="3694923" y="2362877"/>
            <a:ext cx="29671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</a:t>
            </a:r>
            <a:r>
              <a:rPr lang="hr-HR" sz="7200" dirty="0">
                <a:solidFill>
                  <a:srgbClr val="7030A0"/>
                </a:solidFill>
                <a:latin typeface="Calibri" panose="020F0502020204030204"/>
              </a:rPr>
              <a:t>30</a:t>
            </a: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: 3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1EBF98E4-64EB-4030-AC71-3FD20FB506E6}"/>
              </a:ext>
            </a:extLst>
          </p:cNvPr>
          <p:cNvSpPr txBox="1"/>
          <p:nvPr/>
        </p:nvSpPr>
        <p:spPr>
          <a:xfrm>
            <a:off x="3694923" y="4612643"/>
            <a:ext cx="2575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17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741E3B09-4B02-486B-A9BA-16FA2802C0C2}"/>
              </a:ext>
            </a:extLst>
          </p:cNvPr>
          <p:cNvSpPr txBox="1"/>
          <p:nvPr/>
        </p:nvSpPr>
        <p:spPr>
          <a:xfrm>
            <a:off x="7582680" y="1082351"/>
            <a:ext cx="12782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3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9A3687C9-E710-4EE5-8A7D-0885C54A1D60}"/>
              </a:ext>
            </a:extLst>
          </p:cNvPr>
          <p:cNvSpPr txBox="1"/>
          <p:nvPr/>
        </p:nvSpPr>
        <p:spPr>
          <a:xfrm>
            <a:off x="6606073" y="2359299"/>
            <a:ext cx="38722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 </a:t>
            </a:r>
            <a:r>
              <a:rPr lang="hr-HR" sz="7200" dirty="0">
                <a:solidFill>
                  <a:srgbClr val="7030A0"/>
                </a:solidFill>
                <a:latin typeface="Calibri" panose="020F0502020204030204"/>
              </a:rPr>
              <a:t>21</a:t>
            </a: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: 3</a:t>
            </a:r>
          </a:p>
        </p:txBody>
      </p:sp>
    </p:spTree>
    <p:extLst>
      <p:ext uri="{BB962C8B-B14F-4D97-AF65-F5344CB8AC3E}">
        <p14:creationId xmlns:p14="http://schemas.microsoft.com/office/powerpoint/2010/main" val="379630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1884CF7E-70C4-4084-9010-7F1C431F126E}"/>
              </a:ext>
            </a:extLst>
          </p:cNvPr>
          <p:cNvSpPr txBox="1"/>
          <p:nvPr/>
        </p:nvSpPr>
        <p:spPr>
          <a:xfrm>
            <a:off x="1399592" y="1082351"/>
            <a:ext cx="29671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7200" dirty="0">
                <a:solidFill>
                  <a:prstClr val="black"/>
                </a:solidFill>
                <a:latin typeface="Calibri" panose="020F0502020204030204"/>
              </a:rPr>
              <a:t>42</a:t>
            </a: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: 3 =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E2230A4A-7741-40C9-B617-8BE59BFEBE2D}"/>
              </a:ext>
            </a:extLst>
          </p:cNvPr>
          <p:cNvSpPr txBox="1"/>
          <p:nvPr/>
        </p:nvSpPr>
        <p:spPr>
          <a:xfrm>
            <a:off x="3489649" y="3172408"/>
            <a:ext cx="45066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10 + 4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</a:t>
            </a:r>
            <a:endParaRPr kumimoji="0" lang="hr-H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B4147549-79C3-41FA-AD9C-03E398741F7B}"/>
              </a:ext>
            </a:extLst>
          </p:cNvPr>
          <p:cNvSpPr txBox="1"/>
          <p:nvPr/>
        </p:nvSpPr>
        <p:spPr>
          <a:xfrm>
            <a:off x="4254758" y="1082351"/>
            <a:ext cx="37415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lang="hr-HR" sz="7200" dirty="0">
                <a:solidFill>
                  <a:srgbClr val="7030A0"/>
                </a:solidFill>
                <a:latin typeface="Calibri" panose="020F0502020204030204"/>
              </a:rPr>
              <a:t>30</a:t>
            </a: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+ 12</a:t>
            </a: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A07C0626-C2DE-45F9-A968-D77122B34A09}"/>
              </a:ext>
            </a:extLst>
          </p:cNvPr>
          <p:cNvSpPr txBox="1"/>
          <p:nvPr/>
        </p:nvSpPr>
        <p:spPr>
          <a:xfrm>
            <a:off x="3694923" y="2362877"/>
            <a:ext cx="29671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</a:t>
            </a:r>
            <a:r>
              <a:rPr lang="hr-HR" sz="7200" noProof="0" dirty="0">
                <a:solidFill>
                  <a:srgbClr val="7030A0"/>
                </a:solidFill>
                <a:latin typeface="Calibri" panose="020F0502020204030204"/>
              </a:rPr>
              <a:t>3</a:t>
            </a:r>
            <a:r>
              <a:rPr lang="hr-HR" sz="7200" dirty="0">
                <a:solidFill>
                  <a:srgbClr val="7030A0"/>
                </a:solidFill>
                <a:latin typeface="Calibri" panose="020F0502020204030204"/>
              </a:rPr>
              <a:t>0</a:t>
            </a: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: 3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1EBF98E4-64EB-4030-AC71-3FD20FB506E6}"/>
              </a:ext>
            </a:extLst>
          </p:cNvPr>
          <p:cNvSpPr txBox="1"/>
          <p:nvPr/>
        </p:nvSpPr>
        <p:spPr>
          <a:xfrm>
            <a:off x="3694923" y="4612643"/>
            <a:ext cx="2575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14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741E3B09-4B02-486B-A9BA-16FA2802C0C2}"/>
              </a:ext>
            </a:extLst>
          </p:cNvPr>
          <p:cNvSpPr txBox="1"/>
          <p:nvPr/>
        </p:nvSpPr>
        <p:spPr>
          <a:xfrm>
            <a:off x="7582680" y="1082351"/>
            <a:ext cx="12782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3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9A3687C9-E710-4EE5-8A7D-0885C54A1D60}"/>
              </a:ext>
            </a:extLst>
          </p:cNvPr>
          <p:cNvSpPr txBox="1"/>
          <p:nvPr/>
        </p:nvSpPr>
        <p:spPr>
          <a:xfrm>
            <a:off x="6606073" y="2359299"/>
            <a:ext cx="38722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 </a:t>
            </a:r>
            <a:r>
              <a:rPr lang="hr-HR" sz="7200" dirty="0">
                <a:solidFill>
                  <a:srgbClr val="7030A0"/>
                </a:solidFill>
                <a:latin typeface="Calibri" panose="020F0502020204030204"/>
              </a:rPr>
              <a:t>12</a:t>
            </a: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: 3</a:t>
            </a:r>
          </a:p>
        </p:txBody>
      </p:sp>
      <p:pic>
        <p:nvPicPr>
          <p:cNvPr id="10" name="Slika 9">
            <a:extLst>
              <a:ext uri="{FF2B5EF4-FFF2-40B4-BE49-F238E27FC236}">
                <a16:creationId xmlns:a16="http://schemas.microsoft.com/office/drawing/2014/main" id="{7E2E056E-4FDC-4200-9208-2381E11FF8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6" y="4467175"/>
            <a:ext cx="3135085" cy="228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27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1884CF7E-70C4-4084-9010-7F1C431F126E}"/>
              </a:ext>
            </a:extLst>
          </p:cNvPr>
          <p:cNvSpPr txBox="1"/>
          <p:nvPr/>
        </p:nvSpPr>
        <p:spPr>
          <a:xfrm>
            <a:off x="1399592" y="1082351"/>
            <a:ext cx="29671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7200" noProof="0" dirty="0">
                <a:solidFill>
                  <a:prstClr val="black"/>
                </a:solidFill>
                <a:latin typeface="Calibri" panose="020F0502020204030204"/>
              </a:rPr>
              <a:t>56</a:t>
            </a: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: 4 =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E2230A4A-7741-40C9-B617-8BE59BFEBE2D}"/>
              </a:ext>
            </a:extLst>
          </p:cNvPr>
          <p:cNvSpPr txBox="1"/>
          <p:nvPr/>
        </p:nvSpPr>
        <p:spPr>
          <a:xfrm>
            <a:off x="3489649" y="3172408"/>
            <a:ext cx="45066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10 + 4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</a:t>
            </a:r>
            <a:endParaRPr kumimoji="0" lang="hr-H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B4147549-79C3-41FA-AD9C-03E398741F7B}"/>
              </a:ext>
            </a:extLst>
          </p:cNvPr>
          <p:cNvSpPr txBox="1"/>
          <p:nvPr/>
        </p:nvSpPr>
        <p:spPr>
          <a:xfrm>
            <a:off x="4254758" y="1082351"/>
            <a:ext cx="37415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lang="hr-HR" sz="7200" noProof="0" dirty="0">
                <a:solidFill>
                  <a:srgbClr val="7030A0"/>
                </a:solidFill>
                <a:latin typeface="Calibri" panose="020F0502020204030204"/>
              </a:rPr>
              <a:t>40</a:t>
            </a: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+ 16</a:t>
            </a: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A07C0626-C2DE-45F9-A968-D77122B34A09}"/>
              </a:ext>
            </a:extLst>
          </p:cNvPr>
          <p:cNvSpPr txBox="1"/>
          <p:nvPr/>
        </p:nvSpPr>
        <p:spPr>
          <a:xfrm>
            <a:off x="3694923" y="2362877"/>
            <a:ext cx="29671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</a:t>
            </a:r>
            <a:r>
              <a:rPr lang="hr-HR" sz="7200" noProof="0" dirty="0">
                <a:solidFill>
                  <a:srgbClr val="7030A0"/>
                </a:solidFill>
                <a:latin typeface="Calibri" panose="020F0502020204030204"/>
              </a:rPr>
              <a:t>4</a:t>
            </a:r>
            <a:r>
              <a:rPr lang="hr-HR" sz="7200" dirty="0">
                <a:solidFill>
                  <a:srgbClr val="7030A0"/>
                </a:solidFill>
                <a:latin typeface="Calibri" panose="020F0502020204030204"/>
              </a:rPr>
              <a:t>0</a:t>
            </a: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: 4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1EBF98E4-64EB-4030-AC71-3FD20FB506E6}"/>
              </a:ext>
            </a:extLst>
          </p:cNvPr>
          <p:cNvSpPr txBox="1"/>
          <p:nvPr/>
        </p:nvSpPr>
        <p:spPr>
          <a:xfrm>
            <a:off x="3694923" y="4612643"/>
            <a:ext cx="2575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14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741E3B09-4B02-486B-A9BA-16FA2802C0C2}"/>
              </a:ext>
            </a:extLst>
          </p:cNvPr>
          <p:cNvSpPr txBox="1"/>
          <p:nvPr/>
        </p:nvSpPr>
        <p:spPr>
          <a:xfrm>
            <a:off x="7582680" y="1082351"/>
            <a:ext cx="12782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4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9A3687C9-E710-4EE5-8A7D-0885C54A1D60}"/>
              </a:ext>
            </a:extLst>
          </p:cNvPr>
          <p:cNvSpPr txBox="1"/>
          <p:nvPr/>
        </p:nvSpPr>
        <p:spPr>
          <a:xfrm>
            <a:off x="6606073" y="2359299"/>
            <a:ext cx="38722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 </a:t>
            </a:r>
            <a:r>
              <a:rPr lang="hr-HR" sz="7200" dirty="0">
                <a:solidFill>
                  <a:srgbClr val="7030A0"/>
                </a:solidFill>
                <a:latin typeface="Calibri" panose="020F0502020204030204"/>
              </a:rPr>
              <a:t>16</a:t>
            </a:r>
            <a:r>
              <a:rPr kumimoji="0" lang="hr-H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: 4</a:t>
            </a:r>
          </a:p>
        </p:txBody>
      </p:sp>
      <p:pic>
        <p:nvPicPr>
          <p:cNvPr id="11" name="Slika 10">
            <a:extLst>
              <a:ext uri="{FF2B5EF4-FFF2-40B4-BE49-F238E27FC236}">
                <a16:creationId xmlns:a16="http://schemas.microsoft.com/office/drawing/2014/main" id="{A0494C01-8E28-4A1C-A574-D1884DC47B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49" y="4468552"/>
            <a:ext cx="2575248" cy="2348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185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180</Words>
  <Application>Microsoft Office PowerPoint</Application>
  <PresentationFormat>Široki zaslon</PresentationFormat>
  <Paragraphs>50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sustava Office</vt:lpstr>
      <vt:lpstr>  DIJELJENJE DVOZNAMENKASTOGA BROJA JEDNOZNAMENKASTIM</vt:lpstr>
      <vt:lpstr>U Marijinu voćnjaku raste 65 stabala jabuka u 5 redova.   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DIJELJENJE DVOZNAMENKASTOGA BROJA JEDNOZNAMENKASTIM</dc:title>
  <dc:creator>Korisnik</dc:creator>
  <cp:lastModifiedBy>Korisnik</cp:lastModifiedBy>
  <cp:revision>10</cp:revision>
  <dcterms:created xsi:type="dcterms:W3CDTF">2020-03-17T08:37:29Z</dcterms:created>
  <dcterms:modified xsi:type="dcterms:W3CDTF">2020-03-17T13:05:34Z</dcterms:modified>
</cp:coreProperties>
</file>