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2" r:id="rId6"/>
    <p:sldId id="265" r:id="rId7"/>
    <p:sldId id="266" r:id="rId8"/>
    <p:sldId id="271" r:id="rId9"/>
    <p:sldId id="260" r:id="rId10"/>
    <p:sldId id="268" r:id="rId11"/>
    <p:sldId id="269" r:id="rId12"/>
    <p:sldId id="261" r:id="rId13"/>
    <p:sldId id="267" r:id="rId14"/>
    <p:sldId id="270" r:id="rId15"/>
    <p:sldId id="272" r:id="rId16"/>
    <p:sldId id="274" r:id="rId17"/>
    <p:sldId id="275" r:id="rId18"/>
    <p:sldId id="277" r:id="rId19"/>
    <p:sldId id="276" r:id="rId20"/>
    <p:sldId id="278" r:id="rId21"/>
    <p:sldId id="279" r:id="rId2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6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E06EF-E0D0-43EC-9A2A-3A5447624FA7}" type="datetimeFigureOut">
              <a:rPr lang="hr-HR" smtClean="0"/>
              <a:t>3.6.2019.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3C0B2-10F6-4364-9B6B-62E168817A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53570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E06EF-E0D0-43EC-9A2A-3A5447624FA7}" type="datetimeFigureOut">
              <a:rPr lang="hr-HR" smtClean="0"/>
              <a:t>3.6.2019.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3C0B2-10F6-4364-9B6B-62E168817A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81483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E06EF-E0D0-43EC-9A2A-3A5447624FA7}" type="datetimeFigureOut">
              <a:rPr lang="hr-HR" smtClean="0"/>
              <a:t>3.6.2019.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3C0B2-10F6-4364-9B6B-62E168817A27}" type="slidenum">
              <a:rPr lang="hr-HR" smtClean="0"/>
              <a:t>‹#›</a:t>
            </a:fld>
            <a:endParaRPr lang="hr-H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5371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E06EF-E0D0-43EC-9A2A-3A5447624FA7}" type="datetimeFigureOut">
              <a:rPr lang="hr-HR" smtClean="0"/>
              <a:t>3.6.2019.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3C0B2-10F6-4364-9B6B-62E168817A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31170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E06EF-E0D0-43EC-9A2A-3A5447624FA7}" type="datetimeFigureOut">
              <a:rPr lang="hr-HR" smtClean="0"/>
              <a:t>3.6.2019.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3C0B2-10F6-4364-9B6B-62E168817A27}" type="slidenum">
              <a:rPr lang="hr-HR" smtClean="0"/>
              <a:t>‹#›</a:t>
            </a:fld>
            <a:endParaRPr lang="hr-H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4785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E06EF-E0D0-43EC-9A2A-3A5447624FA7}" type="datetimeFigureOut">
              <a:rPr lang="hr-HR" smtClean="0"/>
              <a:t>3.6.2019.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3C0B2-10F6-4364-9B6B-62E168817A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22324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E06EF-E0D0-43EC-9A2A-3A5447624FA7}" type="datetimeFigureOut">
              <a:rPr lang="hr-HR" smtClean="0"/>
              <a:t>3.6.2019.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3C0B2-10F6-4364-9B6B-62E168817A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41769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E06EF-E0D0-43EC-9A2A-3A5447624FA7}" type="datetimeFigureOut">
              <a:rPr lang="hr-HR" smtClean="0"/>
              <a:t>3.6.2019.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3C0B2-10F6-4364-9B6B-62E168817A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04905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E06EF-E0D0-43EC-9A2A-3A5447624FA7}" type="datetimeFigureOut">
              <a:rPr lang="hr-HR" smtClean="0"/>
              <a:t>3.6.2019.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3C0B2-10F6-4364-9B6B-62E168817A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96562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E06EF-E0D0-43EC-9A2A-3A5447624FA7}" type="datetimeFigureOut">
              <a:rPr lang="hr-HR" smtClean="0"/>
              <a:t>3.6.2019.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3C0B2-10F6-4364-9B6B-62E168817A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76073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E06EF-E0D0-43EC-9A2A-3A5447624FA7}" type="datetimeFigureOut">
              <a:rPr lang="hr-HR" smtClean="0"/>
              <a:t>3.6.2019.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3C0B2-10F6-4364-9B6B-62E168817A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62113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E06EF-E0D0-43EC-9A2A-3A5447624FA7}" type="datetimeFigureOut">
              <a:rPr lang="hr-HR" smtClean="0"/>
              <a:t>3.6.2019.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3C0B2-10F6-4364-9B6B-62E168817A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08217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E06EF-E0D0-43EC-9A2A-3A5447624FA7}" type="datetimeFigureOut">
              <a:rPr lang="hr-HR" smtClean="0"/>
              <a:t>3.6.2019.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3C0B2-10F6-4364-9B6B-62E168817A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14484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E06EF-E0D0-43EC-9A2A-3A5447624FA7}" type="datetimeFigureOut">
              <a:rPr lang="hr-HR" smtClean="0"/>
              <a:t>3.6.2019.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3C0B2-10F6-4364-9B6B-62E168817A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31263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E06EF-E0D0-43EC-9A2A-3A5447624FA7}" type="datetimeFigureOut">
              <a:rPr lang="hr-HR" smtClean="0"/>
              <a:t>3.6.2019.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3C0B2-10F6-4364-9B6B-62E168817A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94384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 smtClean="0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E06EF-E0D0-43EC-9A2A-3A5447624FA7}" type="datetimeFigureOut">
              <a:rPr lang="hr-HR" smtClean="0"/>
              <a:t>3.6.2019.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3C0B2-10F6-4364-9B6B-62E168817A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01897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E06EF-E0D0-43EC-9A2A-3A5447624FA7}" type="datetimeFigureOut">
              <a:rPr lang="hr-HR" smtClean="0"/>
              <a:t>3.6.2019.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593C0B2-10F6-4364-9B6B-62E168817A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36919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://www.bioportal.hr/gis/" TargetMode="Externa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07067" y="3286564"/>
            <a:ext cx="7766936" cy="1301765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sz="6700" dirty="0" smtClean="0"/>
              <a:t>NATURA 2000 CROATIA  </a:t>
            </a:r>
            <a:endParaRPr lang="hr-HR" dirty="0"/>
          </a:p>
        </p:txBody>
      </p:sp>
      <p:pic>
        <p:nvPicPr>
          <p:cNvPr id="1026" name="Picture 2" descr="Slikovni rezultat za natura 2000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516" y="-72358"/>
            <a:ext cx="3553279" cy="28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Povezana sli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29" y="5127171"/>
            <a:ext cx="3455987" cy="173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813" y="4926029"/>
            <a:ext cx="3374571" cy="175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7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/>
          <a:srcRect t="5049" b="6386"/>
          <a:stretch/>
        </p:blipFill>
        <p:spPr>
          <a:xfrm>
            <a:off x="660870" y="228601"/>
            <a:ext cx="7571888" cy="5404758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846377" y="5775263"/>
            <a:ext cx="2531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</a:t>
            </a:r>
            <a:r>
              <a:rPr lang="hr-HR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hr-HR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Veternica </a:t>
            </a:r>
            <a:r>
              <a:rPr lang="hr-HR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cave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07564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79" y="391886"/>
            <a:ext cx="4102554" cy="547007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082" y="391886"/>
            <a:ext cx="4069628" cy="542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4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421820" y="297907"/>
            <a:ext cx="82459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The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Veternica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Cave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is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located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within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the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Park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area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This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cave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is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habitat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for 18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different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bat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species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which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is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an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extremely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high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number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considering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the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fact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that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35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species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of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bats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live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in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Croatia.</a:t>
            </a:r>
            <a:endParaRPr lang="hr-H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71" y="1587499"/>
            <a:ext cx="3788229" cy="5050972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783" y="1587499"/>
            <a:ext cx="3791187" cy="505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9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522515" y="355938"/>
            <a:ext cx="849085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Even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though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they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have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very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few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natural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predators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(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mostly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owls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and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cats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),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bats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are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very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endangered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Their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most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significant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enemy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are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humans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because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they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change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bats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’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habitats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with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different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economic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projects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(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knocking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down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old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trees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, water management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projects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etc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.),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excessively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use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pesticides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and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disturb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or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destroy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bats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’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summer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or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winter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>
                <a:latin typeface="Helvetica" panose="020B0604020202020204" pitchFamily="34" charset="0"/>
                <a:ea typeface="Times New Roman" panose="02020603050405020304" pitchFamily="18" charset="0"/>
              </a:rPr>
              <a:t>habitats</a:t>
            </a: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</a:rPr>
              <a:t>.</a:t>
            </a:r>
            <a:endParaRPr lang="hr-HR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5" y="2242023"/>
            <a:ext cx="8490857" cy="461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9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75558" y="215850"/>
            <a:ext cx="8670471" cy="6273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hr-HR" b="1" dirty="0" err="1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Species</a:t>
            </a:r>
            <a:r>
              <a:rPr lang="hr-HR" b="1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dirty="0" err="1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hr-HR" b="1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bat </a:t>
            </a:r>
            <a:r>
              <a:rPr lang="hr-HR" b="1" dirty="0" err="1" smtClean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hr-HR" b="1" dirty="0" smtClean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Veternica </a:t>
            </a:r>
            <a:r>
              <a:rPr lang="hr-HR" b="1" dirty="0" err="1" smtClean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cave</a:t>
            </a:r>
            <a:r>
              <a:rPr lang="hr-HR" b="1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dirty="0" smtClean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(some </a:t>
            </a:r>
            <a:r>
              <a:rPr lang="hr-HR" b="1" dirty="0" err="1" smtClean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hr-HR" b="1" dirty="0" smtClean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dirty="0" err="1" smtClean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them</a:t>
            </a:r>
            <a:r>
              <a:rPr lang="hr-HR" b="1" dirty="0" smtClean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hr-HR" b="1" dirty="0" err="1" smtClean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protected</a:t>
            </a:r>
            <a:r>
              <a:rPr lang="hr-HR" b="1" dirty="0" smtClean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b="1" dirty="0" err="1" smtClean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hr-HR" b="1" dirty="0" smtClean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Nature 2000):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hr-HR" dirty="0" smtClean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Veliki </a:t>
            </a:r>
            <a:r>
              <a:rPr lang="hr-HR" dirty="0" err="1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potkovnjak</a:t>
            </a:r>
            <a:r>
              <a:rPr lang="hr-HR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hr-HR" dirty="0" err="1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Rhinolophus</a:t>
            </a:r>
            <a:r>
              <a:rPr lang="hr-HR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dirty="0" err="1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ferrumequinum</a:t>
            </a:r>
            <a:r>
              <a:rPr lang="hr-HR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hr-HR" dirty="0" smtClean="0"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hr-HR" dirty="0" err="1" smtClean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Širokouhi</a:t>
            </a:r>
            <a:r>
              <a:rPr lang="hr-HR" dirty="0" smtClean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mračnjak (</a:t>
            </a:r>
            <a:r>
              <a:rPr lang="hr-HR" dirty="0" err="1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Barbastella</a:t>
            </a:r>
            <a:r>
              <a:rPr lang="hr-HR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dirty="0" err="1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barbastellus</a:t>
            </a:r>
            <a:r>
              <a:rPr lang="hr-HR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hr-HR" dirty="0" smtClean="0"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hr-HR" dirty="0" smtClean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Mali </a:t>
            </a:r>
            <a:r>
              <a:rPr lang="hr-HR" dirty="0" err="1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potkovnjak</a:t>
            </a:r>
            <a:r>
              <a:rPr lang="hr-HR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hr-HR" dirty="0" err="1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Rhinolophus</a:t>
            </a:r>
            <a:r>
              <a:rPr lang="hr-HR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dirty="0" err="1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hipposideros</a:t>
            </a:r>
            <a:r>
              <a:rPr lang="hr-HR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hr-HR" dirty="0" smtClean="0"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hr-HR" dirty="0" smtClean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Kasni </a:t>
            </a:r>
            <a:r>
              <a:rPr lang="hr-HR" dirty="0" err="1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noćnjak</a:t>
            </a:r>
            <a:r>
              <a:rPr lang="hr-HR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hr-HR" dirty="0" err="1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Eptesicus</a:t>
            </a:r>
            <a:r>
              <a:rPr lang="hr-HR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dirty="0" err="1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serotinus</a:t>
            </a:r>
            <a:r>
              <a:rPr lang="hr-HR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hr-HR" dirty="0" smtClean="0"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hr-HR" dirty="0" smtClean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Resasti </a:t>
            </a:r>
            <a:r>
              <a:rPr lang="hr-HR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šišmiš (</a:t>
            </a:r>
            <a:r>
              <a:rPr lang="hr-HR" dirty="0" err="1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Myotis</a:t>
            </a:r>
            <a:r>
              <a:rPr lang="hr-HR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dirty="0" err="1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nattereri</a:t>
            </a:r>
            <a:r>
              <a:rPr lang="hr-HR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hr-HR" dirty="0" smtClean="0"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hr-HR" dirty="0" smtClean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Dugouhi </a:t>
            </a:r>
            <a:r>
              <a:rPr lang="hr-HR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šišmiš (</a:t>
            </a:r>
            <a:r>
              <a:rPr lang="hr-HR" dirty="0" err="1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Plecotus</a:t>
            </a:r>
            <a:r>
              <a:rPr lang="hr-HR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dirty="0" err="1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auritus</a:t>
            </a:r>
            <a:r>
              <a:rPr lang="hr-HR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hr-HR" dirty="0" smtClean="0"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hr-HR" dirty="0" err="1" smtClean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Oštrouhi</a:t>
            </a:r>
            <a:r>
              <a:rPr lang="hr-HR" dirty="0" smtClean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šišmiš (</a:t>
            </a:r>
            <a:r>
              <a:rPr lang="hr-HR" dirty="0" err="1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Myotis</a:t>
            </a:r>
            <a:r>
              <a:rPr lang="hr-HR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dirty="0" err="1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blythii</a:t>
            </a:r>
            <a:r>
              <a:rPr lang="hr-HR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hr-HR" dirty="0" smtClean="0"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hr-HR" dirty="0" smtClean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Riječni </a:t>
            </a:r>
            <a:r>
              <a:rPr lang="hr-HR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šišmiš (</a:t>
            </a:r>
            <a:r>
              <a:rPr lang="hr-HR" dirty="0" err="1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Myotis</a:t>
            </a:r>
            <a:r>
              <a:rPr lang="hr-HR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dirty="0" err="1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daubentonii</a:t>
            </a:r>
            <a:r>
              <a:rPr lang="hr-HR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hr-HR" dirty="0" smtClean="0"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hr-HR" dirty="0" smtClean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Veliki </a:t>
            </a:r>
            <a:r>
              <a:rPr lang="hr-HR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šišmiš (</a:t>
            </a:r>
            <a:r>
              <a:rPr lang="hr-HR" dirty="0" err="1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Myotis</a:t>
            </a:r>
            <a:r>
              <a:rPr lang="hr-HR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dirty="0" err="1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myotis</a:t>
            </a:r>
            <a:r>
              <a:rPr lang="hr-HR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hr-HR" dirty="0" smtClean="0"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hr-HR" dirty="0" err="1" smtClean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Dugokrili</a:t>
            </a:r>
            <a:r>
              <a:rPr lang="hr-HR" dirty="0" smtClean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pršnjak (</a:t>
            </a:r>
            <a:r>
              <a:rPr lang="hr-HR" dirty="0" err="1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Miniopterus</a:t>
            </a:r>
            <a:r>
              <a:rPr lang="hr-HR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dirty="0" err="1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schreibersi</a:t>
            </a:r>
            <a:r>
              <a:rPr lang="hr-HR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hr-HR" dirty="0" smtClean="0"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hr-HR" dirty="0" smtClean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Južni </a:t>
            </a:r>
            <a:r>
              <a:rPr lang="hr-HR" dirty="0" err="1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potkovnjak</a:t>
            </a:r>
            <a:r>
              <a:rPr lang="hr-HR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hr-HR" dirty="0" err="1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Rhinolophus</a:t>
            </a:r>
            <a:r>
              <a:rPr lang="hr-HR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dirty="0" err="1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euryale</a:t>
            </a:r>
            <a:r>
              <a:rPr lang="hr-HR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hr-HR" dirty="0" smtClean="0"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hr-HR" dirty="0" smtClean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Vlasasti </a:t>
            </a:r>
            <a:r>
              <a:rPr lang="hr-HR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šišmiš (</a:t>
            </a:r>
            <a:r>
              <a:rPr lang="hr-HR" dirty="0" err="1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Myotis</a:t>
            </a:r>
            <a:r>
              <a:rPr lang="hr-HR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dirty="0" err="1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emarginatus</a:t>
            </a:r>
            <a:r>
              <a:rPr lang="hr-HR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hr-HR" dirty="0" smtClean="0"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hr-HR" dirty="0" err="1" smtClean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Velikouhi</a:t>
            </a:r>
            <a:r>
              <a:rPr lang="hr-HR" dirty="0" smtClean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šišmiš (</a:t>
            </a:r>
            <a:r>
              <a:rPr lang="hr-HR" dirty="0" err="1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Myotis</a:t>
            </a:r>
            <a:r>
              <a:rPr lang="hr-HR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dirty="0" err="1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bechsteinii</a:t>
            </a:r>
            <a:r>
              <a:rPr lang="hr-HR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hr-HR" dirty="0" smtClean="0"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hr-HR" dirty="0" err="1" smtClean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Dugoušan</a:t>
            </a:r>
            <a:r>
              <a:rPr lang="hr-HR" dirty="0" smtClean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hr-HR" dirty="0" err="1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Plecotus</a:t>
            </a:r>
            <a:r>
              <a:rPr lang="hr-HR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dirty="0" err="1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macrobularis</a:t>
            </a:r>
            <a:r>
              <a:rPr lang="hr-HR" dirty="0"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hr-HR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242" y="1551214"/>
            <a:ext cx="6747382" cy="498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9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572" y="653143"/>
            <a:ext cx="6730299" cy="542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970" y="325653"/>
            <a:ext cx="7571888" cy="610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59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690" y="146106"/>
            <a:ext cx="4829500" cy="643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41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746649"/>
            <a:ext cx="5519057" cy="5519057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4577442" y="5269663"/>
            <a:ext cx="185057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hr-HR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BAT IN CLASS </a:t>
            </a:r>
            <a:endParaRPr lang="hr-HR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79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019" y="200705"/>
            <a:ext cx="3425429" cy="456723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04" y="331333"/>
            <a:ext cx="3763509" cy="376350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3" y="2586094"/>
            <a:ext cx="4271906" cy="427190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5"/>
          <a:srcRect b="23613"/>
          <a:stretch/>
        </p:blipFill>
        <p:spPr>
          <a:xfrm flipH="1">
            <a:off x="1351249" y="4722048"/>
            <a:ext cx="1894220" cy="1531796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5"/>
          <a:srcRect b="26682"/>
          <a:stretch/>
        </p:blipFill>
        <p:spPr>
          <a:xfrm flipV="1">
            <a:off x="5135391" y="0"/>
            <a:ext cx="2361350" cy="173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8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473529" y="1097593"/>
            <a:ext cx="930728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hr-HR" sz="3600" b="1" kern="1800" dirty="0" smtClean="0">
                <a:solidFill>
                  <a:srgbClr val="A28E64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Natura 2000</a:t>
            </a:r>
            <a:endParaRPr lang="hr-HR" sz="20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</a:pP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Natural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world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knows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artificially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created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boundries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Plants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disseminate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freely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animals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migrate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over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borders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ease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In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order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protect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natural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world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people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also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required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cross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those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borders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r-HR" sz="24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</a:pP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European Union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has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devised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way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protect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its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flora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fauna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Natura 2000 network.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network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includes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areas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important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conservation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endagered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habitat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types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throughout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continent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r-HR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63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06" y="3765714"/>
            <a:ext cx="3982537" cy="299431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460" y="-179614"/>
            <a:ext cx="6055540" cy="453934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5928" y="3898446"/>
            <a:ext cx="3946071" cy="295955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/>
          <a:srcRect b="25841"/>
          <a:stretch/>
        </p:blipFill>
        <p:spPr>
          <a:xfrm flipV="1">
            <a:off x="0" y="0"/>
            <a:ext cx="2312365" cy="171669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5"/>
          <a:srcRect l="2212" t="-1473" r="-2212" b="28045"/>
          <a:stretch/>
        </p:blipFill>
        <p:spPr>
          <a:xfrm rot="10800000">
            <a:off x="9977606" y="0"/>
            <a:ext cx="2214393" cy="162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2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2"/>
          <a:srcRect l="1" r="23165"/>
          <a:stretch/>
        </p:blipFill>
        <p:spPr>
          <a:xfrm>
            <a:off x="480034" y="310243"/>
            <a:ext cx="3520466" cy="6058752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4729840" y="736684"/>
            <a:ext cx="436517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hr-HR" sz="80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THE RIGHT TRACK!</a:t>
            </a:r>
            <a:endParaRPr lang="hr-HR" sz="80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Slikovni rezultat za natura 2000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943" y="5513001"/>
            <a:ext cx="1447800" cy="114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75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10243" y="673465"/>
            <a:ext cx="8915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This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ecological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 network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was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designed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in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order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 to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try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and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conserve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 more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than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 1000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rare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endangered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and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endemic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species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of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plants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and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animals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and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 230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natural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and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semi-natural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habitats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in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 more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than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 3000 Natura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areas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. </a:t>
            </a:r>
            <a:endParaRPr lang="hr-HR" sz="20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861457"/>
            <a:ext cx="7064828" cy="499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3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88471" y="211328"/>
            <a:ext cx="5230585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hr-HR" sz="2000" b="1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Natura </a:t>
            </a:r>
            <a:r>
              <a:rPr lang="hr-HR" sz="2000" b="1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areas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are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chosen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scientific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criteria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rooted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important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European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directives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basis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 nature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protection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within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European Union – </a:t>
            </a:r>
            <a:r>
              <a:rPr lang="hr-HR" sz="2000" i="1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Bird </a:t>
            </a:r>
            <a:r>
              <a:rPr lang="hr-HR" sz="2000" i="1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Directive</a:t>
            </a:r>
            <a:r>
              <a:rPr lang="hr-HR" sz="2000" i="1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hr-HR" sz="2000" i="1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Habitats</a:t>
            </a:r>
            <a:r>
              <a:rPr lang="hr-HR" sz="2000" i="1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i="1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Directive</a:t>
            </a:r>
            <a:r>
              <a:rPr lang="hr-HR" sz="2000" i="1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Important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habitat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types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plant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animal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named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as </a:t>
            </a:r>
            <a:r>
              <a:rPr lang="hr-HR" sz="2000" b="1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Natura </a:t>
            </a:r>
            <a:r>
              <a:rPr lang="hr-HR" sz="2000" b="1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  <a:r>
              <a:rPr lang="hr-HR" sz="2000" b="1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listed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annexes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those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directives</a:t>
            </a:r>
            <a:r>
              <a:rPr lang="hr-HR" sz="2000" b="1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Those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could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considered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as „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ambassadors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nature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whose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presence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abundance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conservation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status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selected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area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qualifies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area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as a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candidate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addition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hr-HR" sz="2000" dirty="0" smtClean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Natura 2000 network.</a:t>
            </a:r>
            <a:endParaRPr lang="hr-HR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IMG_80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330" y="1144992"/>
            <a:ext cx="5012870" cy="491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328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07067" y="1604434"/>
            <a:ext cx="7766936" cy="1646302"/>
          </a:xfrm>
        </p:spPr>
        <p:txBody>
          <a:bodyPr/>
          <a:lstStyle/>
          <a:p>
            <a:r>
              <a:rPr lang="hr-HR" dirty="0" smtClean="0"/>
              <a:t>NATURA 2000 CROATIA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617" y="4050836"/>
            <a:ext cx="3801836" cy="228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72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22565" y="6025243"/>
            <a:ext cx="5176156" cy="440871"/>
          </a:xfrm>
        </p:spPr>
        <p:txBody>
          <a:bodyPr>
            <a:noAutofit/>
          </a:bodyPr>
          <a:lstStyle/>
          <a:p>
            <a:r>
              <a:rPr lang="hr-HR" sz="2800" dirty="0">
                <a:hlinkClick r:id="rId2"/>
              </a:rPr>
              <a:t>http://www.bioportal.hr/gis/</a:t>
            </a:r>
            <a:endParaRPr lang="hr-HR" sz="2800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52400" y="242500"/>
            <a:ext cx="65" cy="27699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r-Latn-RS" altLang="sr-Latn-R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1" r="9770"/>
          <a:stretch/>
        </p:blipFill>
        <p:spPr>
          <a:xfrm>
            <a:off x="1534886" y="242500"/>
            <a:ext cx="6968189" cy="539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3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408215" y="201109"/>
            <a:ext cx="9372600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r-Latn-RS" altLang="sr-Latn-RS" sz="2000" dirty="0" err="1">
                <a:latin typeface="inherit"/>
              </a:rPr>
              <a:t>Croatia</a:t>
            </a:r>
            <a:r>
              <a:rPr lang="sr-Latn-RS" altLang="sr-Latn-RS" sz="2000" dirty="0">
                <a:latin typeface="inherit"/>
              </a:rPr>
              <a:t> is </a:t>
            </a:r>
            <a:r>
              <a:rPr lang="sr-Latn-RS" altLang="sr-Latn-RS" sz="2000" dirty="0" err="1">
                <a:latin typeface="inherit"/>
              </a:rPr>
              <a:t>rich</a:t>
            </a:r>
            <a:r>
              <a:rPr lang="sr-Latn-RS" altLang="sr-Latn-RS" sz="2000" dirty="0">
                <a:latin typeface="inherit"/>
              </a:rPr>
              <a:t> in </a:t>
            </a:r>
            <a:r>
              <a:rPr lang="sr-Latn-RS" altLang="sr-Latn-RS" sz="2000" dirty="0" err="1" smtClean="0">
                <a:latin typeface="inherit"/>
              </a:rPr>
              <a:t>plants</a:t>
            </a:r>
            <a:r>
              <a:rPr lang="sr-Latn-RS" altLang="sr-Latn-RS" sz="2000" dirty="0" smtClean="0">
                <a:latin typeface="inherit"/>
              </a:rPr>
              <a:t> </a:t>
            </a:r>
            <a:r>
              <a:rPr lang="sr-Latn-RS" altLang="sr-Latn-RS" sz="2000" dirty="0" err="1">
                <a:latin typeface="inherit"/>
              </a:rPr>
              <a:t>and</a:t>
            </a:r>
            <a:r>
              <a:rPr lang="sr-Latn-RS" altLang="sr-Latn-RS" sz="2000" dirty="0">
                <a:latin typeface="inherit"/>
              </a:rPr>
              <a:t> </a:t>
            </a:r>
            <a:r>
              <a:rPr lang="sr-Latn-RS" altLang="sr-Latn-RS" sz="2000" dirty="0" err="1" smtClean="0">
                <a:latin typeface="inherit"/>
              </a:rPr>
              <a:t>animals</a:t>
            </a:r>
            <a:r>
              <a:rPr lang="sr-Latn-RS" altLang="sr-Latn-RS" sz="2000" dirty="0" smtClean="0">
                <a:latin typeface="inherit"/>
              </a:rPr>
              <a:t> </a:t>
            </a:r>
            <a:r>
              <a:rPr lang="sr-Latn-RS" altLang="sr-Latn-RS" sz="2000" dirty="0" err="1">
                <a:latin typeface="inherit"/>
              </a:rPr>
              <a:t>life</a:t>
            </a:r>
            <a:r>
              <a:rPr lang="sr-Latn-RS" altLang="sr-Latn-RS" sz="2000" dirty="0">
                <a:latin typeface="inherit"/>
              </a:rPr>
              <a:t>. </a:t>
            </a:r>
            <a:endParaRPr lang="sr-Latn-RS" altLang="sr-Latn-RS" sz="2000" dirty="0" smtClean="0">
              <a:latin typeface="inherit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r-Latn-RS" altLang="sr-Latn-RS" sz="2000" dirty="0" err="1" smtClean="0">
                <a:latin typeface="inherit"/>
              </a:rPr>
              <a:t>Many</a:t>
            </a:r>
            <a:r>
              <a:rPr lang="sr-Latn-RS" altLang="sr-Latn-RS" sz="2000" dirty="0" smtClean="0">
                <a:latin typeface="inherit"/>
              </a:rPr>
              <a:t> </a:t>
            </a:r>
            <a:r>
              <a:rPr lang="sr-Latn-RS" altLang="sr-Latn-RS" sz="2000" dirty="0" err="1">
                <a:latin typeface="inherit"/>
              </a:rPr>
              <a:t>species</a:t>
            </a:r>
            <a:r>
              <a:rPr lang="sr-Latn-RS" altLang="sr-Latn-RS" sz="2000" dirty="0">
                <a:latin typeface="inherit"/>
              </a:rPr>
              <a:t> </a:t>
            </a:r>
            <a:r>
              <a:rPr lang="sr-Latn-RS" altLang="sr-Latn-RS" sz="2000" dirty="0" err="1">
                <a:latin typeface="inherit"/>
              </a:rPr>
              <a:t>and</a:t>
            </a:r>
            <a:r>
              <a:rPr lang="sr-Latn-RS" altLang="sr-Latn-RS" sz="2000" dirty="0">
                <a:latin typeface="inherit"/>
              </a:rPr>
              <a:t> </a:t>
            </a:r>
            <a:r>
              <a:rPr lang="sr-Latn-RS" altLang="sr-Latn-RS" sz="2000" dirty="0" err="1">
                <a:latin typeface="inherit"/>
              </a:rPr>
              <a:t>areas</a:t>
            </a:r>
            <a:r>
              <a:rPr lang="sr-Latn-RS" altLang="sr-Latn-RS" sz="2000" dirty="0">
                <a:latin typeface="inherit"/>
              </a:rPr>
              <a:t> are </a:t>
            </a:r>
            <a:r>
              <a:rPr lang="sr-Latn-RS" altLang="sr-Latn-RS" sz="2000" dirty="0" err="1">
                <a:latin typeface="inherit"/>
              </a:rPr>
              <a:t>under</a:t>
            </a:r>
            <a:r>
              <a:rPr lang="sr-Latn-RS" altLang="sr-Latn-RS" sz="2000" dirty="0">
                <a:latin typeface="inherit"/>
              </a:rPr>
              <a:t> </a:t>
            </a:r>
            <a:r>
              <a:rPr lang="sr-Latn-RS" altLang="sr-Latn-RS" sz="2000" dirty="0" err="1">
                <a:latin typeface="inherit"/>
              </a:rPr>
              <a:t>national</a:t>
            </a:r>
            <a:r>
              <a:rPr lang="sr-Latn-RS" altLang="sr-Latn-RS" sz="2000" dirty="0">
                <a:latin typeface="inherit"/>
              </a:rPr>
              <a:t> </a:t>
            </a:r>
            <a:r>
              <a:rPr lang="sr-Latn-RS" altLang="sr-Latn-RS" sz="2000" dirty="0" err="1">
                <a:latin typeface="inherit"/>
              </a:rPr>
              <a:t>or</a:t>
            </a:r>
            <a:r>
              <a:rPr lang="sr-Latn-RS" altLang="sr-Latn-RS" sz="2000" dirty="0">
                <a:latin typeface="inherit"/>
              </a:rPr>
              <a:t> </a:t>
            </a:r>
            <a:r>
              <a:rPr lang="sr-Latn-RS" altLang="sr-Latn-RS" sz="2000" dirty="0" err="1">
                <a:latin typeface="inherit"/>
              </a:rPr>
              <a:t>international</a:t>
            </a:r>
            <a:r>
              <a:rPr lang="sr-Latn-RS" altLang="sr-Latn-RS" sz="2000" dirty="0">
                <a:latin typeface="inherit"/>
              </a:rPr>
              <a:t> </a:t>
            </a:r>
            <a:r>
              <a:rPr lang="sr-Latn-RS" altLang="sr-Latn-RS" sz="2000" dirty="0" err="1">
                <a:latin typeface="inherit"/>
              </a:rPr>
              <a:t>protection</a:t>
            </a:r>
            <a:r>
              <a:rPr lang="sr-Latn-RS" altLang="sr-Latn-RS" sz="2000" dirty="0">
                <a:latin typeface="inherit"/>
              </a:rPr>
              <a:t>.</a:t>
            </a:r>
            <a:r>
              <a:rPr lang="sr-Latn-RS" altLang="sr-Latn-RS" sz="2000" dirty="0"/>
              <a:t> </a:t>
            </a:r>
            <a:endParaRPr lang="sr-Latn-RS" altLang="sr-Latn-RS" sz="2000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sr-Latn-RS" altLang="sr-Latn-RS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sr-Latn-RS" altLang="sr-Latn-RS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sr-Latn-RS" altLang="sr-Latn-RS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sr-Latn-RS" altLang="sr-Latn-RS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sr-Latn-RS" altLang="sr-Latn-RS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sr-Latn-RS" altLang="sr-Latn-RS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sr-Latn-RS" altLang="sr-Latn-RS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sr-Latn-RS" altLang="sr-Latn-RS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sr-Latn-RS" altLang="sr-Latn-RS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sr-Latn-RS" altLang="sr-Latn-RS" dirty="0" smtClean="0">
              <a:solidFill>
                <a:srgbClr val="222222"/>
              </a:solidFill>
              <a:latin typeface="inherit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sr-Latn-RS" altLang="sr-Latn-RS" dirty="0">
              <a:solidFill>
                <a:srgbClr val="222222"/>
              </a:solidFill>
              <a:latin typeface="inherit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sr-Latn-RS" altLang="sr-Latn-RS" dirty="0" smtClean="0">
              <a:solidFill>
                <a:srgbClr val="222222"/>
              </a:solidFill>
              <a:latin typeface="inherit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sr-Latn-RS" altLang="sr-Latn-RS" dirty="0" smtClean="0">
              <a:solidFill>
                <a:srgbClr val="222222"/>
              </a:solidFill>
              <a:latin typeface="inherit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r-Latn-RS" altLang="sr-Latn-RS" dirty="0" smtClean="0">
                <a:solidFill>
                  <a:srgbClr val="222222"/>
                </a:solidFill>
                <a:latin typeface="inherit"/>
              </a:rPr>
              <a:t>Bat in </a:t>
            </a:r>
            <a:r>
              <a:rPr lang="sr-Latn-RS" altLang="sr-Latn-RS" dirty="0" err="1" smtClean="0">
                <a:solidFill>
                  <a:srgbClr val="222222"/>
                </a:solidFill>
                <a:latin typeface="inherit"/>
              </a:rPr>
              <a:t>Veternica</a:t>
            </a:r>
            <a:r>
              <a:rPr lang="sr-Latn-RS" altLang="sr-Latn-RS" dirty="0" smtClean="0">
                <a:solidFill>
                  <a:srgbClr val="222222"/>
                </a:solidFill>
                <a:latin typeface="inherit"/>
              </a:rPr>
              <a:t> cave, </a:t>
            </a:r>
            <a:r>
              <a:rPr lang="sr-Latn-RS" altLang="sr-Latn-RS" dirty="0" err="1" smtClean="0">
                <a:solidFill>
                  <a:srgbClr val="222222"/>
                </a:solidFill>
                <a:latin typeface="inherit"/>
              </a:rPr>
              <a:t>Medvednica</a:t>
            </a:r>
            <a:r>
              <a:rPr lang="sr-Latn-RS" altLang="sr-Latn-RS" dirty="0" smtClean="0">
                <a:solidFill>
                  <a:srgbClr val="222222"/>
                </a:solidFill>
                <a:latin typeface="inherit"/>
              </a:rPr>
              <a:t>, Zagreb, </a:t>
            </a:r>
            <a:r>
              <a:rPr lang="sr-Latn-RS" altLang="sr-Latn-RS" dirty="0" err="1" smtClean="0">
                <a:solidFill>
                  <a:srgbClr val="222222"/>
                </a:solidFill>
                <a:latin typeface="inherit"/>
              </a:rPr>
              <a:t>Croatia</a:t>
            </a:r>
            <a:endParaRPr lang="sr-Latn-RS" altLang="sr-Latn-RS" dirty="0" smtClean="0">
              <a:solidFill>
                <a:srgbClr val="222222"/>
              </a:solidFill>
              <a:latin typeface="inherit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sr-Latn-RS" altLang="sr-Latn-RS" dirty="0">
              <a:solidFill>
                <a:srgbClr val="222222"/>
              </a:solidFill>
              <a:latin typeface="inherit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sr-Latn-RS" altLang="sr-Latn-RS" sz="2000" dirty="0" smtClean="0">
              <a:latin typeface="inherit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r-Latn-RS" altLang="sr-Latn-RS" sz="2000" dirty="0" err="1" smtClean="0">
                <a:latin typeface="inherit"/>
              </a:rPr>
              <a:t>Protected</a:t>
            </a:r>
            <a:r>
              <a:rPr lang="sr-Latn-RS" altLang="sr-Latn-RS" sz="2000" dirty="0" smtClean="0">
                <a:latin typeface="inherit"/>
              </a:rPr>
              <a:t> </a:t>
            </a:r>
            <a:r>
              <a:rPr lang="sr-Latn-RS" altLang="sr-Latn-RS" sz="2000" dirty="0" err="1">
                <a:latin typeface="inherit"/>
              </a:rPr>
              <a:t>areas</a:t>
            </a:r>
            <a:r>
              <a:rPr lang="sr-Latn-RS" altLang="sr-Latn-RS" sz="2000" dirty="0">
                <a:latin typeface="inherit"/>
              </a:rPr>
              <a:t> </a:t>
            </a:r>
            <a:r>
              <a:rPr lang="sr-Latn-RS" altLang="sr-Latn-RS" sz="2000" dirty="0" err="1">
                <a:latin typeface="inherit"/>
              </a:rPr>
              <a:t>today</a:t>
            </a:r>
            <a:r>
              <a:rPr lang="sr-Latn-RS" altLang="sr-Latn-RS" sz="2000" dirty="0">
                <a:latin typeface="inherit"/>
              </a:rPr>
              <a:t> </a:t>
            </a:r>
            <a:r>
              <a:rPr lang="sr-Latn-RS" altLang="sr-Latn-RS" sz="2000" dirty="0" err="1">
                <a:latin typeface="inherit"/>
              </a:rPr>
              <a:t>account</a:t>
            </a:r>
            <a:r>
              <a:rPr lang="sr-Latn-RS" altLang="sr-Latn-RS" sz="2000" dirty="0">
                <a:latin typeface="inherit"/>
              </a:rPr>
              <a:t> </a:t>
            </a:r>
            <a:r>
              <a:rPr lang="sr-Latn-RS" altLang="sr-Latn-RS" sz="2000" dirty="0" err="1">
                <a:latin typeface="inherit"/>
              </a:rPr>
              <a:t>for</a:t>
            </a:r>
            <a:r>
              <a:rPr lang="sr-Latn-RS" altLang="sr-Latn-RS" sz="2000" dirty="0">
                <a:latin typeface="inherit"/>
              </a:rPr>
              <a:t> 8.54% </a:t>
            </a:r>
            <a:r>
              <a:rPr lang="sr-Latn-RS" altLang="sr-Latn-RS" sz="2000" dirty="0" err="1">
                <a:latin typeface="inherit"/>
              </a:rPr>
              <a:t>of</a:t>
            </a:r>
            <a:r>
              <a:rPr lang="sr-Latn-RS" altLang="sr-Latn-RS" sz="2000" dirty="0">
                <a:latin typeface="inherit"/>
              </a:rPr>
              <a:t> </a:t>
            </a:r>
            <a:r>
              <a:rPr lang="sr-Latn-RS" altLang="sr-Latn-RS" sz="2000" dirty="0" err="1">
                <a:latin typeface="inherit"/>
              </a:rPr>
              <a:t>the</a:t>
            </a:r>
            <a:r>
              <a:rPr lang="sr-Latn-RS" altLang="sr-Latn-RS" sz="2000" dirty="0">
                <a:latin typeface="inherit"/>
              </a:rPr>
              <a:t> total area </a:t>
            </a:r>
            <a:r>
              <a:rPr lang="sr-Latn-RS" altLang="sr-Latn-RS" sz="2000" dirty="0" err="1">
                <a:latin typeface="inherit"/>
              </a:rPr>
              <a:t>of</a:t>
            </a:r>
            <a:r>
              <a:rPr lang="sr-Latn-RS" altLang="sr-Latn-RS" sz="2000" dirty="0">
                <a:latin typeface="inherit"/>
              </a:rPr>
              <a:t> ​​</a:t>
            </a:r>
            <a:r>
              <a:rPr lang="sr-Latn-RS" altLang="sr-Latn-RS" sz="2000" dirty="0" err="1">
                <a:latin typeface="inherit"/>
              </a:rPr>
              <a:t>the</a:t>
            </a:r>
            <a:r>
              <a:rPr lang="sr-Latn-RS" altLang="sr-Latn-RS" sz="2000" dirty="0">
                <a:latin typeface="inherit"/>
              </a:rPr>
              <a:t> </a:t>
            </a:r>
            <a:r>
              <a:rPr lang="sr-Latn-RS" altLang="sr-Latn-RS" sz="2000" dirty="0" err="1">
                <a:latin typeface="inherit"/>
              </a:rPr>
              <a:t>Republic</a:t>
            </a:r>
            <a:r>
              <a:rPr lang="sr-Latn-RS" altLang="sr-Latn-RS" sz="2000" dirty="0">
                <a:latin typeface="inherit"/>
              </a:rPr>
              <a:t> </a:t>
            </a:r>
            <a:r>
              <a:rPr lang="sr-Latn-RS" altLang="sr-Latn-RS" sz="2000" dirty="0" err="1">
                <a:latin typeface="inherit"/>
              </a:rPr>
              <a:t>of</a:t>
            </a:r>
            <a:r>
              <a:rPr lang="sr-Latn-RS" altLang="sr-Latn-RS" sz="2000" dirty="0">
                <a:latin typeface="inherit"/>
              </a:rPr>
              <a:t> </a:t>
            </a:r>
            <a:r>
              <a:rPr lang="sr-Latn-RS" altLang="sr-Latn-RS" sz="2000" dirty="0" err="1">
                <a:latin typeface="inherit"/>
              </a:rPr>
              <a:t>Croatia</a:t>
            </a:r>
            <a:r>
              <a:rPr lang="sr-Latn-RS" altLang="sr-Latn-RS" sz="2000" dirty="0">
                <a:latin typeface="inherit"/>
              </a:rPr>
              <a:t>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r-Latn-RS" altLang="sr-Latn-RS" sz="2000" dirty="0">
                <a:latin typeface="inherit"/>
              </a:rPr>
              <a:t>12.22% </a:t>
            </a:r>
            <a:r>
              <a:rPr lang="sr-Latn-RS" altLang="sr-Latn-RS" sz="2000" dirty="0" err="1">
                <a:latin typeface="inherit"/>
              </a:rPr>
              <a:t>of</a:t>
            </a:r>
            <a:r>
              <a:rPr lang="sr-Latn-RS" altLang="sr-Latn-RS" sz="2000" dirty="0">
                <a:latin typeface="inherit"/>
              </a:rPr>
              <a:t> </a:t>
            </a:r>
            <a:r>
              <a:rPr lang="sr-Latn-RS" altLang="sr-Latn-RS" sz="2000" dirty="0" err="1">
                <a:latin typeface="inherit"/>
              </a:rPr>
              <a:t>the</a:t>
            </a:r>
            <a:r>
              <a:rPr lang="sr-Latn-RS" altLang="sr-Latn-RS" sz="2000" dirty="0">
                <a:latin typeface="inherit"/>
              </a:rPr>
              <a:t> </a:t>
            </a:r>
            <a:r>
              <a:rPr lang="sr-Latn-RS" altLang="sr-Latn-RS" sz="2000" dirty="0" err="1">
                <a:latin typeface="inherit"/>
              </a:rPr>
              <a:t>land</a:t>
            </a:r>
            <a:r>
              <a:rPr lang="sr-Latn-RS" altLang="sr-Latn-RS" sz="2000" dirty="0">
                <a:latin typeface="inherit"/>
              </a:rPr>
              <a:t> </a:t>
            </a:r>
            <a:r>
              <a:rPr lang="sr-Latn-RS" altLang="sr-Latn-RS" sz="2000" dirty="0" err="1">
                <a:latin typeface="inherit"/>
              </a:rPr>
              <a:t>territory</a:t>
            </a:r>
            <a:r>
              <a:rPr lang="sr-Latn-RS" altLang="sr-Latn-RS" sz="2000" dirty="0">
                <a:latin typeface="inherit"/>
              </a:rPr>
              <a:t> </a:t>
            </a:r>
            <a:r>
              <a:rPr lang="sr-Latn-RS" altLang="sr-Latn-RS" sz="2000" dirty="0" err="1">
                <a:latin typeface="inherit"/>
              </a:rPr>
              <a:t>and</a:t>
            </a:r>
            <a:r>
              <a:rPr lang="sr-Latn-RS" altLang="sr-Latn-RS" sz="2000" dirty="0">
                <a:latin typeface="inherit"/>
              </a:rPr>
              <a:t> 1.94% </a:t>
            </a:r>
            <a:r>
              <a:rPr lang="sr-Latn-RS" altLang="sr-Latn-RS" sz="2000" dirty="0" err="1">
                <a:latin typeface="inherit"/>
              </a:rPr>
              <a:t>of</a:t>
            </a:r>
            <a:r>
              <a:rPr lang="sr-Latn-RS" altLang="sr-Latn-RS" sz="2000" dirty="0">
                <a:latin typeface="inherit"/>
              </a:rPr>
              <a:t> </a:t>
            </a:r>
            <a:r>
              <a:rPr lang="sr-Latn-RS" altLang="sr-Latn-RS" sz="2000" dirty="0" err="1">
                <a:latin typeface="inherit"/>
              </a:rPr>
              <a:t>the</a:t>
            </a:r>
            <a:r>
              <a:rPr lang="sr-Latn-RS" altLang="sr-Latn-RS" sz="2000" dirty="0">
                <a:latin typeface="inherit"/>
              </a:rPr>
              <a:t> </a:t>
            </a:r>
            <a:r>
              <a:rPr lang="sr-Latn-RS" altLang="sr-Latn-RS" sz="2000" dirty="0" err="1">
                <a:latin typeface="inherit"/>
              </a:rPr>
              <a:t>territorial</a:t>
            </a:r>
            <a:r>
              <a:rPr lang="sr-Latn-RS" altLang="sr-Latn-RS" sz="2000" dirty="0">
                <a:latin typeface="inherit"/>
              </a:rPr>
              <a:t> </a:t>
            </a:r>
            <a:r>
              <a:rPr lang="sr-Latn-RS" altLang="sr-Latn-RS" sz="2000" dirty="0" err="1">
                <a:latin typeface="inherit"/>
              </a:rPr>
              <a:t>sea</a:t>
            </a:r>
            <a:r>
              <a:rPr lang="sr-Latn-RS" altLang="sr-Latn-RS" sz="2000" dirty="0">
                <a:latin typeface="inherit"/>
              </a:rPr>
              <a:t>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r-Latn-RS" altLang="sr-Latn-RS" sz="2000" dirty="0">
                <a:latin typeface="inherit"/>
              </a:rPr>
              <a:t>Most </a:t>
            </a:r>
            <a:r>
              <a:rPr lang="sr-Latn-RS" altLang="sr-Latn-RS" sz="2000" dirty="0" err="1">
                <a:latin typeface="inherit"/>
              </a:rPr>
              <a:t>of</a:t>
            </a:r>
            <a:r>
              <a:rPr lang="sr-Latn-RS" altLang="sr-Latn-RS" sz="2000" dirty="0">
                <a:latin typeface="inherit"/>
              </a:rPr>
              <a:t> </a:t>
            </a:r>
            <a:r>
              <a:rPr lang="sr-Latn-RS" altLang="sr-Latn-RS" sz="2000" dirty="0" err="1">
                <a:latin typeface="inherit"/>
              </a:rPr>
              <a:t>the</a:t>
            </a:r>
            <a:r>
              <a:rPr lang="sr-Latn-RS" altLang="sr-Latn-RS" sz="2000" dirty="0">
                <a:latin typeface="inherit"/>
              </a:rPr>
              <a:t> </a:t>
            </a:r>
            <a:r>
              <a:rPr lang="sr-Latn-RS" altLang="sr-Latn-RS" sz="2000" dirty="0" err="1">
                <a:latin typeface="inherit"/>
              </a:rPr>
              <a:t>protected</a:t>
            </a:r>
            <a:r>
              <a:rPr lang="sr-Latn-RS" altLang="sr-Latn-RS" sz="2000" dirty="0">
                <a:latin typeface="inherit"/>
              </a:rPr>
              <a:t> </a:t>
            </a:r>
            <a:r>
              <a:rPr lang="sr-Latn-RS" altLang="sr-Latn-RS" sz="2000" dirty="0" err="1">
                <a:latin typeface="inherit"/>
              </a:rPr>
              <a:t>areas</a:t>
            </a:r>
            <a:r>
              <a:rPr lang="sr-Latn-RS" altLang="sr-Latn-RS" sz="2000" dirty="0">
                <a:latin typeface="inherit"/>
              </a:rPr>
              <a:t> are nature </a:t>
            </a:r>
            <a:r>
              <a:rPr lang="sr-Latn-RS" altLang="sr-Latn-RS" sz="2000" dirty="0" err="1">
                <a:latin typeface="inherit"/>
              </a:rPr>
              <a:t>parks</a:t>
            </a:r>
            <a:r>
              <a:rPr lang="sr-Latn-RS" altLang="sr-Latn-RS" sz="2000" dirty="0">
                <a:latin typeface="inherit"/>
              </a:rPr>
              <a:t> (4.90% </a:t>
            </a:r>
            <a:r>
              <a:rPr lang="sr-Latn-RS" altLang="sr-Latn-RS" sz="2000" dirty="0" err="1">
                <a:latin typeface="inherit"/>
              </a:rPr>
              <a:t>of</a:t>
            </a:r>
            <a:r>
              <a:rPr lang="sr-Latn-RS" altLang="sr-Latn-RS" sz="2000" dirty="0">
                <a:latin typeface="inherit"/>
              </a:rPr>
              <a:t> </a:t>
            </a:r>
            <a:r>
              <a:rPr lang="sr-Latn-RS" altLang="sr-Latn-RS" sz="2000" dirty="0" err="1">
                <a:latin typeface="inherit"/>
              </a:rPr>
              <a:t>the</a:t>
            </a:r>
            <a:r>
              <a:rPr lang="sr-Latn-RS" altLang="sr-Latn-RS" sz="2000" dirty="0">
                <a:latin typeface="inherit"/>
              </a:rPr>
              <a:t> total </a:t>
            </a:r>
            <a:r>
              <a:rPr lang="sr-Latn-RS" altLang="sr-Latn-RS" sz="2000" dirty="0" err="1">
                <a:latin typeface="inherit"/>
              </a:rPr>
              <a:t>state</a:t>
            </a:r>
            <a:r>
              <a:rPr lang="sr-Latn-RS" altLang="sr-Latn-RS" sz="2000" dirty="0">
                <a:latin typeface="inherit"/>
              </a:rPr>
              <a:t> </a:t>
            </a:r>
            <a:r>
              <a:rPr lang="sr-Latn-RS" altLang="sr-Latn-RS" sz="2000" dirty="0" err="1">
                <a:latin typeface="inherit"/>
              </a:rPr>
              <a:t>territory</a:t>
            </a:r>
            <a:r>
              <a:rPr lang="sr-Latn-RS" altLang="sr-Latn-RS" sz="2000" dirty="0">
                <a:latin typeface="inherit"/>
              </a:rPr>
              <a:t>).</a:t>
            </a:r>
            <a:r>
              <a:rPr lang="sr-Latn-RS" altLang="sr-Latn-RS" sz="2000" dirty="0"/>
              <a:t> </a:t>
            </a:r>
            <a:endParaRPr lang="sr-Latn-RS" altLang="sr-Latn-RS" dirty="0">
              <a:latin typeface="Arial" panose="020B0604020202020204" pitchFamily="34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15" y="992342"/>
            <a:ext cx="6917095" cy="340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72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489857" y="400987"/>
            <a:ext cx="8621486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hr-HR" sz="2000" dirty="0"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NATURAL „AMBASSADORS“ OF MEDVEDNICA</a:t>
            </a:r>
            <a:endParaRPr lang="hr-HR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hr-HR" sz="20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hr-HR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r-H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STEP TOWARDS UNDERGROUND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hr-H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</a:t>
            </a:r>
            <a:r>
              <a:rPr lang="hr-H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hr-H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</a:t>
            </a:r>
            <a:r>
              <a:rPr lang="hr-H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wondered</a:t>
            </a:r>
            <a:r>
              <a:rPr lang="hr-H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hr-H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r-H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passage</a:t>
            </a:r>
            <a:r>
              <a:rPr lang="hr-H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hr-H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r-H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underground</a:t>
            </a:r>
            <a:r>
              <a:rPr lang="hr-H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looks</a:t>
            </a:r>
            <a:r>
              <a:rPr lang="hr-H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like</a:t>
            </a:r>
            <a:r>
              <a:rPr lang="hr-H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hr-H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</a:t>
            </a:r>
            <a:r>
              <a:rPr lang="hr-H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hr-H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keep</a:t>
            </a:r>
            <a:r>
              <a:rPr lang="hr-H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going</a:t>
            </a:r>
            <a:r>
              <a:rPr lang="hr-H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down</a:t>
            </a:r>
            <a:r>
              <a:rPr lang="hr-H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hr-H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mountain</a:t>
            </a:r>
            <a:r>
              <a:rPr lang="hr-H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path</a:t>
            </a:r>
            <a:r>
              <a:rPr lang="hr-H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r-H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hr-H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</a:t>
            </a:r>
            <a:r>
              <a:rPr lang="hr-H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</a:t>
            </a:r>
            <a:r>
              <a:rPr lang="hr-H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a place </a:t>
            </a:r>
            <a:r>
              <a:rPr lang="hr-H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</a:t>
            </a:r>
            <a:r>
              <a:rPr lang="hr-H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r-H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passage</a:t>
            </a:r>
            <a:r>
              <a:rPr lang="hr-H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descends</a:t>
            </a:r>
            <a:r>
              <a:rPr lang="hr-HR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underground</a:t>
            </a:r>
            <a:r>
              <a:rPr lang="hr-HR" sz="2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hr-HR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559" y="2895600"/>
            <a:ext cx="52832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0"/>
            <a:ext cx="6906986" cy="64171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hr-HR" sz="28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UNDERGROUND BEAUTY OF       		MEDVEDNICA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hr-HR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Veternica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sixth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longest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cave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Croatia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7128 m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canals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been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explored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thus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far.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importance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distinctiveness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Veternica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cave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legally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confirmed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year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1979.,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declared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geomorphological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monumental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nature.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Its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ingabitants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once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cave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bears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many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animals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lived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during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ice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interglacial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ages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such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leopards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rhinoceros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Today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bats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organisms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adopted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dark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cold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damp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environments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live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hr-HR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hr-HR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IMG_81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872" y="2112735"/>
            <a:ext cx="2139042" cy="2333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68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203</TotalTime>
  <Words>450</Words>
  <Application>Microsoft Office PowerPoint</Application>
  <PresentationFormat>Široki zaslon</PresentationFormat>
  <Paragraphs>60</Paragraphs>
  <Slides>21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21</vt:i4>
      </vt:variant>
    </vt:vector>
  </HeadingPairs>
  <TitlesOfParts>
    <vt:vector size="29" baseType="lpstr">
      <vt:lpstr>Arial</vt:lpstr>
      <vt:lpstr>Calibri</vt:lpstr>
      <vt:lpstr>Helvetica</vt:lpstr>
      <vt:lpstr>inherit</vt:lpstr>
      <vt:lpstr>Times New Roman</vt:lpstr>
      <vt:lpstr>Trebuchet MS</vt:lpstr>
      <vt:lpstr>Wingdings 3</vt:lpstr>
      <vt:lpstr>Faseta</vt:lpstr>
      <vt:lpstr>            NATURA 2000 CROATIA  </vt:lpstr>
      <vt:lpstr>PowerPointova prezentacija</vt:lpstr>
      <vt:lpstr>PowerPointova prezentacija</vt:lpstr>
      <vt:lpstr>PowerPointova prezentacija</vt:lpstr>
      <vt:lpstr>NATURA 2000 CROATIA</vt:lpstr>
      <vt:lpstr>http://www.bioportal.hr/gis/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NATURA 2000 CROATIA</dc:title>
  <dc:creator>korisnik</dc:creator>
  <cp:lastModifiedBy>korisnik</cp:lastModifiedBy>
  <cp:revision>23</cp:revision>
  <dcterms:created xsi:type="dcterms:W3CDTF">2019-05-30T09:41:44Z</dcterms:created>
  <dcterms:modified xsi:type="dcterms:W3CDTF">2019-06-03T08:13:38Z</dcterms:modified>
</cp:coreProperties>
</file>