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9" r:id="rId8"/>
    <p:sldId id="268" r:id="rId9"/>
    <p:sldId id="261" r:id="rId10"/>
    <p:sldId id="262" r:id="rId11"/>
    <p:sldId id="263" r:id="rId12"/>
    <p:sldId id="260" r:id="rId13"/>
    <p:sldId id="264" r:id="rId14"/>
    <p:sldId id="265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3C9AD9-877B-4208-9D25-B31B8F3B3164}" type="datetimeFigureOut">
              <a:rPr lang="hr-HR" smtClean="0"/>
              <a:t>19.11.2018.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0C4BF5-E22B-4CA4-AB64-BA1295DFA6E9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9AD9-877B-4208-9D25-B31B8F3B3164}" type="datetimeFigureOut">
              <a:rPr lang="hr-HR" smtClean="0"/>
              <a:t>19.11.2018.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4BF5-E22B-4CA4-AB64-BA1295DFA6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9AD9-877B-4208-9D25-B31B8F3B3164}" type="datetimeFigureOut">
              <a:rPr lang="hr-HR" smtClean="0"/>
              <a:t>19.11.2018.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A0C4BF5-E22B-4CA4-AB64-BA1295DFA6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9AD9-877B-4208-9D25-B31B8F3B3164}" type="datetimeFigureOut">
              <a:rPr lang="hr-HR" smtClean="0"/>
              <a:t>19.11.2018.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4BF5-E22B-4CA4-AB64-BA1295DFA6E9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3C9AD9-877B-4208-9D25-B31B8F3B3164}" type="datetimeFigureOut">
              <a:rPr lang="hr-HR" smtClean="0"/>
              <a:t>19.11.2018.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A0C4BF5-E22B-4CA4-AB64-BA1295DFA6E9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9AD9-877B-4208-9D25-B31B8F3B3164}" type="datetimeFigureOut">
              <a:rPr lang="hr-HR" smtClean="0"/>
              <a:t>19.11.2018.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4BF5-E22B-4CA4-AB64-BA1295DFA6E9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9AD9-877B-4208-9D25-B31B8F3B3164}" type="datetimeFigureOut">
              <a:rPr lang="hr-HR" smtClean="0"/>
              <a:t>19.11.2018.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4BF5-E22B-4CA4-AB64-BA1295DFA6E9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9AD9-877B-4208-9D25-B31B8F3B3164}" type="datetimeFigureOut">
              <a:rPr lang="hr-HR" smtClean="0"/>
              <a:t>19.11.2018.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4BF5-E22B-4CA4-AB64-BA1295DFA6E9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9AD9-877B-4208-9D25-B31B8F3B3164}" type="datetimeFigureOut">
              <a:rPr lang="hr-HR" smtClean="0"/>
              <a:t>19.11.2018.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4BF5-E22B-4CA4-AB64-BA1295DFA6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9AD9-877B-4208-9D25-B31B8F3B3164}" type="datetimeFigureOut">
              <a:rPr lang="hr-HR" smtClean="0"/>
              <a:t>19.11.2018.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0C4BF5-E22B-4CA4-AB64-BA1295DFA6E9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9AD9-877B-4208-9D25-B31B8F3B3164}" type="datetimeFigureOut">
              <a:rPr lang="hr-HR" smtClean="0"/>
              <a:t>19.11.2018.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4BF5-E22B-4CA4-AB64-BA1295DFA6E9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53C9AD9-877B-4208-9D25-B31B8F3B3164}" type="datetimeFigureOut">
              <a:rPr lang="hr-HR" smtClean="0"/>
              <a:t>19.11.2018.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A0C4BF5-E22B-4CA4-AB64-BA1295DFA6E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video.com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farm1.static.flickr.com/48/179379698_a24cc5d6ae.jpg?v=0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zgif.com/maker" TargetMode="External"/><Relationship Id="rId2" Type="http://schemas.openxmlformats.org/officeDocument/2006/relationships/hyperlink" Target="http://farm1.static.flickr.com/48/179379698_a24cc5d6ae.jpg?v=0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hr-HR" dirty="0" smtClean="0"/>
              <a:t>Barcelona,</a:t>
            </a:r>
          </a:p>
          <a:p>
            <a:pPr algn="ctr"/>
            <a:r>
              <a:rPr lang="hr-HR" dirty="0" smtClean="0"/>
              <a:t> 2.-7.7.2018.</a:t>
            </a:r>
          </a:p>
          <a:p>
            <a:endParaRPr lang="hr-HR" dirty="0" smtClean="0"/>
          </a:p>
          <a:p>
            <a:r>
              <a:rPr lang="hr-HR" dirty="0" smtClean="0"/>
              <a:t>Antonija Radoš Gordana Capan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100" dirty="0" smtClean="0"/>
              <a:t>ERASMUS +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Photo &amp; Video in our classroom: creating and adapting visual resorces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79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Kravata u Barceloni: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1. Park Miro</a:t>
            </a:r>
            <a:b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2. Arena</a:t>
            </a:r>
            <a:b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3. Tornjevi</a:t>
            </a:r>
            <a:r>
              <a:rPr lang="hr-HR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smtClean="0">
                <a:solidFill>
                  <a:schemeClr val="accent3">
                    <a:lumMod val="50000"/>
                  </a:schemeClr>
                </a:solidFill>
              </a:rPr>
              <a:t>4. Fontane</a:t>
            </a:r>
            <a:br>
              <a:rPr lang="hr-HR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smtClean="0">
                <a:solidFill>
                  <a:schemeClr val="accent3">
                    <a:lumMod val="50000"/>
                  </a:schemeClr>
                </a:solidFill>
              </a:rPr>
              <a:t>5. Muzej Katalunje</a:t>
            </a: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hr-H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10796"/>
            <a:ext cx="1566174" cy="2088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14" y="1697987"/>
            <a:ext cx="2715502" cy="2034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44" y="4005064"/>
            <a:ext cx="2507454" cy="244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pPr algn="l"/>
            <a:r>
              <a:rPr lang="hr-HR" b="1" u="sng" cap="none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/>
            </a:r>
            <a:br>
              <a:rPr lang="hr-HR" b="1" u="sng" cap="none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</a:br>
            <a:r>
              <a:rPr lang="hr-HR" b="1" u="sng" cap="none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MATERIJALI ZA FILM:</a:t>
            </a:r>
            <a:r>
              <a:rPr lang="hr-HR" b="1" u="sng" cap="none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/>
            </a:r>
            <a:br>
              <a:rPr lang="hr-HR" b="1" u="sng" cap="none" dirty="0">
                <a:solidFill>
                  <a:schemeClr val="accent3">
                    <a:lumMod val="50000"/>
                  </a:schemeClr>
                </a:solidFill>
                <a:hlinkClick r:id="rId2"/>
              </a:rPr>
            </a:br>
            <a:r>
              <a:rPr lang="hr-HR" b="1" u="sng" cap="none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/>
            </a:r>
            <a:br>
              <a:rPr lang="hr-HR" b="1" u="sng" cap="none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</a:br>
            <a:r>
              <a:rPr lang="hr-HR" b="1" u="sng" cap="none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/>
            </a:r>
            <a:br>
              <a:rPr lang="hr-HR" b="1" u="sng" cap="none" dirty="0">
                <a:solidFill>
                  <a:schemeClr val="accent3">
                    <a:lumMod val="50000"/>
                  </a:schemeClr>
                </a:solidFill>
                <a:hlinkClick r:id="rId2"/>
              </a:rPr>
            </a:b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1. AUDIO (ZVUK)</a:t>
            </a:r>
            <a:br>
              <a:rPr lang="hr-HR" cap="none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</a:b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2. IMAGES (FOTOGRAFIJE)</a:t>
            </a:r>
            <a:r>
              <a:rPr lang="hr-HR" cap="none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/>
            </a:r>
            <a:br>
              <a:rPr lang="hr-HR" cap="none" dirty="0">
                <a:solidFill>
                  <a:schemeClr val="accent3">
                    <a:lumMod val="50000"/>
                  </a:schemeClr>
                </a:solidFill>
                <a:hlinkClick r:id="rId2"/>
              </a:rPr>
            </a:b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3. TEXT (TEKST)</a:t>
            </a:r>
            <a:br>
              <a:rPr lang="hr-HR" cap="none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</a:b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4. VIDEOS (VIDEA)</a:t>
            </a:r>
            <a:r>
              <a:rPr lang="hr-HR" cap="none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/>
            </a:r>
            <a:br>
              <a:rPr lang="hr-HR" cap="none" dirty="0">
                <a:solidFill>
                  <a:schemeClr val="accent3">
                    <a:lumMod val="50000"/>
                  </a:schemeClr>
                </a:solidFill>
                <a:hlinkClick r:id="rId2"/>
              </a:rPr>
            </a:b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/>
            </a:r>
            <a:br>
              <a:rPr lang="hr-HR" cap="none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</a:br>
            <a:r>
              <a:rPr lang="hr-HR" b="1" u="sng" cap="none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wevideo</a:t>
            </a: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  <a:t>– besplatan online program za montažu filma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48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5846"/>
            <a:ext cx="8381260" cy="1416969"/>
          </a:xfrm>
        </p:spPr>
        <p:txBody>
          <a:bodyPr/>
          <a:lstStyle/>
          <a:p>
            <a:r>
              <a:rPr lang="hr-HR" dirty="0" smtClean="0"/>
              <a:t>Barcelona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6" y="1700808"/>
            <a:ext cx="3713033" cy="2088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2987824" cy="208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4" y="3939706"/>
            <a:ext cx="3713033" cy="2563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04" y="3975218"/>
            <a:ext cx="2276575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1260" cy="5760640"/>
          </a:xfrm>
        </p:spPr>
        <p:txBody>
          <a:bodyPr>
            <a:normAutofit fontScale="90000"/>
          </a:bodyPr>
          <a:lstStyle/>
          <a:p>
            <a:r>
              <a:rPr lang="hr-HR" dirty="0"/>
              <a:t>Primjena u praksi</a:t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MEDIJSKI LABIRINT – </a:t>
            </a: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  <a:t>animirani filmovi (analize); dječji časopisi, stripovi </a:t>
            </a:r>
            <a:b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  <a:t>uvod u medijsku pismenost</a:t>
            </a:r>
            <a:b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FOTO-KINO-VIDEO – </a:t>
            </a: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  <a:t>moj prvi animirani film (Štednja)</a:t>
            </a: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dirty="0">
                <a:solidFill>
                  <a:schemeClr val="accent3">
                    <a:lumMod val="50000"/>
                  </a:schemeClr>
                </a:solidFill>
              </a:rPr>
            </a:br>
            <a:endParaRPr lang="hr-HR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172400" y="234888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2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Flamenco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01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178550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Organizacija tečaja:</a:t>
            </a:r>
            <a:b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1. M</a:t>
            </a: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  <a:t>eđusobno</a:t>
            </a: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  <a:t>upoznavanje i učenje engleskog jezika</a:t>
            </a:r>
            <a:b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  <a:t>2. Razgledavanje Barcelone i njenih znamenitosti</a:t>
            </a:r>
            <a:b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  <a:t>3. Edukacija o korištenju vizualnih resursa u razredu</a:t>
            </a:r>
            <a:b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hr-H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Naša grupa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  <a:t>voditelj</a:t>
            </a: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 (Italija)</a:t>
            </a:r>
            <a:b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  <a:t>ostali sudionici</a:t>
            </a: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: Poljska, Bugarska, Mađarska, Hrvatska</a:t>
            </a:r>
            <a:b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  <a:t>svakodnevna vođena komunikacija o kulturnim znamenitostima država, hrani, glazbi, umjetnosti</a:t>
            </a:r>
            <a:r>
              <a:rPr lang="hr-HR" cap="none" dirty="0" smtClean="0"/>
              <a:t>...</a:t>
            </a:r>
            <a:br>
              <a:rPr lang="hr-HR" cap="none" dirty="0" smtClean="0"/>
            </a:br>
            <a:endParaRPr lang="hr-HR" cap="none" dirty="0"/>
          </a:p>
        </p:txBody>
      </p:sp>
    </p:spTree>
    <p:extLst>
      <p:ext uri="{BB962C8B-B14F-4D97-AF65-F5344CB8AC3E}">
        <p14:creationId xmlns:p14="http://schemas.microsoft.com/office/powerpoint/2010/main" val="16124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92488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>
                <a:hlinkClick r:id="rId2"/>
              </a:rPr>
              <a:t/>
            </a:r>
            <a:br>
              <a:rPr lang="hr-HR" dirty="0" smtClean="0">
                <a:hlinkClick r:id="rId2"/>
              </a:rPr>
            </a:br>
            <a:r>
              <a:rPr lang="hr-HR" dirty="0">
                <a:hlinkClick r:id="rId2"/>
              </a:rPr>
              <a:t/>
            </a:r>
            <a:br>
              <a:rPr lang="hr-HR" dirty="0">
                <a:hlinkClick r:id="rId2"/>
              </a:rPr>
            </a:br>
            <a:r>
              <a:rPr lang="hr-HR" dirty="0" smtClean="0">
                <a:hlinkClick r:id="rId2"/>
              </a:rPr>
              <a:t> </a:t>
            </a:r>
            <a:br>
              <a:rPr lang="hr-HR" dirty="0" smtClean="0">
                <a:hlinkClick r:id="rId2"/>
              </a:rPr>
            </a:br>
            <a:r>
              <a:rPr lang="hr-HR" dirty="0">
                <a:hlinkClick r:id="rId2"/>
              </a:rPr>
              <a:t/>
            </a:r>
            <a:br>
              <a:rPr lang="hr-HR" dirty="0">
                <a:hlinkClick r:id="rId2"/>
              </a:rPr>
            </a:br>
            <a:r>
              <a:rPr lang="hr-HR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/>
            </a:r>
            <a:br>
              <a:rPr lang="hr-HR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</a:br>
            <a:r>
              <a:rPr lang="hr-HR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/>
            </a:r>
            <a:br>
              <a:rPr lang="hr-HR" dirty="0">
                <a:solidFill>
                  <a:schemeClr val="accent3">
                    <a:lumMod val="50000"/>
                  </a:schemeClr>
                </a:solidFill>
                <a:hlinkClick r:id="rId2"/>
              </a:rPr>
            </a:br>
            <a:r>
              <a:rPr lang="hr-HR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fotografija i video u razredu:</a:t>
            </a:r>
            <a:r>
              <a:rPr lang="hr-HR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/>
            </a:r>
            <a:br>
              <a:rPr lang="hr-HR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</a:br>
            <a:r>
              <a:rPr lang="hr-HR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/>
            </a:r>
            <a:br>
              <a:rPr lang="hr-HR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</a:b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tableau vivant – žive slike; preoblikovanje umjetničkog djela </a:t>
            </a: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/>
            </a:r>
            <a:br>
              <a:rPr lang="hr-HR" cap="none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</a:br>
            <a:r>
              <a:rPr lang="hr-HR" sz="3100" cap="none" dirty="0" smtClean="0">
                <a:solidFill>
                  <a:schemeClr val="accent3">
                    <a:lumMod val="50000"/>
                  </a:schemeClr>
                </a:solidFill>
              </a:rPr>
              <a:t>prikaz scene, slikanja, skulpture, itd., od strane osobe ili grupe koja je bila tiha i nepomična</a:t>
            </a:r>
            <a:r>
              <a:rPr lang="hr-HR" sz="3100" cap="none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/>
            </a:r>
            <a:br>
              <a:rPr lang="hr-HR" sz="3100" cap="none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</a:br>
            <a:r>
              <a:rPr lang="hr-HR" sz="3100" cap="none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/>
            </a:r>
            <a:br>
              <a:rPr lang="hr-HR" sz="3100" cap="none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</a:br>
            <a:r>
              <a:rPr lang="hr-HR" cap="none" dirty="0" smtClean="0"/>
              <a:t/>
            </a:r>
            <a:br>
              <a:rPr lang="hr-HR" cap="none" dirty="0" smtClean="0"/>
            </a:br>
            <a:r>
              <a:rPr lang="hr-HR" cap="none" dirty="0" smtClean="0"/>
              <a:t/>
            </a:r>
            <a:br>
              <a:rPr lang="hr-HR" cap="none" dirty="0" smtClean="0"/>
            </a:br>
            <a:r>
              <a:rPr lang="hr-HR" cap="none" dirty="0" smtClean="0"/>
              <a:t/>
            </a:r>
            <a:br>
              <a:rPr lang="hr-HR" cap="none" dirty="0" smtClean="0"/>
            </a:br>
            <a:r>
              <a:rPr lang="hr-HR" cap="none" dirty="0" smtClean="0"/>
              <a:t>stop motion photography</a:t>
            </a:r>
            <a:br>
              <a:rPr lang="hr-HR" cap="none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438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4664"/>
            <a:ext cx="4383784" cy="288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31" y="3552508"/>
            <a:ext cx="4364824" cy="296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254000"/>
            <a:ext cx="47752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848872" cy="645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5846"/>
            <a:ext cx="8381260" cy="3937249"/>
          </a:xfrm>
        </p:spPr>
        <p:txBody>
          <a:bodyPr/>
          <a:lstStyle/>
          <a:p>
            <a:r>
              <a:rPr lang="hr-HR" cap="none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Animated gif </a:t>
            </a: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maker</a:t>
            </a: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cap="none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cap="none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ezgif.com</a:t>
            </a:r>
            <a:r>
              <a:rPr lang="hr-HR" cap="none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cap="none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cap="none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cap="none" dirty="0">
                <a:solidFill>
                  <a:schemeClr val="accent3">
                    <a:lumMod val="50000"/>
                  </a:schemeClr>
                </a:solidFill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78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pPr algn="l"/>
            <a:r>
              <a:rPr lang="hr-HR" sz="2700" dirty="0" smtClean="0"/>
              <a:t>Izrada filma:</a:t>
            </a:r>
            <a:br>
              <a:rPr lang="hr-HR" sz="2700" dirty="0" smtClean="0"/>
            </a:br>
            <a:r>
              <a:rPr lang="hr-HR" sz="2700" dirty="0" smtClean="0"/>
              <a:t/>
            </a:r>
            <a:br>
              <a:rPr lang="hr-HR" sz="2700" dirty="0" smtClean="0"/>
            </a:br>
            <a:r>
              <a:rPr lang="hr-HR" sz="2700" dirty="0" smtClean="0"/>
              <a:t/>
            </a:r>
            <a:br>
              <a:rPr lang="hr-HR" sz="2700" dirty="0" smtClean="0"/>
            </a:br>
            <a:r>
              <a:rPr lang="hr-HR" sz="3100" dirty="0" smtClean="0">
                <a:solidFill>
                  <a:schemeClr val="accent3">
                    <a:lumMod val="50000"/>
                  </a:schemeClr>
                </a:solidFill>
              </a:rPr>
              <a:t>1. Ideja </a:t>
            </a:r>
            <a:r>
              <a:rPr lang="hr-HR" sz="3100" cap="none" dirty="0" smtClean="0">
                <a:solidFill>
                  <a:schemeClr val="accent3">
                    <a:lumMod val="50000"/>
                  </a:schemeClr>
                </a:solidFill>
              </a:rPr>
              <a:t>(priča/tema/radnja/sadržaj/materijali)</a:t>
            </a:r>
            <a:br>
              <a:rPr lang="hr-HR" sz="3100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sz="3100" dirty="0" smtClean="0">
                <a:solidFill>
                  <a:schemeClr val="accent3">
                    <a:lumMod val="50000"/>
                  </a:schemeClr>
                </a:solidFill>
              </a:rPr>
              <a:t>2. Uvod u priču</a:t>
            </a:r>
            <a:br>
              <a:rPr lang="hr-HR" sz="31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sz="3100" dirty="0" smtClean="0">
                <a:solidFill>
                  <a:schemeClr val="accent3">
                    <a:lumMod val="50000"/>
                  </a:schemeClr>
                </a:solidFill>
              </a:rPr>
              <a:t>3. Glavni dio: </a:t>
            </a:r>
            <a:r>
              <a:rPr lang="hr-HR" sz="3100" cap="none" dirty="0" smtClean="0">
                <a:solidFill>
                  <a:schemeClr val="accent3">
                    <a:lumMod val="50000"/>
                  </a:schemeClr>
                </a:solidFill>
              </a:rPr>
              <a:t>dijalozi, glumci, lokacije, sadržaji = treba imati poruku</a:t>
            </a:r>
            <a:r>
              <a:rPr lang="hr-HR" sz="31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sz="31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sz="3100" dirty="0" smtClean="0">
                <a:solidFill>
                  <a:schemeClr val="accent3">
                    <a:lumMod val="50000"/>
                  </a:schemeClr>
                </a:solidFill>
              </a:rPr>
              <a:t>4. Završetak</a:t>
            </a:r>
            <a:br>
              <a:rPr lang="hr-HR" sz="31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sz="31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sz="31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6510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278</TotalTime>
  <Words>33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Grid</vt:lpstr>
      <vt:lpstr>ERASMUS + Photo &amp; Video in our classroom: creating and adapting visual resorces</vt:lpstr>
      <vt:lpstr>Organizacija tečaja:    1. Međusobno upoznavanje i učenje engleskog jezika 2. Razgledavanje Barcelone i njenih znamenitosti 3. Edukacija o korištenju vizualnih resursa u razredu </vt:lpstr>
      <vt:lpstr>Naša grupa   - voditelj (Italija) - ostali sudionici: Poljska, Bugarska, Mađarska, Hrvatska - svakodnevna vođena komunikacija o kulturnim znamenitostima država, hrani, glazbi, umjetnosti... </vt:lpstr>
      <vt:lpstr>       fotografija i video u razredu:  tableau vivant – žive slike; preoblikovanje umjetničkog djela  prikaz scene, slikanja, skulpture, itd., od strane osobe ili grupe koja je bila tiha i nepomična     stop motion photography   </vt:lpstr>
      <vt:lpstr>PowerPoint Presentation</vt:lpstr>
      <vt:lpstr>PowerPoint Presentation</vt:lpstr>
      <vt:lpstr>PowerPoint Presentation</vt:lpstr>
      <vt:lpstr>Animated gif maker   ezgif.com   </vt:lpstr>
      <vt:lpstr>Izrada filma:   1. Ideja (priča/tema/radnja/sadržaj/materijali) 2. Uvod u priču 3. Glavni dio: dijalozi, glumci, lokacije, sadržaji = treba imati poruku 4. Završetak   </vt:lpstr>
      <vt:lpstr>Kravata u Barceloni:    1. Park Miro 2. Arena 3. Tornjevi 4. Fontane 5. Muzej Katalunje </vt:lpstr>
      <vt:lpstr> MATERIJALI ZA FILM:   1. AUDIO (ZVUK) 2. IMAGES (FOTOGRAFIJE) 3. TEXT (TEKST) 4. VIDEOS (VIDEA)  wevideo – besplatan online program za montažu filma   </vt:lpstr>
      <vt:lpstr>Barcelona</vt:lpstr>
      <vt:lpstr>Primjena u praksi   MEDIJSKI LABIRINT – animirani filmovi (analize); dječji časopisi, stripovi   uvod u medijsku pismenost   FOTO-KINO-VIDEO – moj prvi animirani film (Štednja)  </vt:lpstr>
      <vt:lpstr>Flamenco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Photo &amp; Video in our classroom: crating and adapting visual resorces</dc:title>
  <dc:creator>korisnik</dc:creator>
  <cp:lastModifiedBy>korisnik</cp:lastModifiedBy>
  <cp:revision>24</cp:revision>
  <dcterms:created xsi:type="dcterms:W3CDTF">2018-11-15T11:47:15Z</dcterms:created>
  <dcterms:modified xsi:type="dcterms:W3CDTF">2018-11-19T11:14:29Z</dcterms:modified>
</cp:coreProperties>
</file>