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7" r:id="rId3"/>
    <p:sldId id="280" r:id="rId4"/>
    <p:sldId id="281" r:id="rId5"/>
    <p:sldId id="282" r:id="rId6"/>
    <p:sldId id="284" r:id="rId7"/>
    <p:sldId id="259" r:id="rId8"/>
    <p:sldId id="288" r:id="rId9"/>
    <p:sldId id="287" r:id="rId10"/>
    <p:sldId id="289" r:id="rId11"/>
    <p:sldId id="290" r:id="rId12"/>
    <p:sldId id="292" r:id="rId13"/>
    <p:sldId id="293" r:id="rId14"/>
    <p:sldId id="294" r:id="rId15"/>
    <p:sldId id="261" r:id="rId16"/>
    <p:sldId id="263" r:id="rId17"/>
    <p:sldId id="264" r:id="rId18"/>
    <p:sldId id="265" r:id="rId19"/>
    <p:sldId id="266" r:id="rId20"/>
    <p:sldId id="268" r:id="rId21"/>
    <p:sldId id="269" r:id="rId22"/>
    <p:sldId id="270" r:id="rId23"/>
    <p:sldId id="295" r:id="rId24"/>
    <p:sldId id="296" r:id="rId25"/>
    <p:sldId id="297" r:id="rId26"/>
    <p:sldId id="298" r:id="rId27"/>
    <p:sldId id="299" r:id="rId28"/>
    <p:sldId id="300" r:id="rId29"/>
  </p:sldIdLst>
  <p:sldSz cx="9144000" cy="6858000" type="screen4x3"/>
  <p:notesSz cx="6864350" cy="999648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3149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D05BFD52-BF54-4BA1-A2E7-97FAD49780C4}" type="datetimeFigureOut">
              <a:rPr lang="hr-HR" smtClean="0"/>
              <a:t>19.2.2016.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B5EE6134-FD76-4714-8376-E6FCE3DBB7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6302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2AFF7238-C68C-40B8-BB22-D677B7B122B7}" type="datetimeFigureOut">
              <a:rPr lang="hr-HR" smtClean="0"/>
              <a:t>19.2.2016.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1ACC66D3-E455-4BAF-8934-22891AB390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3840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C66D3-E455-4BAF-8934-22891AB3901C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5448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C66D3-E455-4BAF-8934-22891AB3901C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7095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15D0-6B04-44DD-9BC4-92A82760B2DE}" type="datetimeFigureOut">
              <a:rPr lang="hr-HR" smtClean="0"/>
              <a:t>19.2.2016.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A89B-212F-44F3-B787-508D891AA1C2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15D0-6B04-44DD-9BC4-92A82760B2DE}" type="datetimeFigureOut">
              <a:rPr lang="hr-HR" smtClean="0"/>
              <a:t>19.2.2016.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A89B-212F-44F3-B787-508D891AA1C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15D0-6B04-44DD-9BC4-92A82760B2DE}" type="datetimeFigureOut">
              <a:rPr lang="hr-HR" smtClean="0"/>
              <a:t>19.2.2016.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A89B-212F-44F3-B787-508D891AA1C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15D0-6B04-44DD-9BC4-92A82760B2DE}" type="datetimeFigureOut">
              <a:rPr lang="hr-HR" smtClean="0"/>
              <a:t>19.2.2016.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A89B-212F-44F3-B787-508D891AA1C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15D0-6B04-44DD-9BC4-92A82760B2DE}" type="datetimeFigureOut">
              <a:rPr lang="hr-HR" smtClean="0"/>
              <a:t>19.2.2016.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A89B-212F-44F3-B787-508D891AA1C2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15D0-6B04-44DD-9BC4-92A82760B2DE}" type="datetimeFigureOut">
              <a:rPr lang="hr-HR" smtClean="0"/>
              <a:t>19.2.2016.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A89B-212F-44F3-B787-508D891AA1C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15D0-6B04-44DD-9BC4-92A82760B2DE}" type="datetimeFigureOut">
              <a:rPr lang="hr-HR" smtClean="0"/>
              <a:t>19.2.2016.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A89B-212F-44F3-B787-508D891AA1C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15D0-6B04-44DD-9BC4-92A82760B2DE}" type="datetimeFigureOut">
              <a:rPr lang="hr-HR" smtClean="0"/>
              <a:t>19.2.2016.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A89B-212F-44F3-B787-508D891AA1C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15D0-6B04-44DD-9BC4-92A82760B2DE}" type="datetimeFigureOut">
              <a:rPr lang="hr-HR" smtClean="0"/>
              <a:t>19.2.2016.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A89B-212F-44F3-B787-508D891AA1C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15D0-6B04-44DD-9BC4-92A82760B2DE}" type="datetimeFigureOut">
              <a:rPr lang="hr-HR" smtClean="0"/>
              <a:t>19.2.2016.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A89B-212F-44F3-B787-508D891AA1C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15D0-6B04-44DD-9BC4-92A82760B2DE}" type="datetimeFigureOut">
              <a:rPr lang="hr-HR" smtClean="0"/>
              <a:t>19.2.2016.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752A89B-212F-44F3-B787-508D891AA1C2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F715D0-6B04-44DD-9BC4-92A82760B2DE}" type="datetimeFigureOut">
              <a:rPr lang="hr-HR" smtClean="0"/>
              <a:t>19.2.2016.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52A89B-212F-44F3-B787-508D891AA1C2}" type="slidenum">
              <a:rPr lang="hr-HR" smtClean="0"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304255"/>
          </a:xfrm>
        </p:spPr>
        <p:txBody>
          <a:bodyPr>
            <a:normAutofit/>
          </a:bodyPr>
          <a:lstStyle/>
          <a:p>
            <a:r>
              <a:rPr lang="hr-HR" dirty="0" smtClean="0"/>
              <a:t>PRIPREMA DJETETA  ZA ŠKOLU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128" y="4941168"/>
            <a:ext cx="3168352" cy="697632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Zagreb, 17. veljače 2016.</a:t>
            </a:r>
          </a:p>
          <a:p>
            <a:endParaRPr lang="hr-HR" dirty="0"/>
          </a:p>
        </p:txBody>
      </p:sp>
      <p:pic>
        <p:nvPicPr>
          <p:cNvPr id="4" name="Picture 3" descr="š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852936"/>
            <a:ext cx="5328592" cy="3578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793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sz="4400" b="1" dirty="0">
                <a:solidFill>
                  <a:srgbClr val="002060"/>
                </a:solidFill>
              </a:rPr>
              <a:t>EMOCIONALNA ZRELOST</a:t>
            </a:r>
            <a:endParaRPr lang="hr-HR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altLang="sr-Latn-RS" sz="2400" dirty="0" smtClean="0">
              <a:solidFill>
                <a:srgbClr val="002060"/>
              </a:solidFill>
            </a:endParaRPr>
          </a:p>
          <a:p>
            <a:r>
              <a:rPr lang="hr-HR" altLang="sr-Latn-RS" sz="2400" b="1" dirty="0">
                <a:solidFill>
                  <a:srgbClr val="002060"/>
                </a:solidFill>
              </a:rPr>
              <a:t>p</a:t>
            </a:r>
            <a:r>
              <a:rPr lang="hr-HR" altLang="sr-Latn-RS" sz="2400" b="1" dirty="0" smtClean="0">
                <a:solidFill>
                  <a:srgbClr val="002060"/>
                </a:solidFill>
              </a:rPr>
              <a:t>odrazumijeva </a:t>
            </a:r>
            <a:r>
              <a:rPr lang="hr-HR" altLang="sr-Latn-RS" sz="2400" b="1" dirty="0">
                <a:solidFill>
                  <a:srgbClr val="002060"/>
                </a:solidFill>
              </a:rPr>
              <a:t>određeni stupanj samokontrole i emocionalne stabilnosti,</a:t>
            </a:r>
          </a:p>
          <a:p>
            <a:r>
              <a:rPr lang="hr-HR" altLang="sr-Latn-RS" sz="2400" b="1" dirty="0" smtClean="0">
                <a:solidFill>
                  <a:srgbClr val="002060"/>
                </a:solidFill>
              </a:rPr>
              <a:t>procjenjujemo </a:t>
            </a:r>
            <a:r>
              <a:rPr lang="hr-HR" altLang="sr-Latn-RS" sz="2400" b="1" dirty="0">
                <a:solidFill>
                  <a:srgbClr val="002060"/>
                </a:solidFill>
              </a:rPr>
              <a:t>je na temelju ponašanja djeteta u određenim situacijama-prihvatljivost reagiranja</a:t>
            </a:r>
          </a:p>
          <a:p>
            <a:r>
              <a:rPr lang="hr-HR" altLang="sr-Latn-RS" sz="2400" b="1" dirty="0" smtClean="0">
                <a:solidFill>
                  <a:srgbClr val="002060"/>
                </a:solidFill>
              </a:rPr>
              <a:t>potrebna </a:t>
            </a:r>
            <a:r>
              <a:rPr lang="hr-HR" altLang="sr-Latn-RS" sz="2400" b="1" dirty="0">
                <a:solidFill>
                  <a:srgbClr val="002060"/>
                </a:solidFill>
              </a:rPr>
              <a:t>je i određena razina tolerancije na frustraciju</a:t>
            </a:r>
            <a:endParaRPr lang="en-US" altLang="sr-Latn-R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88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r>
              <a:rPr lang="hr-HR" altLang="sr-Latn-RS" sz="4400" b="1" dirty="0">
                <a:solidFill>
                  <a:srgbClr val="002060"/>
                </a:solidFill>
              </a:rPr>
              <a:t>SOCIJALNA ZRELOST</a:t>
            </a:r>
            <a:endParaRPr lang="hr-HR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sz="2800" b="1" dirty="0" smtClean="0">
                <a:solidFill>
                  <a:srgbClr val="002060"/>
                </a:solidFill>
              </a:rPr>
              <a:t>podrazumijeva </a:t>
            </a:r>
            <a:r>
              <a:rPr lang="hr-HR" altLang="sr-Latn-RS" sz="2800" b="1" dirty="0">
                <a:solidFill>
                  <a:srgbClr val="002060"/>
                </a:solidFill>
              </a:rPr>
              <a:t>prilagodljivost djeteta na društvene norme i </a:t>
            </a:r>
            <a:r>
              <a:rPr lang="hr-HR" altLang="sr-Latn-RS" sz="2800" b="1" dirty="0" smtClean="0">
                <a:solidFill>
                  <a:srgbClr val="002060"/>
                </a:solidFill>
              </a:rPr>
              <a:t>obveze </a:t>
            </a:r>
            <a:r>
              <a:rPr lang="hr-HR" altLang="sr-Latn-RS" sz="2800" b="1" dirty="0">
                <a:solidFill>
                  <a:srgbClr val="002060"/>
                </a:solidFill>
              </a:rPr>
              <a:t>te na sustav vrijednosti i ponašanja u školi</a:t>
            </a:r>
          </a:p>
          <a:p>
            <a:r>
              <a:rPr lang="hr-HR" altLang="sr-Latn-RS" sz="2800" b="1" dirty="0" smtClean="0">
                <a:solidFill>
                  <a:srgbClr val="002060"/>
                </a:solidFill>
              </a:rPr>
              <a:t>važnost </a:t>
            </a:r>
            <a:r>
              <a:rPr lang="hr-HR" altLang="sr-Latn-RS" sz="2800" b="1" dirty="0">
                <a:solidFill>
                  <a:srgbClr val="002060"/>
                </a:solidFill>
              </a:rPr>
              <a:t>komunikacije i interakcije s vršnjacima i odraslima</a:t>
            </a:r>
          </a:p>
          <a:p>
            <a:r>
              <a:rPr lang="hr-HR" altLang="sr-Latn-RS" sz="2800" b="1" dirty="0">
                <a:solidFill>
                  <a:srgbClr val="002060"/>
                </a:solidFill>
              </a:rPr>
              <a:t>p</a:t>
            </a:r>
            <a:r>
              <a:rPr lang="hr-HR" altLang="sr-Latn-RS" sz="2800" b="1" dirty="0" smtClean="0">
                <a:solidFill>
                  <a:srgbClr val="002060"/>
                </a:solidFill>
              </a:rPr>
              <a:t>otreban je  </a:t>
            </a:r>
            <a:r>
              <a:rPr lang="hr-HR" altLang="sr-Latn-RS" sz="2800" b="1" dirty="0">
                <a:solidFill>
                  <a:srgbClr val="002060"/>
                </a:solidFill>
              </a:rPr>
              <a:t>određeni stupanj samostalnosti u brizi o sebi i svojim stvarima</a:t>
            </a:r>
            <a:endParaRPr lang="en-US" altLang="sr-Latn-RS" sz="2800" b="1" dirty="0">
              <a:solidFill>
                <a:srgbClr val="002060"/>
              </a:solidFill>
            </a:endParaRPr>
          </a:p>
          <a:p>
            <a:endParaRPr lang="hr-HR" dirty="0"/>
          </a:p>
        </p:txBody>
      </p:sp>
      <p:pic>
        <p:nvPicPr>
          <p:cNvPr id="4098" name="Picture 2" descr="C:\Users\korisnik\AppData\Local\Microsoft\Windows\Temporary Internet Files\Content.IE5\7T4YZ7XQ\CartoonKid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845" y="4645309"/>
            <a:ext cx="3936603" cy="204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17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1628800"/>
            <a:ext cx="7859216" cy="2182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r-HR" altLang="sr-Latn-R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r-HR" altLang="sr-Latn-R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altLang="sr-Latn-R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r-HR" altLang="sr-Latn-R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altLang="sr-Latn-R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r-HR" altLang="sr-Latn-R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altLang="sr-Latn-R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r-HR" altLang="sr-Latn-R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altLang="sr-Latn-R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r-HR" altLang="sr-Latn-R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altLang="sr-Latn-R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r-HR" altLang="sr-Latn-R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altLang="sr-Latn-R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r-HR" altLang="sr-Latn-R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altLang="sr-Latn-R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r-HR" altLang="sr-Latn-R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altLang="sr-Latn-R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r-HR" altLang="sr-Latn-R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altLang="sr-Latn-R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r-HR" altLang="sr-Latn-R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altLang="sr-Latn-R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ČEMU OVISI USPJEH I SNALAŽENJE U ŠKOLSKOM OKRUŽENJU</a:t>
            </a:r>
            <a:r>
              <a:rPr lang="hr-HR" altLang="sr-Latn-R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br>
              <a:rPr lang="hr-HR" altLang="sr-Latn-R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sr-Latn-RS" sz="3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844825"/>
            <a:ext cx="8003232" cy="4286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velike individualne razlike među djecom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obiteljsko okruženje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uključenost u predškolske ustanove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kako i koliko se poticala kreativnost i kooperativnost kod djeteta  prije škole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učitelj koji treba prilagoditi načine rada svakom djetetu, te pronaći najbolji način na koji dijete uči</a:t>
            </a:r>
          </a:p>
        </p:txBody>
      </p:sp>
    </p:spTree>
    <p:extLst>
      <p:ext uri="{BB962C8B-B14F-4D97-AF65-F5344CB8AC3E}">
        <p14:creationId xmlns:p14="http://schemas.microsoft.com/office/powerpoint/2010/main" val="4258560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b="1" dirty="0"/>
              <a:t>PROCJENA </a:t>
            </a:r>
            <a:r>
              <a:rPr lang="hr-HR" altLang="sr-Latn-RS" b="1" dirty="0" smtClean="0"/>
              <a:t>ZRELOSTI ….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63752"/>
          </a:xfrm>
        </p:spPr>
        <p:txBody>
          <a:bodyPr/>
          <a:lstStyle/>
          <a:p>
            <a:r>
              <a:rPr lang="hr-HR" altLang="sr-Latn-RS" sz="2400" b="1" dirty="0">
                <a:solidFill>
                  <a:schemeClr val="tx2">
                    <a:lumMod val="75000"/>
                  </a:schemeClr>
                </a:solidFill>
              </a:rPr>
              <a:t>osnovni pojmovi i podaci koje dijete zna o sebi</a:t>
            </a:r>
          </a:p>
          <a:p>
            <a:r>
              <a:rPr lang="hr-HR" altLang="sr-Latn-RS" sz="2400" b="1" dirty="0">
                <a:solidFill>
                  <a:schemeClr val="tx2">
                    <a:lumMod val="75000"/>
                  </a:schemeClr>
                </a:solidFill>
              </a:rPr>
              <a:t>procjena snalaženja u vremenu i komunikaciji</a:t>
            </a:r>
          </a:p>
          <a:p>
            <a:r>
              <a:rPr lang="hr-HR" altLang="sr-Latn-RS" sz="2400" b="1" dirty="0">
                <a:solidFill>
                  <a:schemeClr val="tx2">
                    <a:lumMod val="75000"/>
                  </a:schemeClr>
                </a:solidFill>
              </a:rPr>
              <a:t>sposobnost logičnog zaključivanja</a:t>
            </a:r>
          </a:p>
          <a:p>
            <a:r>
              <a:rPr lang="hr-HR" altLang="sr-Latn-RS" sz="2400" b="1" dirty="0">
                <a:solidFill>
                  <a:schemeClr val="tx2">
                    <a:lumMod val="75000"/>
                  </a:schemeClr>
                </a:solidFill>
              </a:rPr>
              <a:t>govorno- jezični  razvoj</a:t>
            </a:r>
          </a:p>
          <a:p>
            <a:r>
              <a:rPr lang="hr-HR" altLang="sr-Latn-RS" sz="2400" b="1" dirty="0">
                <a:solidFill>
                  <a:schemeClr val="tx2">
                    <a:lumMod val="75000"/>
                  </a:schemeClr>
                </a:solidFill>
              </a:rPr>
              <a:t>prostorna orijentacija</a:t>
            </a:r>
          </a:p>
          <a:p>
            <a:r>
              <a:rPr lang="hr-HR" altLang="sr-Latn-RS" sz="2400" b="1" dirty="0">
                <a:solidFill>
                  <a:schemeClr val="tx2">
                    <a:lumMod val="75000"/>
                  </a:schemeClr>
                </a:solidFill>
              </a:rPr>
              <a:t>opažanje predmeta i sposobnost vizualnog pamćenja</a:t>
            </a:r>
          </a:p>
          <a:p>
            <a:r>
              <a:rPr lang="hr-HR" altLang="sr-Latn-RS" sz="2400" b="1" dirty="0">
                <a:solidFill>
                  <a:schemeClr val="tx2">
                    <a:lumMod val="75000"/>
                  </a:schemeClr>
                </a:solidFill>
              </a:rPr>
              <a:t>uočavanje sličnosti i različitosti</a:t>
            </a:r>
          </a:p>
          <a:p>
            <a:r>
              <a:rPr lang="hr-HR" altLang="sr-Latn-RS" sz="2400" b="1" dirty="0">
                <a:solidFill>
                  <a:schemeClr val="tx2">
                    <a:lumMod val="75000"/>
                  </a:schemeClr>
                </a:solidFill>
              </a:rPr>
              <a:t>raspoznavanje boja  </a:t>
            </a:r>
            <a:r>
              <a:rPr lang="hr-HR" altLang="sr-Latn-RS" sz="24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</a:t>
            </a:r>
            <a:endParaRPr lang="hr-HR" altLang="sr-Latn-RS" sz="2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r-HR" altLang="sr-Latn-RS" sz="2400" b="1" dirty="0" err="1">
                <a:solidFill>
                  <a:schemeClr val="tx2">
                    <a:lumMod val="75000"/>
                  </a:schemeClr>
                </a:solidFill>
              </a:rPr>
              <a:t>grafomotorni</a:t>
            </a:r>
            <a:r>
              <a:rPr lang="hr-HR" altLang="sr-Latn-RS" sz="2400" b="1" dirty="0">
                <a:solidFill>
                  <a:schemeClr val="tx2">
                    <a:lumMod val="75000"/>
                  </a:schemeClr>
                </a:solidFill>
              </a:rPr>
              <a:t> razvoj</a:t>
            </a:r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011" y="4725144"/>
            <a:ext cx="1992143" cy="200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78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2060"/>
                </a:solidFill>
              </a:rPr>
              <a:t> PRIPREMATI  - kako???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/>
          <a:lstStyle/>
          <a:p>
            <a:pPr marL="0" indent="0">
              <a:buNone/>
            </a:pPr>
            <a:r>
              <a:rPr lang="hr-HR" b="1" dirty="0" smtClean="0">
                <a:solidFill>
                  <a:srgbClr val="C00000"/>
                </a:solidFill>
              </a:rPr>
              <a:t> Ne </a:t>
            </a:r>
            <a:r>
              <a:rPr lang="hr-HR" b="1" dirty="0">
                <a:solidFill>
                  <a:srgbClr val="C00000"/>
                </a:solidFill>
              </a:rPr>
              <a:t>inzistirati na  učenju  čitanja i  i pisanja kako bi mu olakšali rad u nastavi kad krene u </a:t>
            </a:r>
            <a:r>
              <a:rPr lang="hr-HR" b="1" dirty="0" smtClean="0">
                <a:solidFill>
                  <a:srgbClr val="C00000"/>
                </a:solidFill>
              </a:rPr>
              <a:t>školu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rgbClr val="002060"/>
                </a:solidFill>
              </a:rPr>
              <a:t>BOLJE  JE ….</a:t>
            </a:r>
            <a:endParaRPr lang="hr-HR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b="1" dirty="0" smtClean="0">
                <a:solidFill>
                  <a:srgbClr val="002060"/>
                </a:solidFill>
              </a:rPr>
              <a:t> da se priprema </a:t>
            </a:r>
            <a:r>
              <a:rPr lang="hr-HR" b="1" dirty="0">
                <a:solidFill>
                  <a:srgbClr val="002060"/>
                </a:solidFill>
              </a:rPr>
              <a:t>za školu </a:t>
            </a:r>
            <a:r>
              <a:rPr lang="hr-HR" b="1">
                <a:solidFill>
                  <a:srgbClr val="002060"/>
                </a:solidFill>
              </a:rPr>
              <a:t>odvija </a:t>
            </a:r>
            <a:r>
              <a:rPr lang="hr-HR" b="1" smtClean="0">
                <a:solidFill>
                  <a:srgbClr val="002060"/>
                </a:solidFill>
              </a:rPr>
              <a:t> </a:t>
            </a:r>
            <a:r>
              <a:rPr lang="hr-HR" b="1" dirty="0">
                <a:solidFill>
                  <a:srgbClr val="002060"/>
                </a:solidFill>
              </a:rPr>
              <a:t>putem igara i aktivnosti u kojima ono mora upotrijebiti</a:t>
            </a:r>
          </a:p>
          <a:p>
            <a:pPr marL="0" indent="0">
              <a:buNone/>
            </a:pPr>
            <a:r>
              <a:rPr lang="hr-HR" b="1" dirty="0">
                <a:solidFill>
                  <a:srgbClr val="002060"/>
                </a:solidFill>
              </a:rPr>
              <a:t>svoju ruku, prste, u kojima mora</a:t>
            </a:r>
            <a:r>
              <a:rPr lang="hr-HR" b="1" dirty="0"/>
              <a:t> </a:t>
            </a:r>
            <a:r>
              <a:rPr lang="hr-HR" b="1" dirty="0">
                <a:solidFill>
                  <a:srgbClr val="002060"/>
                </a:solidFill>
              </a:rPr>
              <a:t>razmišljati, pokazati samostalnost, spretnost…</a:t>
            </a:r>
          </a:p>
          <a:p>
            <a:pPr marL="0" indent="0">
              <a:buNone/>
            </a:pPr>
            <a:endParaRPr lang="hr-HR" b="1" dirty="0">
              <a:solidFill>
                <a:srgbClr val="002060"/>
              </a:solidFill>
            </a:endParaRPr>
          </a:p>
          <a:p>
            <a:endParaRPr lang="hr-HR" dirty="0"/>
          </a:p>
        </p:txBody>
      </p:sp>
      <p:pic>
        <p:nvPicPr>
          <p:cNvPr id="5122" name="Picture 2" descr="C:\Users\korisnik\AppData\Local\Microsoft\Windows\Temporary Internet Files\Content.IE5\V038F1S9\jumprop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41168"/>
            <a:ext cx="2520280" cy="184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73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866360"/>
          </a:xfrm>
        </p:spPr>
        <p:txBody>
          <a:bodyPr>
            <a:normAutofit fontScale="90000"/>
          </a:bodyPr>
          <a:lstStyle/>
          <a:p>
            <a:r>
              <a:rPr lang="hr-HR" sz="5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hr-HR" sz="5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hr-HR" sz="5400" b="1" dirty="0" smtClean="0">
                <a:solidFill>
                  <a:schemeClr val="tx2">
                    <a:lumMod val="75000"/>
                  </a:schemeClr>
                </a:solidFill>
              </a:rPr>
              <a:t>NAJČEŠĆE GREŠKE</a:t>
            </a:r>
            <a:r>
              <a:rPr lang="hr-HR" sz="54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br>
              <a:rPr lang="hr-HR" sz="54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forsirano učiti djecu čitanju i pisanju – to je zadatak učitelja jer se nepravilan način pisanja slova i brojki teško ispravlja (novi slovopis)</a:t>
            </a:r>
          </a:p>
          <a:p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nepravilno držanje i rezanje škaricama </a:t>
            </a:r>
          </a:p>
          <a:p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nepravilno držanje olovke</a:t>
            </a:r>
          </a:p>
          <a:p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plašenje djece školom i učiteljicama</a:t>
            </a:r>
          </a:p>
          <a:p>
            <a:endParaRPr lang="hr-HR" sz="2000" dirty="0"/>
          </a:p>
        </p:txBody>
      </p:sp>
      <p:pic>
        <p:nvPicPr>
          <p:cNvPr id="5" name="Content Placeholder 3" descr="olovk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019" y="4293096"/>
            <a:ext cx="3241870" cy="2160240"/>
          </a:xfrm>
          <a:prstGeom prst="rect">
            <a:avLst/>
          </a:prstGeom>
        </p:spPr>
      </p:pic>
      <p:pic>
        <p:nvPicPr>
          <p:cNvPr id="6" name="Picture 5" descr="olov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6159" y="4293096"/>
            <a:ext cx="3009328" cy="212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2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8229600" cy="1143000"/>
          </a:xfrm>
        </p:spPr>
        <p:txBody>
          <a:bodyPr>
            <a:noAutofit/>
          </a:bodyPr>
          <a:lstStyle/>
          <a:p>
            <a:r>
              <a:rPr lang="hr-HR" sz="4000" b="1" dirty="0" smtClean="0"/>
              <a:t>ŠTO JE POTREBNO NAUČITI DIJETE PRIJE ŠKOLE? </a:t>
            </a:r>
            <a:r>
              <a:rPr lang="hr-HR" sz="4000" dirty="0" smtClean="0"/>
              <a:t/>
            </a:r>
            <a:br>
              <a:rPr lang="hr-HR" sz="4000" dirty="0" smtClean="0"/>
            </a:b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147248" cy="4281339"/>
          </a:xfrm>
        </p:spPr>
        <p:txBody>
          <a:bodyPr>
            <a:normAutofit/>
          </a:bodyPr>
          <a:lstStyle/>
          <a:p>
            <a:pPr>
              <a:buNone/>
            </a:pPr>
            <a:endParaRPr lang="hr-HR" dirty="0" smtClean="0"/>
          </a:p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osamostaliti dijete u brizi za sebe, u kulturno-higijenskim navikama, pri jelu, oblačenju... </a:t>
            </a:r>
          </a:p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 korištenju WC-a, pranju i brisanju ruku, u brizi za svoje stvari... </a:t>
            </a:r>
          </a:p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 naučiti neke važne stvari: ime i prezime (svoje i roditelja), adresu i broj telefona</a:t>
            </a:r>
          </a:p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 riječi kulturnog ophođenja...</a:t>
            </a:r>
          </a:p>
          <a:p>
            <a:endParaRPr lang="hr-HR" dirty="0"/>
          </a:p>
        </p:txBody>
      </p:sp>
      <p:pic>
        <p:nvPicPr>
          <p:cNvPr id="4" name="Picture 3" descr="jed prib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2854" y="4343253"/>
            <a:ext cx="21336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331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</a:rPr>
              <a:t>VRTIĆ I OBITELJ </a:t>
            </a:r>
            <a:endParaRPr lang="hr-H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dirty="0" smtClean="0">
                <a:solidFill>
                  <a:srgbClr val="C00000"/>
                </a:solidFill>
              </a:rPr>
              <a:t>GRUBA MOTORIKA:</a:t>
            </a:r>
            <a:endParaRPr lang="hr-HR" sz="2000" b="1" dirty="0">
              <a:solidFill>
                <a:srgbClr val="C00000"/>
              </a:solidFill>
            </a:endParaRPr>
          </a:p>
          <a:p>
            <a:r>
              <a:rPr lang="hr-HR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800" b="1" dirty="0" smtClean="0">
                <a:solidFill>
                  <a:schemeClr val="tx2">
                    <a:lumMod val="75000"/>
                  </a:schemeClr>
                </a:solidFill>
              </a:rPr>
              <a:t>potičite igre loptom, skakanje preko užeta, penjanje, trčanje, ali i samostalno oblačenje, zakopčavanje</a:t>
            </a:r>
          </a:p>
          <a:p>
            <a:r>
              <a:rPr lang="hr-HR" sz="2800" b="1" dirty="0" smtClean="0">
                <a:solidFill>
                  <a:schemeClr val="tx2">
                    <a:lumMod val="75000"/>
                  </a:schemeClr>
                </a:solidFill>
              </a:rPr>
              <a:t> vježbanje u paru i s grupom djece, poticati međusobnu suradnju (socijalni razvoj)</a:t>
            </a:r>
          </a:p>
          <a:p>
            <a:endParaRPr lang="hr-HR" dirty="0"/>
          </a:p>
        </p:txBody>
      </p:sp>
      <p:pic>
        <p:nvPicPr>
          <p:cNvPr id="5" name="Picture 4" descr="tj vježb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4202738"/>
            <a:ext cx="2395338" cy="1794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korisnik\AppData\Local\Microsoft\Windows\Temporary Internet Files\Content.IE5\7T4YZ7XQ\childrens-parachute-game-and-play-mat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684" y="4202738"/>
            <a:ext cx="3048000" cy="200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54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36" y="1052735"/>
            <a:ext cx="7834064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b="1" dirty="0" smtClean="0">
                <a:solidFill>
                  <a:srgbClr val="C00000"/>
                </a:solidFill>
              </a:rPr>
              <a:t>FINA MOTORIKA</a:t>
            </a:r>
            <a:r>
              <a:rPr lang="hr-HR" sz="2400" dirty="0" smtClean="0">
                <a:solidFill>
                  <a:srgbClr val="C00000"/>
                </a:solidFill>
              </a:rPr>
              <a:t>: potičite</a:t>
            </a:r>
          </a:p>
          <a:p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 pravilno držati olovku</a:t>
            </a:r>
          </a:p>
          <a:p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škaricama rezati jednostavnije oblike</a:t>
            </a:r>
          </a:p>
          <a:p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vezati vezice</a:t>
            </a:r>
          </a:p>
          <a:p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povlačiti linije od točke do točke</a:t>
            </a:r>
          </a:p>
          <a:p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precrtavati geometrijske oblike</a:t>
            </a:r>
          </a:p>
          <a:p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bojati zadane oblike (imenovanje boja)</a:t>
            </a:r>
          </a:p>
          <a:p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napisati svoje ime velikim tiskanim slovima</a:t>
            </a:r>
          </a:p>
          <a:p>
            <a:endParaRPr lang="hr-HR" sz="3600" dirty="0"/>
          </a:p>
        </p:txBody>
      </p:sp>
      <p:pic>
        <p:nvPicPr>
          <p:cNvPr id="4" name="Picture 3" descr="škar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679058"/>
            <a:ext cx="2682623" cy="1502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vezic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980728"/>
            <a:ext cx="247650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bojanj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4597473"/>
            <a:ext cx="2318370" cy="1736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236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971600" y="1628800"/>
            <a:ext cx="7715200" cy="218288"/>
          </a:xfrm>
        </p:spPr>
        <p:txBody>
          <a:bodyPr>
            <a:noAutofit/>
          </a:bodyPr>
          <a:lstStyle/>
          <a:p>
            <a:r>
              <a:rPr lang="hr-HR" sz="4400" i="1" dirty="0" smtClean="0"/>
              <a:t/>
            </a:r>
            <a:br>
              <a:rPr lang="hr-HR" sz="4400" i="1" dirty="0" smtClean="0"/>
            </a:br>
            <a:r>
              <a:rPr lang="hr-HR" sz="4400" i="1" dirty="0"/>
              <a:t/>
            </a:r>
            <a:br>
              <a:rPr lang="hr-HR" sz="4400" i="1" dirty="0"/>
            </a:br>
            <a:r>
              <a:rPr lang="hr-HR" sz="4400" i="1" dirty="0" smtClean="0"/>
              <a:t/>
            </a:r>
            <a:br>
              <a:rPr lang="hr-HR" sz="4400" i="1" dirty="0" smtClean="0"/>
            </a:br>
            <a:r>
              <a:rPr lang="hr-HR" sz="4400" i="1" dirty="0"/>
              <a:t/>
            </a:r>
            <a:br>
              <a:rPr lang="hr-HR" sz="4400" i="1" dirty="0"/>
            </a:br>
            <a:r>
              <a:rPr lang="hr-HR" sz="2800" b="1" dirty="0" smtClean="0">
                <a:solidFill>
                  <a:srgbClr val="C00000"/>
                </a:solidFill>
              </a:rPr>
              <a:t>Da </a:t>
            </a:r>
            <a:r>
              <a:rPr lang="hr-HR" sz="2800" b="1" dirty="0">
                <a:solidFill>
                  <a:srgbClr val="C00000"/>
                </a:solidFill>
              </a:rPr>
              <a:t>bi djetetu olakšali početno učenje čitanja i </a:t>
            </a:r>
            <a:r>
              <a:rPr lang="hr-HR" sz="2800" b="1" dirty="0" smtClean="0">
                <a:solidFill>
                  <a:srgbClr val="C00000"/>
                </a:solidFill>
              </a:rPr>
              <a:t>pisanja igrajte se i razgovarajte s djetetom o</a:t>
            </a:r>
            <a:r>
              <a:rPr lang="hr-HR" sz="2800" i="1" dirty="0" smtClean="0"/>
              <a:t>:</a:t>
            </a:r>
            <a:r>
              <a:rPr lang="hr-HR" sz="2800" dirty="0"/>
              <a:t/>
            </a:r>
            <a:br>
              <a:rPr lang="hr-HR" sz="2800" dirty="0"/>
            </a:b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2000" dirty="0" smtClean="0"/>
              <a:t>• </a:t>
            </a:r>
            <a:r>
              <a:rPr lang="hr-HR" sz="2000" b="1" dirty="0" smtClean="0">
                <a:solidFill>
                  <a:schemeClr val="tx2">
                    <a:lumMod val="75000"/>
                  </a:schemeClr>
                </a:solidFill>
              </a:rPr>
              <a:t>vidno razlikovanje (uočavanje manjih razlika među predmetima, znakovima) </a:t>
            </a:r>
          </a:p>
          <a:p>
            <a:pPr>
              <a:buNone/>
            </a:pPr>
            <a:r>
              <a:rPr lang="hr-HR" sz="2000" b="1" dirty="0" smtClean="0">
                <a:solidFill>
                  <a:schemeClr val="tx2">
                    <a:lumMod val="75000"/>
                  </a:schemeClr>
                </a:solidFill>
              </a:rPr>
              <a:t>• slušno razlikovanje (pogodne su različite govorne igre, pjesmice, igre sa zvukovima) </a:t>
            </a:r>
          </a:p>
          <a:p>
            <a:pPr>
              <a:buNone/>
            </a:pPr>
            <a:r>
              <a:rPr lang="hr-HR" sz="2000" b="1" dirty="0" smtClean="0">
                <a:solidFill>
                  <a:schemeClr val="tx2">
                    <a:lumMod val="75000"/>
                  </a:schemeClr>
                </a:solidFill>
              </a:rPr>
              <a:t>• usvajanje vremenskih  i prostornih odnosa (jučer - danas - sutra, prije – poslije,  lijevo - desno, ispred - iza) </a:t>
            </a:r>
          </a:p>
          <a:p>
            <a:pPr>
              <a:buNone/>
            </a:pPr>
            <a:r>
              <a:rPr lang="hr-HR" sz="2000" b="1" dirty="0" smtClean="0">
                <a:solidFill>
                  <a:schemeClr val="tx2">
                    <a:lumMod val="75000"/>
                  </a:schemeClr>
                </a:solidFill>
              </a:rPr>
              <a:t>• usvajanje pojma broj - brojanjem predmeta </a:t>
            </a:r>
          </a:p>
          <a:p>
            <a:pPr>
              <a:buNone/>
            </a:pPr>
            <a:r>
              <a:rPr lang="hr-HR" sz="2000" b="1" dirty="0" smtClean="0">
                <a:solidFill>
                  <a:schemeClr val="tx2">
                    <a:lumMod val="75000"/>
                  </a:schemeClr>
                </a:solidFill>
              </a:rPr>
              <a:t>   (ne učenjem brojenja napamet), igranjem društvenih igara </a:t>
            </a:r>
          </a:p>
          <a:p>
            <a:pPr>
              <a:buNone/>
            </a:pPr>
            <a:r>
              <a:rPr lang="hr-HR" sz="2000" b="1" dirty="0" smtClean="0">
                <a:solidFill>
                  <a:schemeClr val="tx2">
                    <a:lumMod val="75000"/>
                  </a:schemeClr>
                </a:solidFill>
              </a:rPr>
              <a:t>• opće oblikovanje pojmova </a:t>
            </a:r>
          </a:p>
          <a:p>
            <a:pPr>
              <a:buNone/>
            </a:pPr>
            <a:r>
              <a:rPr lang="hr-HR" sz="2000" b="1" dirty="0" smtClean="0">
                <a:solidFill>
                  <a:schemeClr val="tx2">
                    <a:lumMod val="75000"/>
                  </a:schemeClr>
                </a:solidFill>
              </a:rPr>
              <a:t>    (zadaci kao: što se sve može obući, što je sve potrebno za pojedino zanimanje, što sve ubrajamo u pokućstvo i sl.) </a:t>
            </a:r>
          </a:p>
          <a:p>
            <a:pPr>
              <a:buNone/>
            </a:pPr>
            <a:r>
              <a:rPr lang="hr-HR" sz="2000" b="1" dirty="0" smtClean="0">
                <a:solidFill>
                  <a:schemeClr val="tx2">
                    <a:lumMod val="75000"/>
                  </a:schemeClr>
                </a:solidFill>
              </a:rPr>
              <a:t>• sposobnost grupiranja i razvrstavanja ( vrste, oblici, boje i sl.)</a:t>
            </a:r>
          </a:p>
        </p:txBody>
      </p:sp>
    </p:spTree>
    <p:extLst>
      <p:ext uri="{BB962C8B-B14F-4D97-AF65-F5344CB8AC3E}">
        <p14:creationId xmlns:p14="http://schemas.microsoft.com/office/powerpoint/2010/main" val="419802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dirty="0" smtClean="0">
                <a:solidFill>
                  <a:srgbClr val="002060"/>
                </a:solidFill>
              </a:rPr>
              <a:t>ŠKOLA </a:t>
            </a:r>
            <a:endParaRPr lang="en-US" altLang="sr-Latn-RS" b="1" dirty="0" smtClean="0">
              <a:solidFill>
                <a:srgbClr val="002060"/>
              </a:solidFill>
            </a:endParaRPr>
          </a:p>
        </p:txBody>
      </p:sp>
      <p:sp>
        <p:nvSpPr>
          <p:cNvPr id="4099" name="Rectangle 5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916113"/>
            <a:ext cx="8229600" cy="4408487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b="1" dirty="0" smtClean="0">
                <a:solidFill>
                  <a:schemeClr val="tx2">
                    <a:lumMod val="75000"/>
                  </a:schemeClr>
                </a:solidFill>
              </a:rPr>
              <a:t>polazak u školu- novo životno iskustvo djeteta</a:t>
            </a:r>
          </a:p>
          <a:p>
            <a:pPr eaLnBrk="1" hangingPunct="1"/>
            <a:r>
              <a:rPr lang="hr-HR" altLang="sr-Latn-RS" b="1" dirty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hr-HR" altLang="sr-Latn-RS" b="1" dirty="0" smtClean="0">
                <a:solidFill>
                  <a:schemeClr val="tx2">
                    <a:lumMod val="75000"/>
                  </a:schemeClr>
                </a:solidFill>
              </a:rPr>
              <a:t>ijete i roditelj  - očekivanja i strahovi</a:t>
            </a:r>
          </a:p>
          <a:p>
            <a:pPr>
              <a:defRPr/>
            </a:pPr>
            <a:r>
              <a:rPr lang="hr-HR" altLang="sr-Latn-R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roditelji </a:t>
            </a:r>
            <a:r>
              <a:rPr lang="hr-HR" altLang="sr-Latn-R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 razne načine predstavljaju djeci školu</a:t>
            </a:r>
          </a:p>
          <a:p>
            <a:pPr>
              <a:defRPr/>
            </a:pPr>
            <a:r>
              <a:rPr lang="hr-HR" altLang="sr-Latn-R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od </a:t>
            </a:r>
            <a:r>
              <a:rPr lang="hr-HR" altLang="sr-Latn-R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roditelja se očekuje da školu predstavi svom djetetu u realnom svjetlu</a:t>
            </a:r>
          </a:p>
          <a:p>
            <a:pPr>
              <a:defRPr/>
            </a:pPr>
            <a:r>
              <a:rPr lang="hr-HR" altLang="sr-Latn-R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izbjegavajte plašenje djeteta školom</a:t>
            </a:r>
            <a:endParaRPr lang="en-GB" altLang="sr-Latn-RS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hr-HR" altLang="sr-Latn-RS" b="1" dirty="0">
                <a:solidFill>
                  <a:schemeClr val="tx2">
                    <a:lumMod val="75000"/>
                  </a:schemeClr>
                </a:solidFill>
              </a:rPr>
              <a:t>v</a:t>
            </a:r>
            <a:r>
              <a:rPr lang="hr-HR" altLang="sr-Latn-RS" b="1" dirty="0" smtClean="0">
                <a:solidFill>
                  <a:schemeClr val="tx2">
                    <a:lumMod val="75000"/>
                  </a:schemeClr>
                </a:solidFill>
              </a:rPr>
              <a:t>ažno je  pravilno procijeniti  zrelost  </a:t>
            </a:r>
            <a:r>
              <a:rPr lang="hr-HR" altLang="sr-Latn-RS" b="1" dirty="0">
                <a:solidFill>
                  <a:schemeClr val="tx2">
                    <a:lumMod val="75000"/>
                  </a:schemeClr>
                </a:solidFill>
              </a:rPr>
              <a:t>djeteta za polazak u </a:t>
            </a:r>
            <a:r>
              <a:rPr lang="hr-HR" altLang="sr-Latn-RS" b="1" dirty="0" smtClean="0">
                <a:solidFill>
                  <a:schemeClr val="tx2">
                    <a:lumMod val="75000"/>
                  </a:schemeClr>
                </a:solidFill>
              </a:rPr>
              <a:t>školu</a:t>
            </a:r>
          </a:p>
          <a:p>
            <a:pPr eaLnBrk="1" hangingPunct="1"/>
            <a:r>
              <a:rPr lang="hr-HR" altLang="sr-Latn-RS" b="1" dirty="0">
                <a:solidFill>
                  <a:srgbClr val="FF0000"/>
                </a:solidFill>
              </a:rPr>
              <a:t>Š</a:t>
            </a:r>
            <a:r>
              <a:rPr lang="hr-HR" altLang="sr-Latn-RS" b="1" dirty="0" smtClean="0">
                <a:solidFill>
                  <a:srgbClr val="FF0000"/>
                </a:solidFill>
              </a:rPr>
              <a:t>to roditelje očekuje prije upisa u školu?</a:t>
            </a:r>
          </a:p>
        </p:txBody>
      </p:sp>
      <p:pic>
        <p:nvPicPr>
          <p:cNvPr id="1026" name="Picture 2" descr="C:\Users\korisnik\AppData\Local\Microsoft\Windows\Temporary Internet Files\Content.IE5\TKKSYQBQ\School_Clip_Art_162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2657"/>
            <a:ext cx="2285421" cy="194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691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hr-HR" sz="3600" b="1" dirty="0">
                <a:solidFill>
                  <a:srgbClr val="C00000"/>
                </a:solidFill>
              </a:rPr>
              <a:t>N</a:t>
            </a:r>
            <a:r>
              <a:rPr lang="hr-HR" sz="3600" b="1" dirty="0" smtClean="0">
                <a:solidFill>
                  <a:srgbClr val="C00000"/>
                </a:solidFill>
              </a:rPr>
              <a:t>eke korisne igre i aktivnosti </a:t>
            </a:r>
            <a:endParaRPr lang="hr-HR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ruštvene igre (čovječe ne ljuti se, memori, domino ) </a:t>
            </a:r>
          </a:p>
          <a:p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to razvija pažnju i pamćenje, usvajanje pojma broja, radost   </a:t>
            </a:r>
          </a:p>
          <a:p>
            <a:pPr marL="0" indent="0">
              <a:buNone/>
            </a:pP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     zbog uspjeha, podnošenje neuspjeha</a:t>
            </a:r>
          </a:p>
          <a:p>
            <a:pPr marL="0" indent="0">
              <a:buNone/>
            </a:pPr>
            <a:endParaRPr lang="hr-HR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 matematičke igre u svakodnevnim situacijama (uspoređivanje, svrstavanje i razvrstavanje, sparivanje i pridruživanje, rastavljanje cjeline na dijelove i obrnuto, </a:t>
            </a:r>
          </a:p>
          <a:p>
            <a:pPr>
              <a:buNone/>
            </a:pP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    brojenje, prepoznavanje brojki) – razvoj percepcije, usvajanje pojma broja, logičko zaključivanje. </a:t>
            </a:r>
          </a:p>
          <a:p>
            <a:endParaRPr lang="hr-HR" dirty="0"/>
          </a:p>
        </p:txBody>
      </p:sp>
      <p:pic>
        <p:nvPicPr>
          <p:cNvPr id="5" name="Picture 4" descr="dr ig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4976057"/>
            <a:ext cx="2016224" cy="1621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55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36" y="1340769"/>
            <a:ext cx="8748464" cy="4713956"/>
          </a:xfrm>
        </p:spPr>
        <p:txBody>
          <a:bodyPr>
            <a:normAutofit/>
          </a:bodyPr>
          <a:lstStyle/>
          <a:p>
            <a:r>
              <a:rPr lang="hr-HR" dirty="0" smtClean="0"/>
              <a:t> </a:t>
            </a:r>
            <a:r>
              <a:rPr lang="hr-HR" sz="2800" b="1" dirty="0">
                <a:solidFill>
                  <a:schemeClr val="tx2">
                    <a:lumMod val="75000"/>
                  </a:schemeClr>
                </a:solidFill>
              </a:rPr>
              <a:t>z</a:t>
            </a:r>
            <a:r>
              <a:rPr lang="hr-HR" sz="2800" b="1" dirty="0" smtClean="0">
                <a:solidFill>
                  <a:schemeClr val="tx2">
                    <a:lumMod val="75000"/>
                  </a:schemeClr>
                </a:solidFill>
              </a:rPr>
              <a:t>ajedničko čitanje priča i gledanje filmova u kojima se djetetu tumače postupci likova – prepoznavanje tuđih i svojih emocija, uživljavanje u situacije drugih, empatija </a:t>
            </a:r>
          </a:p>
          <a:p>
            <a:pPr>
              <a:buNone/>
            </a:pPr>
            <a:endParaRPr lang="hr-H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r-HR" sz="2800" b="1" dirty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hr-HR" sz="2800" b="1" dirty="0" smtClean="0">
                <a:solidFill>
                  <a:schemeClr val="tx2">
                    <a:lumMod val="75000"/>
                  </a:schemeClr>
                </a:solidFill>
              </a:rPr>
              <a:t>repričavanje priča – razvoj govora (pravilne rečenice, bogaćenje rječnika), logično prepričavanje (početak-sredina-kraj), postavljanje pitanja </a:t>
            </a:r>
          </a:p>
          <a:p>
            <a:endParaRPr lang="hr-HR" dirty="0"/>
          </a:p>
        </p:txBody>
      </p:sp>
      <p:pic>
        <p:nvPicPr>
          <p:cNvPr id="4" name="Picture 4" descr="MM9002830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53136"/>
            <a:ext cx="237626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čitanje prič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2376" y="4725144"/>
            <a:ext cx="232861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157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908720"/>
            <a:ext cx="8497193" cy="5217443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rtanje, bojanje, modeliranje</a:t>
            </a:r>
          </a:p>
          <a:p>
            <a:pPr marL="0" indent="0">
              <a:buNone/>
            </a:pP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   kreativnost, pravilno držanje olovke, preciznost,    </a:t>
            </a:r>
          </a:p>
          <a:p>
            <a:pPr marL="0" indent="0">
              <a:buNone/>
            </a:pP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   imenovanje boja, snalaženje na papiru (odozgo prema   </a:t>
            </a:r>
          </a:p>
          <a:p>
            <a:pPr marL="0" indent="0">
              <a:buNone/>
            </a:pP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   dolje, s lijevog na desno) </a:t>
            </a:r>
          </a:p>
          <a:p>
            <a:pPr marL="0" indent="0">
              <a:buNone/>
            </a:pPr>
            <a:endParaRPr lang="hr-HR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v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ježbe vidno - motorne koordinacije</a:t>
            </a:r>
          </a:p>
          <a:p>
            <a:pPr>
              <a:buNone/>
            </a:pP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izrezivanje traka od papira, rezanje rubova kružnih oblika, izrezivanje složenijih oblika </a:t>
            </a:r>
          </a:p>
          <a:p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sastavljanje – igra sa sitnim kockicama i predmetima</a:t>
            </a:r>
          </a:p>
          <a:p>
            <a:pPr>
              <a:buNone/>
            </a:pP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   svakodnevne aktivnosti: zakopčavanje, vezanje, slaganje odjeće,…; igre tipa "origami" – presavijanje papira...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 descr="kock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2377697"/>
            <a:ext cx="1924075" cy="1279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883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8003232" cy="938368"/>
          </a:xfrm>
        </p:spPr>
        <p:txBody>
          <a:bodyPr>
            <a:noAutofit/>
          </a:bodyPr>
          <a:lstStyle/>
          <a:p>
            <a:r>
              <a:rPr lang="hr-HR" sz="4000" b="1" dirty="0" smtClean="0">
                <a:solidFill>
                  <a:srgbClr val="C00000"/>
                </a:solidFill>
              </a:rPr>
              <a:t>Ono što je jako bitno -  socijalno emocionalni razvoj </a:t>
            </a:r>
            <a:endParaRPr lang="hr-HR" sz="4000" b="1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2420888"/>
            <a:ext cx="8147248" cy="3903712"/>
          </a:xfrm>
        </p:spPr>
        <p:txBody>
          <a:bodyPr/>
          <a:lstStyle/>
          <a:p>
            <a:r>
              <a:rPr lang="hr-HR" b="1" dirty="0" smtClean="0">
                <a:solidFill>
                  <a:srgbClr val="002060"/>
                </a:solidFill>
              </a:rPr>
              <a:t>poticati </a:t>
            </a:r>
            <a:r>
              <a:rPr lang="hr-HR" b="1" dirty="0">
                <a:solidFill>
                  <a:srgbClr val="002060"/>
                </a:solidFill>
              </a:rPr>
              <a:t>pozitivna ponašanja i hvaliti </a:t>
            </a:r>
            <a:r>
              <a:rPr lang="hr-HR" b="1" dirty="0" smtClean="0">
                <a:solidFill>
                  <a:srgbClr val="002060"/>
                </a:solidFill>
              </a:rPr>
              <a:t>ih </a:t>
            </a:r>
          </a:p>
          <a:p>
            <a:r>
              <a:rPr lang="hr-HR" b="1" dirty="0" smtClean="0">
                <a:solidFill>
                  <a:srgbClr val="002060"/>
                </a:solidFill>
              </a:rPr>
              <a:t>kritika </a:t>
            </a:r>
            <a:r>
              <a:rPr lang="hr-HR" b="1" dirty="0">
                <a:solidFill>
                  <a:srgbClr val="002060"/>
                </a:solidFill>
              </a:rPr>
              <a:t>produbljuje osjećaj nesigurnosti, stvara strah i slabo </a:t>
            </a:r>
            <a:r>
              <a:rPr lang="hr-HR" b="1" dirty="0" smtClean="0">
                <a:solidFill>
                  <a:srgbClr val="002060"/>
                </a:solidFill>
              </a:rPr>
              <a:t>samopouzdanje - kritizirati </a:t>
            </a:r>
            <a:r>
              <a:rPr lang="hr-HR" b="1" dirty="0">
                <a:solidFill>
                  <a:srgbClr val="002060"/>
                </a:solidFill>
              </a:rPr>
              <a:t>loše ponašanje, a ne </a:t>
            </a:r>
            <a:r>
              <a:rPr lang="hr-HR" b="1" dirty="0" smtClean="0">
                <a:solidFill>
                  <a:srgbClr val="002060"/>
                </a:solidFill>
              </a:rPr>
              <a:t>dijete (netko </a:t>
            </a:r>
            <a:r>
              <a:rPr lang="hr-HR" b="1" dirty="0">
                <a:solidFill>
                  <a:srgbClr val="002060"/>
                </a:solidFill>
              </a:rPr>
              <a:t>može pasti na ove razbacane igračke, a ne ti si ljenčina i ništa ne možeš sam 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učiniti)</a:t>
            </a:r>
          </a:p>
          <a:p>
            <a:r>
              <a:rPr lang="hr-HR" b="1" dirty="0" smtClean="0">
                <a:solidFill>
                  <a:srgbClr val="002060"/>
                </a:solidFill>
              </a:rPr>
              <a:t>kvalitetno </a:t>
            </a:r>
            <a:r>
              <a:rPr lang="hr-HR" b="1" dirty="0">
                <a:solidFill>
                  <a:srgbClr val="002060"/>
                </a:solidFill>
              </a:rPr>
              <a:t>p</a:t>
            </a:r>
            <a:r>
              <a:rPr lang="hr-HR" b="1" dirty="0" smtClean="0">
                <a:solidFill>
                  <a:srgbClr val="002060"/>
                </a:solidFill>
              </a:rPr>
              <a:t>rovoditi </a:t>
            </a:r>
            <a:r>
              <a:rPr lang="hr-HR" b="1" dirty="0">
                <a:solidFill>
                  <a:srgbClr val="002060"/>
                </a:solidFill>
              </a:rPr>
              <a:t>vrijeme s djetetom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01881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biti 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dosljedni u svom odnosu prema djetetovim obvezama</a:t>
            </a:r>
          </a:p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dozvoliti 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djetetu,  da u određenoj mjeri i situacijama uči na svojim pogreškama</a:t>
            </a:r>
          </a:p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ako 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smo previše zaštitnički tada takav odgoj  utječe na to da je dijete nesigurno i nesamostalno</a:t>
            </a:r>
          </a:p>
          <a:p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poticanje 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samostalnosti u izvršavanju radnji koje ono može samo učiniti (oblačenje, češljanje, pranje, pospremanje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igračaka)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2875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8003232" cy="938368"/>
          </a:xfrm>
        </p:spPr>
        <p:txBody>
          <a:bodyPr>
            <a:normAutofit fontScale="90000"/>
          </a:bodyPr>
          <a:lstStyle/>
          <a:p>
            <a:r>
              <a:rPr lang="hr-HR" sz="4400" b="1" dirty="0">
                <a:solidFill>
                  <a:srgbClr val="002060"/>
                </a:solidFill>
              </a:rPr>
              <a:t>Kako poticati samostalnost i radne navik</a:t>
            </a:r>
            <a:r>
              <a:rPr lang="hr-HR" sz="4400" b="1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hr-HR" sz="5400" b="1" dirty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>
                <a:solidFill>
                  <a:srgbClr val="002060"/>
                </a:solidFill>
              </a:rPr>
              <a:t>p</a:t>
            </a:r>
            <a:r>
              <a:rPr lang="hr-HR" b="1" dirty="0" smtClean="0">
                <a:solidFill>
                  <a:srgbClr val="002060"/>
                </a:solidFill>
              </a:rPr>
              <a:t>oticati </a:t>
            </a:r>
            <a:r>
              <a:rPr lang="hr-HR" b="1" dirty="0">
                <a:solidFill>
                  <a:srgbClr val="002060"/>
                </a:solidFill>
              </a:rPr>
              <a:t>samostalno oblačenje, svlačenje, obuvanje cipela…</a:t>
            </a:r>
          </a:p>
          <a:p>
            <a:r>
              <a:rPr lang="hr-HR" b="1" dirty="0">
                <a:solidFill>
                  <a:srgbClr val="002060"/>
                </a:solidFill>
              </a:rPr>
              <a:t>u</a:t>
            </a:r>
            <a:r>
              <a:rPr lang="hr-HR" b="1" dirty="0" smtClean="0">
                <a:solidFill>
                  <a:srgbClr val="002060"/>
                </a:solidFill>
              </a:rPr>
              <a:t>zimanje </a:t>
            </a:r>
            <a:r>
              <a:rPr lang="hr-HR" b="1" dirty="0">
                <a:solidFill>
                  <a:srgbClr val="002060"/>
                </a:solidFill>
              </a:rPr>
              <a:t>jednostavnog obroka</a:t>
            </a:r>
          </a:p>
          <a:p>
            <a:r>
              <a:rPr lang="hr-HR" b="1" dirty="0">
                <a:solidFill>
                  <a:srgbClr val="002060"/>
                </a:solidFill>
              </a:rPr>
              <a:t>n</a:t>
            </a:r>
            <a:r>
              <a:rPr lang="hr-HR" b="1" dirty="0" smtClean="0">
                <a:solidFill>
                  <a:srgbClr val="002060"/>
                </a:solidFill>
              </a:rPr>
              <a:t>aučiti </a:t>
            </a:r>
            <a:r>
              <a:rPr lang="hr-HR" b="1" dirty="0">
                <a:solidFill>
                  <a:srgbClr val="002060"/>
                </a:solidFill>
              </a:rPr>
              <a:t>ga otključati i zaključati vrata,  naučiti da nikome ne otvara vrata</a:t>
            </a:r>
          </a:p>
          <a:p>
            <a:r>
              <a:rPr lang="hr-HR" b="1" dirty="0">
                <a:solidFill>
                  <a:srgbClr val="002060"/>
                </a:solidFill>
              </a:rPr>
              <a:t>n</a:t>
            </a:r>
            <a:r>
              <a:rPr lang="hr-HR" b="1" dirty="0" smtClean="0">
                <a:solidFill>
                  <a:srgbClr val="002060"/>
                </a:solidFill>
              </a:rPr>
              <a:t>aučiti </a:t>
            </a:r>
            <a:r>
              <a:rPr lang="hr-HR" b="1" dirty="0">
                <a:solidFill>
                  <a:srgbClr val="002060"/>
                </a:solidFill>
              </a:rPr>
              <a:t>ga da sigurno prelaziti preko ceste</a:t>
            </a:r>
          </a:p>
          <a:p>
            <a:r>
              <a:rPr lang="hr-HR" b="1" dirty="0">
                <a:solidFill>
                  <a:srgbClr val="002060"/>
                </a:solidFill>
              </a:rPr>
              <a:t>n</a:t>
            </a:r>
            <a:r>
              <a:rPr lang="hr-HR" b="1" dirty="0" smtClean="0">
                <a:solidFill>
                  <a:srgbClr val="002060"/>
                </a:solidFill>
              </a:rPr>
              <a:t>aučiti </a:t>
            </a:r>
            <a:r>
              <a:rPr lang="hr-HR" b="1" dirty="0">
                <a:solidFill>
                  <a:srgbClr val="002060"/>
                </a:solidFill>
              </a:rPr>
              <a:t>da ne ulazi u komunikaciju s nepoznatima</a:t>
            </a:r>
          </a:p>
          <a:p>
            <a:r>
              <a:rPr lang="hr-HR" b="1" dirty="0">
                <a:solidFill>
                  <a:srgbClr val="002060"/>
                </a:solidFill>
              </a:rPr>
              <a:t>z</a:t>
            </a:r>
            <a:r>
              <a:rPr lang="hr-HR" b="1" dirty="0" smtClean="0">
                <a:solidFill>
                  <a:srgbClr val="002060"/>
                </a:solidFill>
              </a:rPr>
              <a:t>apamtiti </a:t>
            </a:r>
            <a:r>
              <a:rPr lang="hr-HR" b="1" dirty="0">
                <a:solidFill>
                  <a:srgbClr val="002060"/>
                </a:solidFill>
              </a:rPr>
              <a:t>adresu, ime roditelja…(ili imati </a:t>
            </a:r>
            <a:r>
              <a:rPr lang="hr-HR" b="1" dirty="0" smtClean="0">
                <a:solidFill>
                  <a:srgbClr val="002060"/>
                </a:solidFill>
              </a:rPr>
              <a:t>zapisano)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56409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da  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kaže sve što ga brine ili plaši u situacijama kad je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samo 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bez vas</a:t>
            </a:r>
          </a:p>
          <a:p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roz 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razgovor provjerite koliko dijete zna o opasnim situacijama i kome se može obratiti za pomoć, kada je samo, uplašeno ili u opasnosti</a:t>
            </a:r>
          </a:p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važno 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je da ne zastrašujete dijete, već ga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snažite i 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pomažete mu davanjem osnovnih informacija (npr. pozvati baku, susjeda ..)</a:t>
            </a:r>
          </a:p>
        </p:txBody>
      </p:sp>
    </p:spTree>
    <p:extLst>
      <p:ext uri="{BB962C8B-B14F-4D97-AF65-F5344CB8AC3E}">
        <p14:creationId xmlns:p14="http://schemas.microsoft.com/office/powerpoint/2010/main" val="319916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hr-HR" altLang="sr-Latn-RS" b="1" dirty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hr-HR" altLang="sr-Latn-RS" b="1" dirty="0" smtClean="0">
                <a:solidFill>
                  <a:schemeClr val="tx2">
                    <a:lumMod val="75000"/>
                  </a:schemeClr>
                </a:solidFill>
              </a:rPr>
              <a:t>ijete </a:t>
            </a:r>
            <a:r>
              <a:rPr lang="hr-HR" altLang="sr-Latn-RS" b="1" dirty="0">
                <a:solidFill>
                  <a:schemeClr val="tx2">
                    <a:lumMod val="75000"/>
                  </a:schemeClr>
                </a:solidFill>
              </a:rPr>
              <a:t>ovog uzrasta je nestalno, puno suprotnih želja, sklono emotivnim </a:t>
            </a:r>
            <a:r>
              <a:rPr lang="hr-HR" altLang="sr-Latn-RS" b="1" dirty="0" smtClean="0">
                <a:solidFill>
                  <a:schemeClr val="tx2">
                    <a:lumMod val="75000"/>
                  </a:schemeClr>
                </a:solidFill>
              </a:rPr>
              <a:t>uzbuđenjima. </a:t>
            </a:r>
            <a:endParaRPr lang="hr-HR" altLang="sr-Latn-RS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hr-HR" altLang="sr-Latn-RS" b="1" dirty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hr-HR" altLang="sr-Latn-RS" b="1" dirty="0" smtClean="0">
                <a:solidFill>
                  <a:schemeClr val="tx2">
                    <a:lumMod val="75000"/>
                  </a:schemeClr>
                </a:solidFill>
              </a:rPr>
              <a:t>omozite </a:t>
            </a:r>
            <a:r>
              <a:rPr lang="hr-HR" altLang="sr-Latn-RS" b="1" dirty="0">
                <a:solidFill>
                  <a:schemeClr val="tx2">
                    <a:lumMod val="75000"/>
                  </a:schemeClr>
                </a:solidFill>
              </a:rPr>
              <a:t>mu da se uravnoteži sa svojim novim životnim </a:t>
            </a:r>
            <a:r>
              <a:rPr lang="hr-HR" altLang="sr-Latn-RS" b="1" dirty="0" smtClean="0">
                <a:solidFill>
                  <a:schemeClr val="tx2">
                    <a:lumMod val="75000"/>
                  </a:schemeClr>
                </a:solidFill>
              </a:rPr>
              <a:t>iskustvom.</a:t>
            </a:r>
            <a:endParaRPr lang="hr-HR" altLang="sr-Latn-RS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hr-HR" altLang="sr-Latn-RS" b="1" dirty="0" smtClean="0">
                <a:solidFill>
                  <a:schemeClr val="tx2">
                    <a:lumMod val="75000"/>
                  </a:schemeClr>
                </a:solidFill>
              </a:rPr>
              <a:t>U postavljanju </a:t>
            </a:r>
            <a:r>
              <a:rPr lang="hr-HR" altLang="sr-Latn-RS" b="1" dirty="0">
                <a:solidFill>
                  <a:schemeClr val="tx2">
                    <a:lumMod val="75000"/>
                  </a:schemeClr>
                </a:solidFill>
              </a:rPr>
              <a:t>zahtjeva budite </a:t>
            </a:r>
            <a:r>
              <a:rPr lang="hr-HR" altLang="sr-Latn-RS" b="1" dirty="0" smtClean="0">
                <a:solidFill>
                  <a:schemeClr val="tx2">
                    <a:lumMod val="75000"/>
                  </a:schemeClr>
                </a:solidFill>
              </a:rPr>
              <a:t>umjereni i </a:t>
            </a:r>
            <a:r>
              <a:rPr lang="hr-HR" altLang="sr-Latn-RS" b="1" dirty="0">
                <a:solidFill>
                  <a:schemeClr val="tx2">
                    <a:lumMod val="75000"/>
                  </a:schemeClr>
                </a:solidFill>
              </a:rPr>
              <a:t>dosljedni pri izvršavanju njegovih </a:t>
            </a:r>
            <a:r>
              <a:rPr lang="hr-HR" altLang="sr-Latn-RS" b="1" dirty="0" smtClean="0">
                <a:solidFill>
                  <a:schemeClr val="tx2">
                    <a:lumMod val="75000"/>
                  </a:schemeClr>
                </a:solidFill>
              </a:rPr>
              <a:t>dužnosti.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09120"/>
            <a:ext cx="391303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74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9632" y="1628800"/>
            <a:ext cx="7427168" cy="218288"/>
          </a:xfrm>
        </p:spPr>
        <p:txBody>
          <a:bodyPr>
            <a:normAutofit fontScale="90000"/>
          </a:bodyPr>
          <a:lstStyle/>
          <a:p>
            <a:r>
              <a:rPr lang="hr-HR" dirty="0"/>
              <a:t>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HVALA NA PAŽNJI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/>
          <a:lstStyle/>
          <a:p>
            <a:endParaRPr lang="hr-HR" dirty="0" smtClean="0"/>
          </a:p>
          <a:p>
            <a:endParaRPr lang="hr-HR" dirty="0"/>
          </a:p>
          <a:p>
            <a:pPr marL="0" indent="0">
              <a:buNone/>
            </a:pPr>
            <a:r>
              <a:rPr lang="hr-HR" dirty="0" smtClean="0"/>
              <a:t>    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Dubravka </a:t>
            </a:r>
            <a:r>
              <a:rPr lang="hr-HR" b="1" dirty="0" err="1" smtClean="0">
                <a:solidFill>
                  <a:schemeClr val="tx2">
                    <a:lumMod val="75000"/>
                  </a:schemeClr>
                </a:solidFill>
              </a:rPr>
              <a:t>Kosier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b="1" dirty="0" err="1" smtClean="0">
                <a:solidFill>
                  <a:schemeClr val="tx2">
                    <a:lumMod val="75000"/>
                  </a:schemeClr>
                </a:solidFill>
              </a:rPr>
              <a:t>Čakarun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, učiteljica RN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     Antonija Radoš, učiteljica RN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      Višnja Cuculić, pedagoginja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1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/>
          <a:lstStyle/>
          <a:p>
            <a:pPr eaLnBrk="1" hangingPunct="1"/>
            <a:r>
              <a:rPr lang="hr-HR" altLang="sr-Latn-RS" b="1" dirty="0" smtClean="0"/>
              <a:t>ZAKONSKI OKVIR</a:t>
            </a:r>
            <a:endParaRPr lang="en-US" altLang="sr-Latn-RS" b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564904"/>
            <a:ext cx="8003232" cy="3759696"/>
          </a:xfrm>
        </p:spPr>
        <p:txBody>
          <a:bodyPr/>
          <a:lstStyle/>
          <a:p>
            <a:pPr eaLnBrk="1" hangingPunct="1"/>
            <a:r>
              <a:rPr lang="hr-HR" altLang="sr-Latn-RS" b="1" dirty="0" smtClean="0">
                <a:solidFill>
                  <a:schemeClr val="tx2">
                    <a:lumMod val="75000"/>
                  </a:schemeClr>
                </a:solidFill>
              </a:rPr>
              <a:t>Prije redovitog upisa u prvi razred obvezno je  utvrđivanje psihofizičkog stanja djeteta  od strane stručnog povjerenstva škole</a:t>
            </a:r>
            <a:endParaRPr lang="en-US" altLang="sr-Latn-RS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korisnik\AppData\Local\Microsoft\Windows\Temporary Internet Files\Content.IE5\TA68W8MK\BacktoSchoo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7707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66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dirty="0" smtClean="0"/>
              <a:t>POVJERENSTVO ŠKOLE</a:t>
            </a:r>
            <a:endParaRPr lang="en-US" altLang="sr-Latn-RS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276872"/>
            <a:ext cx="8147248" cy="3831704"/>
          </a:xfrm>
        </p:spPr>
        <p:txBody>
          <a:bodyPr/>
          <a:lstStyle/>
          <a:p>
            <a:r>
              <a:rPr lang="hr-HR" altLang="sr-Latn-RS" b="1" dirty="0" smtClean="0">
                <a:solidFill>
                  <a:schemeClr val="tx2">
                    <a:lumMod val="75000"/>
                  </a:schemeClr>
                </a:solidFill>
              </a:rPr>
              <a:t>Procjenjuje zrelost djeteta za upis u prvi razred</a:t>
            </a:r>
          </a:p>
          <a:p>
            <a:pPr marL="0" indent="0">
              <a:buNone/>
            </a:pPr>
            <a:endParaRPr lang="hr-HR" altLang="sr-Latn-RS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r-HR" altLang="sr-Latn-RS" b="1" dirty="0" smtClean="0">
                <a:solidFill>
                  <a:schemeClr val="tx2">
                    <a:lumMod val="75000"/>
                  </a:schemeClr>
                </a:solidFill>
              </a:rPr>
              <a:t>Procjenjuje kada za to postoji potreba i predlaže Stručnom povjerenstvu GUO</a:t>
            </a:r>
            <a:endParaRPr lang="hr-HR" altLang="sr-Latn-RS" dirty="0"/>
          </a:p>
          <a:p>
            <a:pPr marL="0" indent="0">
              <a:buNone/>
            </a:pPr>
            <a:r>
              <a:rPr lang="hr-HR" altLang="sr-Latn-RS" b="1" dirty="0" smtClean="0">
                <a:solidFill>
                  <a:schemeClr val="tx2">
                    <a:lumMod val="75000"/>
                  </a:schemeClr>
                </a:solidFill>
              </a:rPr>
              <a:t>     1.Odgodu upisa </a:t>
            </a:r>
          </a:p>
          <a:p>
            <a:pPr marL="0" indent="0">
              <a:buNone/>
            </a:pPr>
            <a:r>
              <a:rPr lang="hr-HR" altLang="sr-Latn-RS" b="1" dirty="0" smtClean="0">
                <a:solidFill>
                  <a:schemeClr val="tx2">
                    <a:lumMod val="75000"/>
                  </a:schemeClr>
                </a:solidFill>
              </a:rPr>
              <a:t>     2.Prijevremeni upis</a:t>
            </a:r>
          </a:p>
          <a:p>
            <a:pPr marL="0" indent="0" algn="ctr" eaLnBrk="1" hangingPunct="1">
              <a:buNone/>
            </a:pPr>
            <a:r>
              <a:rPr lang="hr-HR" altLang="sr-Latn-RS" b="1" dirty="0" smtClean="0">
                <a:solidFill>
                  <a:schemeClr val="tx2">
                    <a:lumMod val="75000"/>
                  </a:schemeClr>
                </a:solidFill>
              </a:rPr>
              <a:t>   3.Primjereni program osnovnog obrazovanja za učenike</a:t>
            </a:r>
          </a:p>
          <a:p>
            <a:pPr marL="0" indent="0" eaLnBrk="1" hangingPunct="1">
              <a:buNone/>
            </a:pPr>
            <a:r>
              <a:rPr lang="hr-HR" altLang="sr-Latn-R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altLang="sr-Latn-RS" b="1" dirty="0" smtClean="0">
                <a:solidFill>
                  <a:schemeClr val="tx2">
                    <a:lumMod val="75000"/>
                  </a:schemeClr>
                </a:solidFill>
              </a:rPr>
              <a:t>    s TUR</a:t>
            </a:r>
          </a:p>
          <a:p>
            <a:pPr eaLnBrk="1" hangingPunct="1"/>
            <a:endParaRPr lang="en-US" alt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375626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96752"/>
            <a:ext cx="8229600" cy="650336"/>
          </a:xfrm>
        </p:spPr>
        <p:txBody>
          <a:bodyPr>
            <a:noAutofit/>
          </a:bodyPr>
          <a:lstStyle/>
          <a:p>
            <a:pPr eaLnBrk="1" hangingPunct="1"/>
            <a:r>
              <a:rPr lang="hr-HR" altLang="sr-Latn-RS" sz="4400" b="1" dirty="0" smtClean="0">
                <a:solidFill>
                  <a:schemeClr val="tx2">
                    <a:lumMod val="75000"/>
                  </a:schemeClr>
                </a:solidFill>
              </a:rPr>
              <a:t>POVJERENSTVO GRADSKOG UREDA</a:t>
            </a:r>
            <a:endParaRPr lang="en-US" altLang="sr-Latn-RS" sz="4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204864"/>
            <a:ext cx="8219256" cy="4119736"/>
          </a:xfrm>
        </p:spPr>
        <p:txBody>
          <a:bodyPr/>
          <a:lstStyle/>
          <a:p>
            <a:pPr eaLnBrk="1" hangingPunct="1"/>
            <a:r>
              <a:rPr lang="hr-HR" altLang="sr-Latn-RS" b="1" dirty="0" smtClean="0">
                <a:solidFill>
                  <a:schemeClr val="tx2">
                    <a:lumMod val="75000"/>
                  </a:schemeClr>
                </a:solidFill>
              </a:rPr>
              <a:t>Na osnovu  mišljenja  školskog povjerenstva </a:t>
            </a:r>
          </a:p>
          <a:p>
            <a:pPr marL="0" indent="0" eaLnBrk="1" hangingPunct="1">
              <a:buNone/>
            </a:pPr>
            <a:r>
              <a:rPr lang="hr-HR" altLang="sr-Latn-RS" b="1" dirty="0" smtClean="0">
                <a:solidFill>
                  <a:schemeClr val="tx2">
                    <a:lumMod val="75000"/>
                  </a:schemeClr>
                </a:solidFill>
              </a:rPr>
              <a:t>     i priložene dokumentacije</a:t>
            </a:r>
          </a:p>
          <a:p>
            <a:pPr eaLnBrk="1" hangingPunct="1"/>
            <a:endParaRPr lang="hr-HR" altLang="sr-Latn-R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/>
            <a:r>
              <a:rPr lang="hr-HR" altLang="sr-Latn-RS" b="1" dirty="0" smtClean="0">
                <a:solidFill>
                  <a:schemeClr val="tx2">
                    <a:lumMod val="75000"/>
                  </a:schemeClr>
                </a:solidFill>
              </a:rPr>
              <a:t>Povjerenstvo  Gradskog ureda izdaje rješenje  za prijevremeni upis, odgodu ili primjereni oblik obrazovanja</a:t>
            </a:r>
            <a:endParaRPr lang="en-US" altLang="sr-Latn-RS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b="1" dirty="0"/>
              <a:t>UPIS UČENIKA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r>
              <a:rPr lang="hr-HR" altLang="sr-Latn-RS" sz="2400" b="1" dirty="0">
                <a:solidFill>
                  <a:schemeClr val="accent1">
                    <a:lumMod val="50000"/>
                  </a:schemeClr>
                </a:solidFill>
              </a:rPr>
              <a:t>stručna povjerenstva škole  pregledavaju djecu svog upisnog </a:t>
            </a:r>
            <a:r>
              <a:rPr lang="hr-HR" altLang="sr-Latn-RS" sz="2400" b="1" dirty="0" smtClean="0">
                <a:solidFill>
                  <a:schemeClr val="accent1">
                    <a:lumMod val="50000"/>
                  </a:schemeClr>
                </a:solidFill>
              </a:rPr>
              <a:t>područja</a:t>
            </a:r>
          </a:p>
          <a:p>
            <a:pPr marL="0" indent="0">
              <a:buNone/>
            </a:pPr>
            <a:endParaRPr lang="hr-HR" altLang="sr-Latn-R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r-HR" altLang="sr-Latn-RS" sz="2800" b="1" dirty="0">
                <a:solidFill>
                  <a:srgbClr val="C00000"/>
                </a:solidFill>
              </a:rPr>
              <a:t>žele li roditelji upis u školu koja nije matična, obvezan je pregled u matičnoj školi, pa onda upis u </a:t>
            </a:r>
            <a:r>
              <a:rPr lang="hr-HR" altLang="sr-Latn-RS" sz="2800" b="1" dirty="0" smtClean="0">
                <a:solidFill>
                  <a:srgbClr val="C00000"/>
                </a:solidFill>
              </a:rPr>
              <a:t>školu izbora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14438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b="1" dirty="0" smtClean="0"/>
              <a:t>ŠTO ZNAČI ZRELOST DJETETA ZA POLAZAK U ŠKOLU</a:t>
            </a:r>
            <a:r>
              <a:rPr lang="hr-HR" sz="4000" dirty="0" smtClean="0"/>
              <a:t>?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63752"/>
          </a:xfrm>
        </p:spPr>
        <p:txBody>
          <a:bodyPr>
            <a:normAutofit/>
          </a:bodyPr>
          <a:lstStyle/>
          <a:p>
            <a:r>
              <a:rPr lang="hr-HR" dirty="0" smtClean="0"/>
              <a:t> </a:t>
            </a:r>
            <a:r>
              <a:rPr lang="hr-HR" altLang="sr-Latn-RS" sz="2400" b="1" dirty="0" smtClean="0">
                <a:solidFill>
                  <a:schemeClr val="tx2">
                    <a:lumMod val="75000"/>
                  </a:schemeClr>
                </a:solidFill>
              </a:rPr>
              <a:t>zrelost </a:t>
            </a:r>
            <a:r>
              <a:rPr lang="hr-HR" altLang="sr-Latn-RS" sz="2400" b="1" dirty="0">
                <a:solidFill>
                  <a:schemeClr val="tx2">
                    <a:lumMod val="75000"/>
                  </a:schemeClr>
                </a:solidFill>
              </a:rPr>
              <a:t>za školu podrazumijeva optimalan stupanj razvijenosti </a:t>
            </a:r>
            <a:r>
              <a:rPr lang="hr-HR" altLang="sr-Latn-RS" sz="2400" b="1" dirty="0" smtClean="0">
                <a:solidFill>
                  <a:schemeClr val="tx2">
                    <a:lumMod val="75000"/>
                  </a:schemeClr>
                </a:solidFill>
              </a:rPr>
              <a:t>   različitih   fizičkih </a:t>
            </a:r>
            <a:r>
              <a:rPr lang="hr-HR" altLang="sr-Latn-RS" sz="2400" b="1" dirty="0">
                <a:solidFill>
                  <a:schemeClr val="tx2">
                    <a:lumMod val="75000"/>
                  </a:schemeClr>
                </a:solidFill>
              </a:rPr>
              <a:t>i psihičkih funkcija koje će djetetu omogućiti uspješno savladavanje </a:t>
            </a:r>
            <a:r>
              <a:rPr lang="hr-HR" altLang="sr-Latn-RS" sz="2400" b="1" dirty="0" smtClean="0">
                <a:solidFill>
                  <a:schemeClr val="tx2">
                    <a:lumMod val="75000"/>
                  </a:schemeClr>
                </a:solidFill>
              </a:rPr>
              <a:t>programa</a:t>
            </a:r>
            <a:endParaRPr lang="hr-HR" altLang="sr-Latn-RS" sz="24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hr-HR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vako dijete je specifično, razvoj svakog djeteta je različit i ovisi o brojnim utjecajima u predškolskoj dobi</a:t>
            </a:r>
          </a:p>
          <a:p>
            <a:pPr>
              <a:buNone/>
            </a:pP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4" name="Rounded Rectangle 3"/>
          <p:cNvSpPr/>
          <p:nvPr/>
        </p:nvSpPr>
        <p:spPr>
          <a:xfrm>
            <a:off x="611560" y="4869160"/>
            <a:ext cx="2304256" cy="122413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TJELESNU</a:t>
            </a:r>
          </a:p>
          <a:p>
            <a:pPr algn="ctr"/>
            <a:r>
              <a:rPr lang="hr-HR" b="1" dirty="0" smtClean="0"/>
              <a:t>ZRELOST</a:t>
            </a:r>
            <a:endParaRPr lang="hr-HR" b="1" dirty="0"/>
          </a:p>
        </p:txBody>
      </p:sp>
      <p:sp>
        <p:nvSpPr>
          <p:cNvPr id="5" name="Rounded Rectangle 4"/>
          <p:cNvSpPr/>
          <p:nvPr/>
        </p:nvSpPr>
        <p:spPr>
          <a:xfrm>
            <a:off x="3419872" y="4869160"/>
            <a:ext cx="2232248" cy="1224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INTELEKTUALNU </a:t>
            </a:r>
          </a:p>
          <a:p>
            <a:pPr algn="ctr"/>
            <a:r>
              <a:rPr lang="hr-HR" b="1" dirty="0" smtClean="0"/>
              <a:t>ZRELOST</a:t>
            </a:r>
            <a:endParaRPr lang="hr-HR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156176" y="4797152"/>
            <a:ext cx="230425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EMOCIONALNO-SOCIJALNU ZRELOST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89706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altLang="sr-Latn-RS" sz="4400" b="1" dirty="0" smtClean="0">
                <a:solidFill>
                  <a:srgbClr val="002060"/>
                </a:solidFill>
              </a:rPr>
              <a:t>TJELESNA ZRELOST</a:t>
            </a:r>
            <a:endParaRPr lang="en-US" altLang="sr-Latn-RS" sz="4400" b="1" dirty="0" smtClean="0">
              <a:solidFill>
                <a:srgbClr val="00206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204864"/>
            <a:ext cx="8229600" cy="411973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2800" b="1" dirty="0">
                <a:solidFill>
                  <a:srgbClr val="002060"/>
                </a:solidFill>
              </a:rPr>
              <a:t>p</a:t>
            </a:r>
            <a:r>
              <a:rPr lang="hr-HR" altLang="sr-Latn-RS" sz="2800" b="1" dirty="0" smtClean="0">
                <a:solidFill>
                  <a:srgbClr val="002060"/>
                </a:solidFill>
              </a:rPr>
              <a:t>rosječna visina od  117 -120 cm; </a:t>
            </a:r>
            <a:r>
              <a:rPr lang="hr-HR" altLang="sr-Latn-RS" sz="2800" b="1" dirty="0">
                <a:solidFill>
                  <a:srgbClr val="002060"/>
                </a:solidFill>
              </a:rPr>
              <a:t>p</a:t>
            </a:r>
            <a:r>
              <a:rPr lang="hr-HR" altLang="sr-Latn-RS" sz="2800" b="1" dirty="0" smtClean="0">
                <a:solidFill>
                  <a:srgbClr val="002060"/>
                </a:solidFill>
              </a:rPr>
              <a:t>rosječna težina oko 20 kg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b="1" dirty="0">
                <a:solidFill>
                  <a:srgbClr val="002060"/>
                </a:solidFill>
              </a:rPr>
              <a:t>p</a:t>
            </a:r>
            <a:r>
              <a:rPr lang="hr-HR" altLang="sr-Latn-RS" sz="2800" b="1" dirty="0" smtClean="0">
                <a:solidFill>
                  <a:srgbClr val="002060"/>
                </a:solidFill>
              </a:rPr>
              <a:t>ojava trajnih zuba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b="1" dirty="0">
                <a:solidFill>
                  <a:srgbClr val="002060"/>
                </a:solidFill>
              </a:rPr>
              <a:t>d</a:t>
            </a:r>
            <a:r>
              <a:rPr lang="hr-HR" altLang="sr-Latn-RS" sz="2800" b="1" dirty="0" smtClean="0">
                <a:solidFill>
                  <a:srgbClr val="002060"/>
                </a:solidFill>
              </a:rPr>
              <a:t>obra mišićna snaga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b="1" dirty="0">
                <a:solidFill>
                  <a:srgbClr val="002060"/>
                </a:solidFill>
              </a:rPr>
              <a:t>d</a:t>
            </a:r>
            <a:r>
              <a:rPr lang="hr-HR" altLang="sr-Latn-RS" sz="2800" b="1" dirty="0" smtClean="0">
                <a:solidFill>
                  <a:srgbClr val="002060"/>
                </a:solidFill>
              </a:rPr>
              <a:t>obra razvijenost osjetnih organa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b="1" dirty="0">
                <a:solidFill>
                  <a:srgbClr val="002060"/>
                </a:solidFill>
              </a:rPr>
              <a:t>d</a:t>
            </a:r>
            <a:r>
              <a:rPr lang="hr-HR" altLang="sr-Latn-RS" sz="2800" b="1" dirty="0" smtClean="0">
                <a:solidFill>
                  <a:srgbClr val="002060"/>
                </a:solidFill>
              </a:rPr>
              <a:t>obro zdravlje i pravilan tjelesni razvoj važan potencijal s kojim dijete kreće u školu</a:t>
            </a:r>
            <a:endParaRPr lang="en-US" altLang="sr-Latn-RS" sz="2800" b="1" dirty="0" smtClean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korisnik\AppData\Local\Microsoft\Windows\Temporary Internet Files\Content.IE5\TA68W8MK\healtychild-vexel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61048"/>
            <a:ext cx="242546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446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80120"/>
          </a:xfrm>
        </p:spPr>
        <p:txBody>
          <a:bodyPr>
            <a:normAutofit/>
          </a:bodyPr>
          <a:lstStyle/>
          <a:p>
            <a:r>
              <a:rPr lang="hr-HR" altLang="sr-Latn-RS" sz="4400" b="1" dirty="0" smtClean="0">
                <a:solidFill>
                  <a:srgbClr val="002060"/>
                </a:solidFill>
              </a:rPr>
              <a:t> INTELEKTUALNA </a:t>
            </a:r>
            <a:r>
              <a:rPr lang="hr-HR" altLang="sr-Latn-RS" sz="4400" b="1" dirty="0">
                <a:solidFill>
                  <a:srgbClr val="002060"/>
                </a:solidFill>
              </a:rPr>
              <a:t>ZRELOST</a:t>
            </a:r>
            <a:endParaRPr lang="hr-HR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263752"/>
          </a:xfrm>
        </p:spPr>
        <p:txBody>
          <a:bodyPr>
            <a:normAutofit fontScale="92500" lnSpcReduction="20000"/>
          </a:bodyPr>
          <a:lstStyle/>
          <a:p>
            <a:r>
              <a:rPr lang="hr-HR" altLang="sr-Latn-RS" b="1" dirty="0" smtClean="0">
                <a:solidFill>
                  <a:schemeClr val="tx2">
                    <a:lumMod val="75000"/>
                  </a:schemeClr>
                </a:solidFill>
              </a:rPr>
              <a:t>do polaska u školu dijete je razvilo mnogobrojne psihičke funkcije</a:t>
            </a:r>
          </a:p>
          <a:p>
            <a:r>
              <a:rPr lang="hr-HR" altLang="sr-Latn-RS" b="1" dirty="0" smtClean="0">
                <a:solidFill>
                  <a:schemeClr val="tx2">
                    <a:lumMod val="75000"/>
                  </a:schemeClr>
                </a:solidFill>
              </a:rPr>
              <a:t>govor-  dobro razvijen, sposobnost izražavanja vlastitih misli i potreba, razumije govor drugih</a:t>
            </a:r>
          </a:p>
          <a:p>
            <a:r>
              <a:rPr lang="hr-HR" altLang="sr-Latn-RS" b="1" dirty="0" smtClean="0">
                <a:solidFill>
                  <a:schemeClr val="tx2">
                    <a:lumMod val="75000"/>
                  </a:schemeClr>
                </a:solidFill>
              </a:rPr>
              <a:t>pažnja- namjerna pažnja djeteta oko 15-20 minuta sposobnost distribucije pažnje</a:t>
            </a:r>
          </a:p>
          <a:p>
            <a:r>
              <a:rPr lang="hr-HR" altLang="sr-Latn-RS" b="1" dirty="0" smtClean="0">
                <a:solidFill>
                  <a:srgbClr val="002060"/>
                </a:solidFill>
              </a:rPr>
              <a:t>razvijenost </a:t>
            </a:r>
            <a:r>
              <a:rPr lang="hr-HR" altLang="sr-Latn-RS" b="1" dirty="0">
                <a:solidFill>
                  <a:srgbClr val="002060"/>
                </a:solidFill>
              </a:rPr>
              <a:t>pamćenja</a:t>
            </a:r>
          </a:p>
          <a:p>
            <a:r>
              <a:rPr lang="hr-HR" altLang="sr-Latn-RS" b="1" dirty="0" smtClean="0">
                <a:solidFill>
                  <a:srgbClr val="002060"/>
                </a:solidFill>
              </a:rPr>
              <a:t>mišljenje- </a:t>
            </a:r>
            <a:r>
              <a:rPr lang="hr-HR" altLang="sr-Latn-RS" b="1" dirty="0">
                <a:solidFill>
                  <a:srgbClr val="002060"/>
                </a:solidFill>
              </a:rPr>
              <a:t>sposobnost zahvaćanja veza  i odnosa među stvarima i pojavama,</a:t>
            </a:r>
          </a:p>
          <a:p>
            <a:r>
              <a:rPr lang="hr-HR" altLang="sr-Latn-RS" b="1" dirty="0" smtClean="0">
                <a:solidFill>
                  <a:srgbClr val="002060"/>
                </a:solidFill>
              </a:rPr>
              <a:t>inteligencija – vrlo </a:t>
            </a:r>
            <a:r>
              <a:rPr lang="hr-HR" altLang="sr-Latn-RS" b="1" dirty="0">
                <a:solidFill>
                  <a:srgbClr val="002060"/>
                </a:solidFill>
              </a:rPr>
              <a:t>značajna za školski uspjeh</a:t>
            </a:r>
          </a:p>
          <a:p>
            <a:r>
              <a:rPr lang="hr-HR" altLang="sr-Latn-RS" b="1" dirty="0">
                <a:solidFill>
                  <a:srgbClr val="002060"/>
                </a:solidFill>
              </a:rPr>
              <a:t>p</a:t>
            </a:r>
            <a:r>
              <a:rPr lang="hr-HR" altLang="sr-Latn-RS" b="1" dirty="0" smtClean="0">
                <a:solidFill>
                  <a:srgbClr val="002060"/>
                </a:solidFill>
              </a:rPr>
              <a:t>sihomotorne  vještine- </a:t>
            </a:r>
            <a:r>
              <a:rPr lang="hr-HR" altLang="sr-Latn-RS" b="1" dirty="0">
                <a:solidFill>
                  <a:srgbClr val="002060"/>
                </a:solidFill>
              </a:rPr>
              <a:t>potrebne za savladavanje čitanja i pisanja</a:t>
            </a:r>
            <a:endParaRPr lang="en-US" altLang="sr-Latn-RS" b="1" dirty="0">
              <a:solidFill>
                <a:srgbClr val="002060"/>
              </a:solidFill>
            </a:endParaRPr>
          </a:p>
          <a:p>
            <a:endParaRPr lang="hr-HR" altLang="sr-Latn-RS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hr-HR" altLang="sr-Latn-RS" sz="24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606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370</TotalTime>
  <Words>1335</Words>
  <Application>Microsoft Office PowerPoint</Application>
  <PresentationFormat>Prikaz na zaslonu (4:3)</PresentationFormat>
  <Paragraphs>164</Paragraphs>
  <Slides>28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32" baseType="lpstr">
      <vt:lpstr>Calibri</vt:lpstr>
      <vt:lpstr>Cambria</vt:lpstr>
      <vt:lpstr>Wingdings 2</vt:lpstr>
      <vt:lpstr>Flow</vt:lpstr>
      <vt:lpstr>PRIPREMA DJETETA  ZA ŠKOLU</vt:lpstr>
      <vt:lpstr>ŠKOLA </vt:lpstr>
      <vt:lpstr>ZAKONSKI OKVIR</vt:lpstr>
      <vt:lpstr>POVJERENSTVO ŠKOLE</vt:lpstr>
      <vt:lpstr>POVJERENSTVO GRADSKOG UREDA</vt:lpstr>
      <vt:lpstr>UPIS UČENIKA</vt:lpstr>
      <vt:lpstr>ŠTO ZNAČI ZRELOST DJETETA ZA POLAZAK U ŠKOLU?</vt:lpstr>
      <vt:lpstr>TJELESNA ZRELOST</vt:lpstr>
      <vt:lpstr> INTELEKTUALNA ZRELOST</vt:lpstr>
      <vt:lpstr>EMOCIONALNA ZRELOST</vt:lpstr>
      <vt:lpstr> SOCIJALNA ZRELOST</vt:lpstr>
      <vt:lpstr>          O ČEMU OVISI USPJEH I SNALAŽENJE U ŠKOLSKOM OKRUŽENJU? </vt:lpstr>
      <vt:lpstr>PROCJENA ZRELOSTI ….</vt:lpstr>
      <vt:lpstr> PRIPREMATI  - kako???</vt:lpstr>
      <vt:lpstr> NAJČEŠĆE GREŠKE: </vt:lpstr>
      <vt:lpstr>ŠTO JE POTREBNO NAUČITI DIJETE PRIJE ŠKOLE?  </vt:lpstr>
      <vt:lpstr>VRTIĆ I OBITELJ </vt:lpstr>
      <vt:lpstr>PowerPointova prezentacija</vt:lpstr>
      <vt:lpstr>    Da bi djetetu olakšali početno učenje čitanja i pisanja igrajte se i razgovarajte s djetetom o: </vt:lpstr>
      <vt:lpstr>Neke korisne igre i aktivnosti </vt:lpstr>
      <vt:lpstr>PowerPointova prezentacija</vt:lpstr>
      <vt:lpstr>PowerPointova prezentacija</vt:lpstr>
      <vt:lpstr>Ono što je jako bitno -  socijalno emocionalni razvoj </vt:lpstr>
      <vt:lpstr>PowerPointova prezentacija</vt:lpstr>
      <vt:lpstr>Kako poticati samostalnost i radne navike?</vt:lpstr>
      <vt:lpstr>PowerPointova prezentacija</vt:lpstr>
      <vt:lpstr>PowerPointova prezentacija</vt:lpstr>
      <vt:lpstr>      HVALA NA PAŽNJI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PRIPREMA DJECE ZA ŠKOLU</dc:title>
  <dc:creator>korisnik</dc:creator>
  <cp:lastModifiedBy>Zbornica</cp:lastModifiedBy>
  <cp:revision>42</cp:revision>
  <cp:lastPrinted>2016-02-17T13:30:47Z</cp:lastPrinted>
  <dcterms:created xsi:type="dcterms:W3CDTF">2016-02-13T18:26:50Z</dcterms:created>
  <dcterms:modified xsi:type="dcterms:W3CDTF">2016-02-19T14:47:15Z</dcterms:modified>
</cp:coreProperties>
</file>